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3"/>
  </p:notesMasterIdLst>
  <p:sldIdLst>
    <p:sldId id="296" r:id="rId11"/>
    <p:sldId id="297" r:id="rId12"/>
    <p:sldId id="306" r:id="rId13"/>
    <p:sldId id="307" r:id="rId14"/>
    <p:sldId id="299" r:id="rId15"/>
    <p:sldId id="308" r:id="rId16"/>
    <p:sldId id="309" r:id="rId17"/>
    <p:sldId id="310" r:id="rId18"/>
    <p:sldId id="317" r:id="rId19"/>
    <p:sldId id="312" r:id="rId20"/>
    <p:sldId id="313" r:id="rId21"/>
    <p:sldId id="318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25/02/2022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25/02/2022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0.png"/><Relationship Id="rId5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5308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67513" y="328545"/>
            <a:ext cx="70656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US" sz="2800" dirty="0">
                <a:latin typeface="Calibri" panose="020F0502020204030204" pitchFamily="34" charset="0"/>
              </a:rPr>
              <a:t>Complete the sequence.</a:t>
            </a:r>
          </a:p>
          <a:p>
            <a:r>
              <a:rPr lang="en-US" sz="2800" dirty="0">
                <a:latin typeface="Calibri" panose="020F0502020204030204" pitchFamily="34" charset="0"/>
              </a:rPr>
              <a:t>            100, 200, 300, 400, _____, _____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7513" y="1651664"/>
            <a:ext cx="7065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2)   </a:t>
            </a:r>
            <a:r>
              <a:rPr lang="en-US" sz="2800" dirty="0">
                <a:latin typeface="Calibri" panose="020F0502020204030204" pitchFamily="34" charset="0"/>
              </a:rPr>
              <a:t>How many hundreds are in 870?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67513" y="2974783"/>
            <a:ext cx="7065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3)	</a:t>
            </a:r>
            <a:r>
              <a:rPr lang="en-US" sz="2800" dirty="0">
                <a:latin typeface="Calibri" panose="020F0502020204030204" pitchFamily="34" charset="0"/>
              </a:rPr>
              <a:t>Complete the part-whole model.</a:t>
            </a:r>
            <a:endParaRPr lang="en-GB" sz="2800" dirty="0">
              <a:latin typeface="Calibri" panose="020F0502020204030204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0102" y="3496917"/>
            <a:ext cx="2530176" cy="2532908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4248957" y="5193890"/>
            <a:ext cx="1176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9 tens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660798" y="3795416"/>
            <a:ext cx="1176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490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650742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67513" y="334776"/>
            <a:ext cx="70656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US" sz="2800" dirty="0">
                <a:latin typeface="Calibri" panose="020F0502020204030204" pitchFamily="34" charset="0"/>
              </a:rPr>
              <a:t>Complete the sequence.</a:t>
            </a:r>
          </a:p>
          <a:p>
            <a:r>
              <a:rPr lang="en-US" sz="2800" dirty="0">
                <a:latin typeface="Calibri" panose="020F0502020204030204" pitchFamily="34" charset="0"/>
              </a:rPr>
              <a:t>            100, 200, 300, 400, _____, _____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7513" y="1657895"/>
            <a:ext cx="7065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2)   </a:t>
            </a:r>
            <a:r>
              <a:rPr lang="en-US" sz="2800" dirty="0">
                <a:latin typeface="Calibri" panose="020F0502020204030204" pitchFamily="34" charset="0"/>
              </a:rPr>
              <a:t>How many hundreds are in 870?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67513" y="2981014"/>
            <a:ext cx="7065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3)	</a:t>
            </a:r>
            <a:r>
              <a:rPr lang="en-US" sz="2800" dirty="0">
                <a:latin typeface="Calibri" panose="020F0502020204030204" pitchFamily="34" charset="0"/>
              </a:rPr>
              <a:t>Complete the part-whole model.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62120" y="734726"/>
            <a:ext cx="770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500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640192" y="734726"/>
            <a:ext cx="770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600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62120" y="2180029"/>
            <a:ext cx="23526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8 hundreds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0102" y="3503148"/>
            <a:ext cx="2530176" cy="253290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660798" y="3795416"/>
            <a:ext cx="1176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490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071319" y="5044452"/>
            <a:ext cx="23526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accent1"/>
                </a:solidFill>
                <a:latin typeface="Calibri" panose="020F0502020204030204" pitchFamily="34" charset="0"/>
              </a:rPr>
              <a:t>4 </a:t>
            </a:r>
          </a:p>
          <a:p>
            <a:pPr algn="ctr"/>
            <a:r>
              <a:rPr lang="en-GB" sz="2000" dirty="0">
                <a:solidFill>
                  <a:schemeClr val="accent1"/>
                </a:solidFill>
                <a:latin typeface="Calibri" panose="020F0502020204030204" pitchFamily="34" charset="0"/>
              </a:rPr>
              <a:t>hundreds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248957" y="5193890"/>
            <a:ext cx="1176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9 tens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2665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/>
          <p:cNvGrpSpPr/>
          <p:nvPr/>
        </p:nvGrpSpPr>
        <p:grpSpPr>
          <a:xfrm>
            <a:off x="686450" y="2458429"/>
            <a:ext cx="7215607" cy="669261"/>
            <a:chOff x="850232" y="3272589"/>
            <a:chExt cx="7579894" cy="577516"/>
          </a:xfrm>
        </p:grpSpPr>
        <p:cxnSp>
          <p:nvCxnSpPr>
            <p:cNvPr id="33" name="Straight Connector 32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5" name="TextBox 44"/>
          <p:cNvSpPr txBox="1"/>
          <p:nvPr/>
        </p:nvSpPr>
        <p:spPr>
          <a:xfrm>
            <a:off x="530125" y="3059095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0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7432919" y="3059095"/>
            <a:ext cx="954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1,000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1098823" y="3059095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816897" y="3059095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200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2538193" y="3059095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300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3249774" y="3059095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400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3975003" y="3059095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500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4714465" y="3059095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600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5411228" y="3059095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700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6150690" y="3059095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800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6848038" y="3059095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900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6361065" y="3675891"/>
            <a:ext cx="1707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centimetres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6291378" y="3675891"/>
            <a:ext cx="1808239" cy="461665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Box 56"/>
          <p:cNvSpPr txBox="1"/>
          <p:nvPr/>
        </p:nvSpPr>
        <p:spPr>
          <a:xfrm>
            <a:off x="6693657" y="1259072"/>
            <a:ext cx="1707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metres</a:t>
            </a:r>
          </a:p>
        </p:txBody>
      </p:sp>
      <p:sp>
        <p:nvSpPr>
          <p:cNvPr id="58" name="Rounded Rectangle 57"/>
          <p:cNvSpPr/>
          <p:nvPr/>
        </p:nvSpPr>
        <p:spPr>
          <a:xfrm>
            <a:off x="6291378" y="1252018"/>
            <a:ext cx="1808239" cy="461665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Box 58"/>
          <p:cNvSpPr txBox="1"/>
          <p:nvPr/>
        </p:nvSpPr>
        <p:spPr>
          <a:xfrm>
            <a:off x="530125" y="2006828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0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7637184" y="2006828"/>
            <a:ext cx="954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254635" y="2006828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1985771" y="2006828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2668577" y="2006828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3419316" y="2006828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4145555" y="2006828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4847516" y="2006828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5554818" y="2006828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6280031" y="2006828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8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7007296" y="2006828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9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2768355" y="4663981"/>
            <a:ext cx="23471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0 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0 cm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2534316" y="4663981"/>
            <a:ext cx="28151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 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100 cm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2534316" y="4663981"/>
            <a:ext cx="28151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2 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200 cm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2534316" y="4663981"/>
            <a:ext cx="28151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3 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300 cm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2534316" y="4663981"/>
            <a:ext cx="28151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4 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400 cm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2482219" y="4663981"/>
            <a:ext cx="29193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500 cm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 5 m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2482219" y="4663981"/>
            <a:ext cx="29193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600 cm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 6 m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2482219" y="4663981"/>
            <a:ext cx="29193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700 cm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 7 m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2482219" y="4663981"/>
            <a:ext cx="29193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8 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 800 cm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2482219" y="4663981"/>
            <a:ext cx="29193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9 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 900 cm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2190472" y="4663981"/>
            <a:ext cx="35028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1,000 cm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 10 m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580782" y="728798"/>
            <a:ext cx="3713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/>
                </a:solidFill>
              </a:rPr>
              <a:t>Equivalent</a:t>
            </a:r>
            <a:r>
              <a:rPr lang="en-GB" sz="2800" dirty="0"/>
              <a:t> lengths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568278" y="1119073"/>
            <a:ext cx="3713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/>
                </a:solidFill>
              </a:rPr>
              <a:t>Equal</a:t>
            </a:r>
            <a:r>
              <a:rPr lang="en-GB" sz="2800" dirty="0"/>
              <a:t> lengths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99226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2" grpId="0" animBg="1"/>
      <p:bldP spid="57" grpId="0"/>
      <p:bldP spid="58" grpId="0" animBg="1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0" grpId="1"/>
      <p:bldP spid="71" grpId="0"/>
      <p:bldP spid="71" grpId="1"/>
      <p:bldP spid="72" grpId="0"/>
      <p:bldP spid="72" grpId="1"/>
      <p:bldP spid="73" grpId="0"/>
      <p:bldP spid="73" grpId="1"/>
      <p:bldP spid="74" grpId="0"/>
      <p:bldP spid="74" grpId="1"/>
      <p:bldP spid="75" grpId="0"/>
      <p:bldP spid="75" grpId="1"/>
      <p:bldP spid="76" grpId="0"/>
      <p:bldP spid="76" grpId="1"/>
      <p:bldP spid="77" grpId="0"/>
      <p:bldP spid="77" grpId="1"/>
      <p:bldP spid="78" grpId="0"/>
      <p:bldP spid="78" grpId="1"/>
      <p:bldP spid="79" grpId="0"/>
      <p:bldP spid="79" grpId="1"/>
      <p:bldP spid="80" grpId="0"/>
      <p:bldP spid="81" grpId="0"/>
      <p:bldP spid="8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1072344" y="583315"/>
            <a:ext cx="28151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 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100 cm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72344" y="583314"/>
            <a:ext cx="15680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4 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 </a:t>
            </a:r>
          </a:p>
        </p:txBody>
      </p:sp>
      <p:sp>
        <p:nvSpPr>
          <p:cNvPr id="20" name="Rectangle 19"/>
          <p:cNvSpPr/>
          <p:nvPr/>
        </p:nvSpPr>
        <p:spPr>
          <a:xfrm>
            <a:off x="2312961" y="575678"/>
            <a:ext cx="155523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400 cm</a:t>
            </a:r>
            <a:endParaRPr lang="en-GB" sz="3600" dirty="0">
              <a:solidFill>
                <a:schemeClr val="accent1"/>
              </a:solidFill>
            </a:endParaRPr>
          </a:p>
        </p:txBody>
      </p:sp>
      <p:graphicFrame>
        <p:nvGraphicFramePr>
          <p:cNvPr id="25" name="Table 24"/>
          <p:cNvGraphicFramePr>
            <a:graphicFrameLocks noGrp="1"/>
          </p:cNvGraphicFramePr>
          <p:nvPr>
            <p:extLst/>
          </p:nvPr>
        </p:nvGraphicFramePr>
        <p:xfrm>
          <a:off x="1005192" y="3976510"/>
          <a:ext cx="3048000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40871751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318979382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83848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9908635"/>
                  </a:ext>
                </a:extLst>
              </a:tr>
            </a:tbl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1044498" y="4610339"/>
            <a:ext cx="16594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100 cm 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529192" y="4627103"/>
            <a:ext cx="16594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100 cm 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88255" y="3036706"/>
            <a:ext cx="21178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200 cm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433517" y="3964008"/>
            <a:ext cx="9957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 m 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940829" y="3957757"/>
            <a:ext cx="9957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 m </a:t>
            </a:r>
          </a:p>
        </p:txBody>
      </p:sp>
      <p:sp>
        <p:nvSpPr>
          <p:cNvPr id="31" name="Rectangle 30"/>
          <p:cNvSpPr/>
          <p:nvPr/>
        </p:nvSpPr>
        <p:spPr>
          <a:xfrm>
            <a:off x="2913110" y="3027153"/>
            <a:ext cx="89159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2 m</a:t>
            </a:r>
            <a:endParaRPr lang="en-GB" sz="3600" dirty="0">
              <a:solidFill>
                <a:schemeClr val="accent1"/>
              </a:solidFill>
            </a:endParaRPr>
          </a:p>
        </p:txBody>
      </p:sp>
      <p:graphicFrame>
        <p:nvGraphicFramePr>
          <p:cNvPr id="32" name="Table 31"/>
          <p:cNvGraphicFramePr>
            <a:graphicFrameLocks noGrp="1"/>
          </p:cNvGraphicFramePr>
          <p:nvPr>
            <p:extLst/>
          </p:nvPr>
        </p:nvGraphicFramePr>
        <p:xfrm>
          <a:off x="1044498" y="1425745"/>
          <a:ext cx="1582836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2836">
                  <a:extLst>
                    <a:ext uri="{9D8B030D-6E8A-4147-A177-3AD203B41FA5}">
                      <a16:colId xmlns:a16="http://schemas.microsoft.com/office/drawing/2014/main" val="40871751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 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83848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100 cm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9908635"/>
                  </a:ext>
                </a:extLst>
              </a:tr>
            </a:tbl>
          </a:graphicData>
        </a:graphic>
      </p:graphicFrame>
      <p:graphicFrame>
        <p:nvGraphicFramePr>
          <p:cNvPr id="18" name="Table 17"/>
          <p:cNvGraphicFramePr>
            <a:graphicFrameLocks noGrp="1"/>
          </p:cNvGraphicFramePr>
          <p:nvPr>
            <p:extLst/>
          </p:nvPr>
        </p:nvGraphicFramePr>
        <p:xfrm>
          <a:off x="1044498" y="1425745"/>
          <a:ext cx="6331344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2836">
                  <a:extLst>
                    <a:ext uri="{9D8B030D-6E8A-4147-A177-3AD203B41FA5}">
                      <a16:colId xmlns:a16="http://schemas.microsoft.com/office/drawing/2014/main" val="408717510"/>
                    </a:ext>
                  </a:extLst>
                </a:gridCol>
                <a:gridCol w="1582836">
                  <a:extLst>
                    <a:ext uri="{9D8B030D-6E8A-4147-A177-3AD203B41FA5}">
                      <a16:colId xmlns:a16="http://schemas.microsoft.com/office/drawing/2014/main" val="3189793820"/>
                    </a:ext>
                  </a:extLst>
                </a:gridCol>
                <a:gridCol w="1582836">
                  <a:extLst>
                    <a:ext uri="{9D8B030D-6E8A-4147-A177-3AD203B41FA5}">
                      <a16:colId xmlns:a16="http://schemas.microsoft.com/office/drawing/2014/main" val="989383957"/>
                    </a:ext>
                  </a:extLst>
                </a:gridCol>
                <a:gridCol w="1582836">
                  <a:extLst>
                    <a:ext uri="{9D8B030D-6E8A-4147-A177-3AD203B41FA5}">
                      <a16:colId xmlns:a16="http://schemas.microsoft.com/office/drawing/2014/main" val="206871554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 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 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 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 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83848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9908635"/>
                  </a:ext>
                </a:extLst>
              </a:tr>
            </a:tbl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1065387" y="2072076"/>
            <a:ext cx="16594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100 cm 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631582" y="2087349"/>
            <a:ext cx="16594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100 cm 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196331" y="2059574"/>
            <a:ext cx="16594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100 cm 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855760" y="2059574"/>
            <a:ext cx="16594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100 cm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71358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0" grpId="0"/>
      <p:bldP spid="26" grpId="0"/>
      <p:bldP spid="27" grpId="0"/>
      <p:bldP spid="28" grpId="0"/>
      <p:bldP spid="29" grpId="0"/>
      <p:bldP spid="30" grpId="0"/>
      <p:bldP spid="31" grpId="0"/>
      <p:bldP spid="21" grpId="0"/>
      <p:bldP spid="22" grpId="0"/>
      <p:bldP spid="23" grpId="0"/>
      <p:bldP spid="2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/>
          <p:cNvGrpSpPr/>
          <p:nvPr/>
        </p:nvGrpSpPr>
        <p:grpSpPr>
          <a:xfrm rot="5400000">
            <a:off x="227048" y="2843712"/>
            <a:ext cx="4699158" cy="917599"/>
            <a:chOff x="850232" y="3272589"/>
            <a:chExt cx="7579894" cy="577516"/>
          </a:xfrm>
        </p:grpSpPr>
        <p:cxnSp>
          <p:nvCxnSpPr>
            <p:cNvPr id="33" name="Straight Connector 32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5" name="TextBox 44"/>
          <p:cNvSpPr txBox="1"/>
          <p:nvPr/>
        </p:nvSpPr>
        <p:spPr>
          <a:xfrm>
            <a:off x="1484177" y="5416285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500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531052" y="741862"/>
            <a:ext cx="954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600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1494900" y="494636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494900" y="447645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520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1511525" y="4006536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530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1517736" y="3562751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540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1523111" y="308147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550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1511525" y="2596756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560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1523111" y="213923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570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1517736" y="1681710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580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1523111" y="121179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590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888084" y="5435539"/>
            <a:ext cx="5707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cm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826441" y="5435539"/>
            <a:ext cx="632437" cy="442411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Box 58"/>
          <p:cNvSpPr txBox="1"/>
          <p:nvPr/>
        </p:nvSpPr>
        <p:spPr>
          <a:xfrm>
            <a:off x="3035427" y="5388780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m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3059611" y="4951339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m 10 cm</a:t>
            </a:r>
          </a:p>
        </p:txBody>
      </p:sp>
      <p:pic>
        <p:nvPicPr>
          <p:cNvPr id="70" name="Picture 6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5132" y="1892764"/>
            <a:ext cx="2530176" cy="2532908"/>
          </a:xfrm>
          <a:prstGeom prst="rect">
            <a:avLst/>
          </a:prstGeom>
        </p:spPr>
      </p:pic>
      <p:sp>
        <p:nvSpPr>
          <p:cNvPr id="71" name="TextBox 70"/>
          <p:cNvSpPr txBox="1"/>
          <p:nvPr/>
        </p:nvSpPr>
        <p:spPr>
          <a:xfrm>
            <a:off x="5772938" y="2185032"/>
            <a:ext cx="14333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510 cm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5015333" y="3617592"/>
            <a:ext cx="1176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500 cm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6513934" y="3618536"/>
            <a:ext cx="1176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 cm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5248907" y="3617591"/>
            <a:ext cx="1176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m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3059611" y="4476453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m 20 cm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3061225" y="4006535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m 30 cm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3061225" y="3523396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m 40 cm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3059610" y="3050994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m 50 cm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3069293" y="2594713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m 60 cm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3092978" y="2139232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m 70 cm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3092978" y="1656093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m 80 cm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3092978" y="1183691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m 90 cm</a:t>
            </a:r>
          </a:p>
        </p:txBody>
      </p:sp>
      <p:sp>
        <p:nvSpPr>
          <p:cNvPr id="84" name="TextBox 83"/>
          <p:cNvSpPr txBox="1"/>
          <p:nvPr/>
        </p:nvSpPr>
        <p:spPr>
          <a:xfrm>
            <a:off x="3092978" y="714381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 m</a:t>
            </a:r>
          </a:p>
        </p:txBody>
      </p:sp>
      <p:sp>
        <p:nvSpPr>
          <p:cNvPr id="85" name="TextBox 84"/>
          <p:cNvSpPr txBox="1"/>
          <p:nvPr/>
        </p:nvSpPr>
        <p:spPr>
          <a:xfrm>
            <a:off x="5772938" y="2185032"/>
            <a:ext cx="14333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520 cm</a:t>
            </a:r>
          </a:p>
        </p:txBody>
      </p:sp>
      <p:sp>
        <p:nvSpPr>
          <p:cNvPr id="86" name="TextBox 85"/>
          <p:cNvSpPr txBox="1"/>
          <p:nvPr/>
        </p:nvSpPr>
        <p:spPr>
          <a:xfrm>
            <a:off x="6537619" y="3623724"/>
            <a:ext cx="1176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20 cm</a:t>
            </a:r>
          </a:p>
        </p:txBody>
      </p:sp>
      <p:sp>
        <p:nvSpPr>
          <p:cNvPr id="87" name="TextBox 86"/>
          <p:cNvSpPr txBox="1"/>
          <p:nvPr/>
        </p:nvSpPr>
        <p:spPr>
          <a:xfrm>
            <a:off x="3912089" y="5435539"/>
            <a:ext cx="1489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 and cm</a:t>
            </a:r>
          </a:p>
        </p:txBody>
      </p:sp>
      <p:sp>
        <p:nvSpPr>
          <p:cNvPr id="88" name="Rounded Rectangle 87"/>
          <p:cNvSpPr/>
          <p:nvPr/>
        </p:nvSpPr>
        <p:spPr>
          <a:xfrm>
            <a:off x="3954240" y="5435539"/>
            <a:ext cx="1294667" cy="442411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7" name="Picture 5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69135" y="376884"/>
            <a:ext cx="777029" cy="777029"/>
          </a:xfrm>
          <a:prstGeom prst="rect">
            <a:avLst/>
          </a:prstGeom>
        </p:spPr>
      </p:pic>
      <p:sp>
        <p:nvSpPr>
          <p:cNvPr id="58" name="TextBox 57"/>
          <p:cNvSpPr txBox="1"/>
          <p:nvPr/>
        </p:nvSpPr>
        <p:spPr>
          <a:xfrm>
            <a:off x="5912579" y="552812"/>
            <a:ext cx="15122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84301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/>
      <p:bldP spid="61" grpId="0"/>
      <p:bldP spid="71" grpId="0"/>
      <p:bldP spid="71" grpId="1"/>
      <p:bldP spid="72" grpId="0"/>
      <p:bldP spid="72" grpId="1"/>
      <p:bldP spid="73" grpId="0"/>
      <p:bldP spid="73" grpId="1"/>
      <p:bldP spid="74" grpId="0"/>
      <p:bldP spid="74" grpId="1"/>
      <p:bldP spid="74" grpId="2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  <p:bldP spid="88" grpId="0" animBg="1"/>
      <p:bldP spid="58" grpId="0"/>
      <p:bldP spid="58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4319771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" name="Table 20"/>
          <p:cNvGraphicFramePr>
            <a:graphicFrameLocks noGrp="1"/>
          </p:cNvGraphicFramePr>
          <p:nvPr>
            <p:extLst/>
          </p:nvPr>
        </p:nvGraphicFramePr>
        <p:xfrm>
          <a:off x="1252767" y="2240698"/>
          <a:ext cx="60960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">
                  <a:extLst>
                    <a:ext uri="{9D8B030D-6E8A-4147-A177-3AD203B41FA5}">
                      <a16:colId xmlns:a16="http://schemas.microsoft.com/office/drawing/2014/main" val="174511394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196211229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1125289328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3399849953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2950854355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3778279629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443490539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1262825512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4146708596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2598363227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536739537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2448633465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3337000159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3487558550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2962363309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3373570457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495483595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1484252174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182079565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314277217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0944398"/>
                  </a:ext>
                </a:extLst>
              </a:tr>
            </a:tbl>
          </a:graphicData>
        </a:graphic>
      </p:graphicFrame>
      <p:cxnSp>
        <p:nvCxnSpPr>
          <p:cNvPr id="22" name="Straight Connector 21"/>
          <p:cNvCxnSpPr/>
          <p:nvPr/>
        </p:nvCxnSpPr>
        <p:spPr>
          <a:xfrm>
            <a:off x="1252767" y="2532957"/>
            <a:ext cx="0" cy="34575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884717" y="2962186"/>
            <a:ext cx="7360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0 m</a:t>
            </a:r>
          </a:p>
        </p:txBody>
      </p:sp>
      <p:cxnSp>
        <p:nvCxnSpPr>
          <p:cNvPr id="24" name="Straight Connector 23"/>
          <p:cNvCxnSpPr/>
          <p:nvPr/>
        </p:nvCxnSpPr>
        <p:spPr>
          <a:xfrm>
            <a:off x="4300766" y="2577764"/>
            <a:ext cx="0" cy="34575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3968890" y="2931897"/>
            <a:ext cx="7360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 m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7348764" y="2577764"/>
            <a:ext cx="0" cy="34575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6942529" y="2931897"/>
            <a:ext cx="7360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2 m</a:t>
            </a:r>
          </a:p>
        </p:txBody>
      </p:sp>
      <p:cxnSp>
        <p:nvCxnSpPr>
          <p:cNvPr id="28" name="Straight Arrow Connector 27"/>
          <p:cNvCxnSpPr/>
          <p:nvPr/>
        </p:nvCxnSpPr>
        <p:spPr>
          <a:xfrm>
            <a:off x="1252767" y="2063493"/>
            <a:ext cx="2997200" cy="0"/>
          </a:xfrm>
          <a:prstGeom prst="straightConnector1">
            <a:avLst/>
          </a:prstGeom>
          <a:ln w="38100">
            <a:solidFill>
              <a:schemeClr val="accent4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1053753" y="1268132"/>
            <a:ext cx="10711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10 cm</a:t>
            </a:r>
          </a:p>
        </p:txBody>
      </p:sp>
      <p:cxnSp>
        <p:nvCxnSpPr>
          <p:cNvPr id="30" name="Straight Arrow Connector 29"/>
          <p:cNvCxnSpPr/>
          <p:nvPr/>
        </p:nvCxnSpPr>
        <p:spPr>
          <a:xfrm>
            <a:off x="1252767" y="2792077"/>
            <a:ext cx="336550" cy="0"/>
          </a:xfrm>
          <a:prstGeom prst="straightConnector1">
            <a:avLst/>
          </a:prstGeom>
          <a:ln w="38100">
            <a:solidFill>
              <a:schemeClr val="accent4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214140" y="1504097"/>
            <a:ext cx="12538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100 cm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086844" y="4550609"/>
            <a:ext cx="20505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100 cm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>
                <a:latin typeface="Calibri" panose="020F0502020204030204" pitchFamily="34" charset="0"/>
              </a:rPr>
              <a:t> 10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Rectangle 32"/>
              <p:cNvSpPr/>
              <p:nvPr/>
            </p:nvSpPr>
            <p:spPr>
              <a:xfrm>
                <a:off x="3135200" y="4545966"/>
                <a:ext cx="1420582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10 cm</a:t>
                </a:r>
              </a:p>
            </p:txBody>
          </p:sp>
        </mc:Choice>
        <mc:Fallback xmlns="">
          <p:sp>
            <p:nvSpPr>
              <p:cNvPr id="33" name="Rectangle 3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35200" y="4545966"/>
                <a:ext cx="1420582" cy="523220"/>
              </a:xfrm>
              <a:prstGeom prst="rect">
                <a:avLst/>
              </a:prstGeom>
              <a:blipFill>
                <a:blip r:embed="rId5"/>
                <a:stretch>
                  <a:fillRect t="-11628" r="-772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4" name="Straight Arrow Connector 33"/>
          <p:cNvCxnSpPr/>
          <p:nvPr/>
        </p:nvCxnSpPr>
        <p:spPr>
          <a:xfrm flipV="1">
            <a:off x="3387515" y="2669294"/>
            <a:ext cx="0" cy="525206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2897763" y="3142607"/>
            <a:ext cx="10711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70 cm</a:t>
            </a:r>
          </a:p>
        </p:txBody>
      </p:sp>
      <p:cxnSp>
        <p:nvCxnSpPr>
          <p:cNvPr id="44" name="Straight Arrow Connector 43"/>
          <p:cNvCxnSpPr/>
          <p:nvPr/>
        </p:nvCxnSpPr>
        <p:spPr>
          <a:xfrm flipV="1">
            <a:off x="5207965" y="2654697"/>
            <a:ext cx="0" cy="525600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Rectangle 44"/>
          <p:cNvSpPr/>
          <p:nvPr/>
        </p:nvSpPr>
        <p:spPr>
          <a:xfrm>
            <a:off x="4249967" y="3582677"/>
            <a:ext cx="23326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ea typeface="Cambria Math" panose="02040503050406030204" pitchFamily="18" charset="0"/>
              </a:rPr>
              <a:t>1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GB" sz="2800" dirty="0">
                <a:latin typeface="Calibri" panose="020F0502020204030204" pitchFamily="34" charset="0"/>
              </a:rPr>
              <a:t>m and 30 cm</a:t>
            </a:r>
          </a:p>
        </p:txBody>
      </p:sp>
      <p:sp>
        <p:nvSpPr>
          <p:cNvPr id="46" name="Rectangle 45"/>
          <p:cNvSpPr/>
          <p:nvPr/>
        </p:nvSpPr>
        <p:spPr>
          <a:xfrm>
            <a:off x="4620505" y="3142607"/>
            <a:ext cx="12506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ea typeface="Cambria Math" panose="02040503050406030204" pitchFamily="18" charset="0"/>
              </a:rPr>
              <a:t>130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GB" sz="2800" dirty="0">
                <a:latin typeface="Calibri" panose="020F0502020204030204" pitchFamily="34" charset="0"/>
              </a:rPr>
              <a:t>cm</a:t>
            </a:r>
          </a:p>
        </p:txBody>
      </p:sp>
      <p:cxnSp>
        <p:nvCxnSpPr>
          <p:cNvPr id="47" name="Straight Arrow Connector 46"/>
          <p:cNvCxnSpPr/>
          <p:nvPr/>
        </p:nvCxnSpPr>
        <p:spPr>
          <a:xfrm>
            <a:off x="5363173" y="1719444"/>
            <a:ext cx="1" cy="477690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Rectangle 47"/>
          <p:cNvSpPr/>
          <p:nvPr/>
        </p:nvSpPr>
        <p:spPr>
          <a:xfrm>
            <a:off x="4303679" y="1283486"/>
            <a:ext cx="23326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ea typeface="Cambria Math" panose="02040503050406030204" pitchFamily="18" charset="0"/>
              </a:rPr>
              <a:t>1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GB" sz="2800" dirty="0">
                <a:latin typeface="Calibri" panose="020F0502020204030204" pitchFamily="34" charset="0"/>
              </a:rPr>
              <a:t>m and 35 cm</a:t>
            </a:r>
          </a:p>
        </p:txBody>
      </p:sp>
      <p:sp>
        <p:nvSpPr>
          <p:cNvPr id="49" name="Rectangle 48"/>
          <p:cNvSpPr/>
          <p:nvPr/>
        </p:nvSpPr>
        <p:spPr>
          <a:xfrm>
            <a:off x="6474511" y="1289605"/>
            <a:ext cx="15969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latin typeface="Calibri" panose="020F0502020204030204" pitchFamily="34" charset="0"/>
                <a:ea typeface="Cambria Math" panose="02040503050406030204" pitchFamily="18" charset="0"/>
              </a:rPr>
              <a:t>135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GB" sz="2800" dirty="0">
                <a:latin typeface="Calibri" panose="020F0502020204030204" pitchFamily="34" charset="0"/>
              </a:rPr>
              <a:t>cm</a:t>
            </a:r>
          </a:p>
        </p:txBody>
      </p:sp>
      <p:cxnSp>
        <p:nvCxnSpPr>
          <p:cNvPr id="54" name="Straight Arrow Connector 53"/>
          <p:cNvCxnSpPr/>
          <p:nvPr/>
        </p:nvCxnSpPr>
        <p:spPr>
          <a:xfrm>
            <a:off x="1543694" y="1715492"/>
            <a:ext cx="0" cy="525206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5" name="Picture 3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69135" y="376884"/>
            <a:ext cx="777029" cy="777029"/>
          </a:xfrm>
          <a:prstGeom prst="rect">
            <a:avLst/>
          </a:prstGeom>
        </p:spPr>
      </p:pic>
      <p:sp>
        <p:nvSpPr>
          <p:cNvPr id="37" name="TextBox 36"/>
          <p:cNvSpPr txBox="1"/>
          <p:nvPr/>
        </p:nvSpPr>
        <p:spPr>
          <a:xfrm>
            <a:off x="5912579" y="552812"/>
            <a:ext cx="15122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24149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1" grpId="0"/>
      <p:bldP spid="31" grpId="1"/>
      <p:bldP spid="32" grpId="0"/>
      <p:bldP spid="32" grpId="1"/>
      <p:bldP spid="33" grpId="0"/>
      <p:bldP spid="33" grpId="1"/>
      <p:bldP spid="36" grpId="0"/>
      <p:bldP spid="45" grpId="0"/>
      <p:bldP spid="46" grpId="0"/>
      <p:bldP spid="48" grpId="0"/>
      <p:bldP spid="49" grpId="0"/>
      <p:bldP spid="37" grpId="0"/>
      <p:bldP spid="37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Group 32"/>
          <p:cNvGrpSpPr/>
          <p:nvPr/>
        </p:nvGrpSpPr>
        <p:grpSpPr>
          <a:xfrm>
            <a:off x="4296270" y="1804237"/>
            <a:ext cx="3099423" cy="3055146"/>
            <a:chOff x="268171" y="249049"/>
            <a:chExt cx="2498576" cy="2448272"/>
          </a:xfrm>
        </p:grpSpPr>
        <p:sp>
          <p:nvSpPr>
            <p:cNvPr id="34" name="Oval 33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sp>
          <p:nvSpPr>
            <p:cNvPr id="35" name="Oval 34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sp>
          <p:nvSpPr>
            <p:cNvPr id="36" name="Oval 35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cxnSp>
          <p:nvCxnSpPr>
            <p:cNvPr id="37" name="Straight Connector 36"/>
            <p:cNvCxnSpPr>
              <a:stCxn id="34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>
              <a:stCxn id="34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711898" y="1509700"/>
                <a:ext cx="4003019" cy="95410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</a:rPr>
                  <a:t>3 m and 16 cm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  <a:ea typeface="Cambria Math" panose="02040503050406030204" pitchFamily="18" charset="0"/>
                  </a:rPr>
                  <a:t>____</a:t>
                </a:r>
                <a:r>
                  <a:rPr lang="en-GB" sz="2800" dirty="0">
                    <a:latin typeface="Calibri" panose="020F0502020204030204" pitchFamily="34" charset="0"/>
                  </a:rPr>
                  <a:t> cm</a:t>
                </a: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1898" y="1509700"/>
                <a:ext cx="4003019" cy="954107"/>
              </a:xfrm>
              <a:prstGeom prst="rect">
                <a:avLst/>
              </a:prstGeom>
              <a:blipFill>
                <a:blip r:embed="rId5"/>
                <a:stretch>
                  <a:fillRect l="-3201" t="-6410" r="-198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Rectangle 40"/>
          <p:cNvSpPr/>
          <p:nvPr/>
        </p:nvSpPr>
        <p:spPr>
          <a:xfrm>
            <a:off x="5261959" y="2113157"/>
            <a:ext cx="13356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316 cm </a:t>
            </a:r>
            <a:endParaRPr lang="en-GB" sz="2800" dirty="0"/>
          </a:p>
        </p:txBody>
      </p:sp>
      <p:sp>
        <p:nvSpPr>
          <p:cNvPr id="42" name="Rectangle 41"/>
          <p:cNvSpPr/>
          <p:nvPr/>
        </p:nvSpPr>
        <p:spPr>
          <a:xfrm>
            <a:off x="4250669" y="4034390"/>
            <a:ext cx="12538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300 cm</a:t>
            </a:r>
            <a:endParaRPr lang="en-GB" sz="2800" dirty="0"/>
          </a:p>
        </p:txBody>
      </p:sp>
      <p:sp>
        <p:nvSpPr>
          <p:cNvPr id="43" name="Rectangle 42"/>
          <p:cNvSpPr/>
          <p:nvPr/>
        </p:nvSpPr>
        <p:spPr>
          <a:xfrm>
            <a:off x="6325081" y="4028875"/>
            <a:ext cx="10711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16 cm</a:t>
            </a:r>
            <a:endParaRPr lang="en-GB" sz="2800" dirty="0"/>
          </a:p>
        </p:txBody>
      </p:sp>
      <p:sp>
        <p:nvSpPr>
          <p:cNvPr id="44" name="Rectangle 43"/>
          <p:cNvSpPr/>
          <p:nvPr/>
        </p:nvSpPr>
        <p:spPr>
          <a:xfrm>
            <a:off x="4509553" y="4034390"/>
            <a:ext cx="736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3 m</a:t>
            </a:r>
            <a:endParaRPr lang="en-GB" sz="2800" dirty="0"/>
          </a:p>
        </p:txBody>
      </p:sp>
      <p:sp>
        <p:nvSpPr>
          <p:cNvPr id="45" name="Rectangle 44"/>
          <p:cNvSpPr/>
          <p:nvPr/>
        </p:nvSpPr>
        <p:spPr>
          <a:xfrm>
            <a:off x="3339960" y="1502385"/>
            <a:ext cx="7328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</a:rPr>
              <a:t>316</a:t>
            </a:r>
            <a:endParaRPr lang="en-GB" sz="2800" dirty="0">
              <a:solidFill>
                <a:srgbClr val="0070C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Rectangle 45"/>
              <p:cNvSpPr/>
              <p:nvPr/>
            </p:nvSpPr>
            <p:spPr>
              <a:xfrm>
                <a:off x="2257550" y="5166671"/>
                <a:ext cx="2920992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</a:rPr>
                  <a:t>300 cm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16 cm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46" name="Rectangle 4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57550" y="5166671"/>
                <a:ext cx="2920992" cy="523220"/>
              </a:xfrm>
              <a:prstGeom prst="rect">
                <a:avLst/>
              </a:prstGeom>
              <a:blipFill>
                <a:blip r:embed="rId6"/>
                <a:stretch>
                  <a:fillRect l="-4175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7" name="Table 46"/>
          <p:cNvGraphicFramePr>
            <a:graphicFrameLocks noGrp="1"/>
          </p:cNvGraphicFramePr>
          <p:nvPr>
            <p:extLst/>
          </p:nvPr>
        </p:nvGraphicFramePr>
        <p:xfrm>
          <a:off x="932446" y="2771972"/>
          <a:ext cx="2785600" cy="128016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392800">
                  <a:extLst>
                    <a:ext uri="{9D8B030D-6E8A-4147-A177-3AD203B41FA5}">
                      <a16:colId xmlns:a16="http://schemas.microsoft.com/office/drawing/2014/main" val="1294895469"/>
                    </a:ext>
                  </a:extLst>
                </a:gridCol>
                <a:gridCol w="1392800">
                  <a:extLst>
                    <a:ext uri="{9D8B030D-6E8A-4147-A177-3AD203B41FA5}">
                      <a16:colId xmlns:a16="http://schemas.microsoft.com/office/drawing/2014/main" val="1566089018"/>
                    </a:ext>
                  </a:extLst>
                </a:gridCol>
              </a:tblGrid>
              <a:tr h="625542">
                <a:tc gridSpan="2"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316 cm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7394167"/>
                  </a:ext>
                </a:extLst>
              </a:tr>
              <a:tr h="634231"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 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16 cm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48613784"/>
                  </a:ext>
                </a:extLst>
              </a:tr>
            </a:tbl>
          </a:graphicData>
        </a:graphic>
      </p:graphicFrame>
      <p:sp>
        <p:nvSpPr>
          <p:cNvPr id="48" name="Rectangle 47"/>
          <p:cNvSpPr/>
          <p:nvPr/>
        </p:nvSpPr>
        <p:spPr>
          <a:xfrm>
            <a:off x="5067219" y="5166671"/>
            <a:ext cx="12538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316 cm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76622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3" grpId="0"/>
      <p:bldP spid="44" grpId="0"/>
      <p:bldP spid="44" grpId="1"/>
      <p:bldP spid="45" grpId="0"/>
      <p:bldP spid="46" grpId="0"/>
      <p:bldP spid="4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</a:t>
            </a:r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the questions on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the worksheet</a:t>
            </a:r>
          </a:p>
        </p:txBody>
      </p:sp>
    </p:spTree>
    <p:extLst>
      <p:ext uri="{BB962C8B-B14F-4D97-AF65-F5344CB8AC3E}">
        <p14:creationId xmlns:p14="http://schemas.microsoft.com/office/powerpoint/2010/main" val="23087078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3|11.8|13.2|10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9|1|4.6|16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0.8|6.6|6.8|0.7|0.9|1|1|1.1|1.4|1.4|1.2|1.2|1.3|5.7|8.6|3.8|1|5.7|1|6|1.3|5.9|0.9|1|0.8|1.4|1|17.5|1.1|1|0.5|0.5|0.5|0.5|0.6|0.5|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6|5.8|10.1|0.7|0.5|0.5|0.7|3.1|12.1|5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9|19.7|14.1|5.9|8.4|0.5|8.3|5.4|6.7|2.5|2.7|10.6|4.3|2.2|0.9|0.8|1|0.9|1|0.8|10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6|5.3|2.8|2.9|4.9|1.2|2.6|16.6|3.2|14.2|7.6|5|4|4.5|13.9|3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6|8.7|0.9|4.7|3.1|2.5|2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http://schemas.microsoft.com/office/2006/metadata/properties"/>
    <ds:schemaRef ds:uri="cee99ee9-287b-4f9a-957c-ba5ae7375c9a"/>
    <ds:schemaRef ds:uri="http://purl.org/dc/terms/"/>
    <ds:schemaRef ds:uri="522d4c35-b548-4432-90ae-af4376e1c4b4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10C7199-5AE5-41E0-9FC8-6D99ADD6938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11262</TotalTime>
  <Words>345</Words>
  <Application>Microsoft Office PowerPoint</Application>
  <PresentationFormat>On-screen Show (4:3)</PresentationFormat>
  <Paragraphs>130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12</vt:i4>
      </vt:variant>
    </vt:vector>
  </HeadingPairs>
  <TitlesOfParts>
    <vt:vector size="24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and 2 on the worksheet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Melanie Anderson</cp:lastModifiedBy>
  <cp:revision>210</cp:revision>
  <dcterms:created xsi:type="dcterms:W3CDTF">2019-07-05T11:02:13Z</dcterms:created>
  <dcterms:modified xsi:type="dcterms:W3CDTF">2022-02-25T12:33:17Z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