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67" r:id="rId16"/>
  </p:sldIdLst>
  <p:sldSz cx="9144000" cy="6858000" type="screen4x3"/>
  <p:notesSz cx="6858000" cy="9144000"/>
  <p:embeddedFontLst>
    <p:embeddedFont>
      <p:font typeface="Roboto" panose="020B0604020202020204"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Play" panose="020B0604020202020204" charset="0"/>
      <p:regular r:id="rId27"/>
      <p:bold r:id="rId28"/>
    </p:embeddedFont>
    <p:embeddedFont>
      <p:font typeface="Twinkl" panose="020B0604020202020204"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B7BC"/>
    <a:srgbClr val="83B3D1"/>
    <a:srgbClr val="E6E6E6"/>
    <a:srgbClr val="CDE9E5"/>
    <a:srgbClr val="8ACBC1"/>
    <a:srgbClr val="4DB1E3"/>
    <a:srgbClr val="8E3C4C"/>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930" autoAdjust="0"/>
    <p:restoredTop sz="94660"/>
  </p:normalViewPr>
  <p:slideViewPr>
    <p:cSldViewPr snapToGrid="0" showGuides="1">
      <p:cViewPr varScale="1">
        <p:scale>
          <a:sx n="73" d="100"/>
          <a:sy n="73" d="100"/>
        </p:scale>
        <p:origin x="152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subjects/ks2-history/ks2-history-significant-individual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creativecommons.org/licenses/by/2.0/uk/"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https://www.twinkl.co.uk/resources/ks2-subjects/ks2-history/ks2-history-significant-individual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C3D1FC9-12BA-4415-B468-28F8EDF9FC77}"/>
              </a:ext>
            </a:extLst>
          </p:cNvPr>
          <p:cNvSpPr/>
          <p:nvPr/>
        </p:nvSpPr>
        <p:spPr>
          <a:xfrm>
            <a:off x="0" y="5674290"/>
            <a:ext cx="1716066" cy="1183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38DC7ACC-7924-4F2A-91E3-461F1F7E7893}"/>
              </a:ext>
            </a:extLst>
          </p:cNvPr>
          <p:cNvSpPr/>
          <p:nvPr/>
        </p:nvSpPr>
        <p:spPr>
          <a:xfrm>
            <a:off x="0" y="5852787"/>
            <a:ext cx="1252603" cy="10146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1" y="1204261"/>
            <a:ext cx="4572000"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Family Life </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5" y="1338755"/>
            <a:ext cx="3822318" cy="1200329"/>
          </a:xfrm>
          <a:prstGeom prst="rect">
            <a:avLst/>
          </a:prstGeom>
          <a:noFill/>
          <a:ln w="28575">
            <a:noFill/>
          </a:ln>
        </p:spPr>
        <p:txBody>
          <a:bodyPr wrap="square">
            <a:spAutoFit/>
          </a:bodyPr>
          <a:lstStyle/>
          <a:p>
            <a:r>
              <a:rPr lang="en-GB" dirty="0"/>
              <a:t>Mohandas Karamchand Gandhi was born on 2</a:t>
            </a:r>
            <a:r>
              <a:rPr lang="en-GB" baseline="30000" dirty="0"/>
              <a:t>nd</a:t>
            </a:r>
            <a:r>
              <a:rPr lang="en-GB" dirty="0"/>
              <a:t> October 1869. He was born in </a:t>
            </a:r>
            <a:r>
              <a:rPr lang="en-GB" dirty="0" err="1"/>
              <a:t>Porbander</a:t>
            </a:r>
            <a:r>
              <a:rPr lang="en-GB" dirty="0"/>
              <a:t> in Gujarat, north-west India. </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0E7B5F02-5017-4D8E-954F-6D33BE870433}"/>
              </a:ext>
            </a:extLst>
          </p:cNvPr>
          <p:cNvSpPr txBox="1"/>
          <p:nvPr/>
        </p:nvSpPr>
        <p:spPr>
          <a:xfrm>
            <a:off x="486635" y="5992505"/>
            <a:ext cx="8070521" cy="369332"/>
          </a:xfrm>
          <a:prstGeom prst="rect">
            <a:avLst/>
          </a:prstGeom>
          <a:solidFill>
            <a:schemeClr val="bg1"/>
          </a:solidFill>
          <a:ln w="28575">
            <a:solidFill>
              <a:srgbClr val="31B7BC"/>
            </a:solidFill>
          </a:ln>
        </p:spPr>
        <p:txBody>
          <a:bodyPr wrap="square">
            <a:spAutoFit/>
          </a:bodyPr>
          <a:lstStyle/>
          <a:p>
            <a:r>
              <a:rPr lang="en-GB" b="1" dirty="0"/>
              <a:t>caste </a:t>
            </a:r>
            <a:r>
              <a:rPr lang="en-GB" dirty="0"/>
              <a:t>– The classes that people in India were divided into. </a:t>
            </a:r>
          </a:p>
        </p:txBody>
      </p:sp>
      <p:sp>
        <p:nvSpPr>
          <p:cNvPr id="15" name="TextBox 14">
            <a:extLst>
              <a:ext uri="{FF2B5EF4-FFF2-40B4-BE49-F238E27FC236}">
                <a16:creationId xmlns:a16="http://schemas.microsoft.com/office/drawing/2014/main" id="{5C56802A-ADB4-4BF7-9224-9308C3B6A3D0}"/>
              </a:ext>
            </a:extLst>
          </p:cNvPr>
          <p:cNvSpPr txBox="1"/>
          <p:nvPr/>
        </p:nvSpPr>
        <p:spPr>
          <a:xfrm>
            <a:off x="486635" y="2656472"/>
            <a:ext cx="3998279" cy="1754326"/>
          </a:xfrm>
          <a:prstGeom prst="rect">
            <a:avLst/>
          </a:prstGeom>
          <a:noFill/>
        </p:spPr>
        <p:txBody>
          <a:bodyPr wrap="square">
            <a:spAutoFit/>
          </a:bodyPr>
          <a:lstStyle/>
          <a:p>
            <a:r>
              <a:rPr lang="en-GB" dirty="0"/>
              <a:t>Gandhi’s father was the chief minister of </a:t>
            </a:r>
            <a:r>
              <a:rPr lang="en-GB" dirty="0" err="1"/>
              <a:t>Porbander</a:t>
            </a:r>
            <a:r>
              <a:rPr lang="en-GB" dirty="0"/>
              <a:t>. His mother was highly religious. She worshipped the god Vishnu but also believed Jain teachings of mutual tolerance and not causing injury to living things.</a:t>
            </a:r>
          </a:p>
        </p:txBody>
      </p:sp>
      <p:sp>
        <p:nvSpPr>
          <p:cNvPr id="16" name="TextBox 15">
            <a:extLst>
              <a:ext uri="{FF2B5EF4-FFF2-40B4-BE49-F238E27FC236}">
                <a16:creationId xmlns:a16="http://schemas.microsoft.com/office/drawing/2014/main" id="{CB49F46D-D746-4118-8C83-65577EBD1B91}"/>
              </a:ext>
            </a:extLst>
          </p:cNvPr>
          <p:cNvSpPr txBox="1"/>
          <p:nvPr/>
        </p:nvSpPr>
        <p:spPr>
          <a:xfrm>
            <a:off x="440094" y="4624022"/>
            <a:ext cx="3771122" cy="923330"/>
          </a:xfrm>
          <a:prstGeom prst="rect">
            <a:avLst/>
          </a:prstGeom>
          <a:noFill/>
        </p:spPr>
        <p:txBody>
          <a:bodyPr wrap="square">
            <a:spAutoFit/>
          </a:bodyPr>
          <a:lstStyle/>
          <a:p>
            <a:r>
              <a:rPr lang="en-GB" dirty="0"/>
              <a:t>Gandhi was born into a privileged </a:t>
            </a:r>
            <a:r>
              <a:rPr lang="en-GB" b="1" dirty="0"/>
              <a:t>caste</a:t>
            </a:r>
            <a:r>
              <a:rPr lang="en-GB" dirty="0"/>
              <a:t> and therefore received a good education.</a:t>
            </a:r>
          </a:p>
        </p:txBody>
      </p:sp>
      <p:pic>
        <p:nvPicPr>
          <p:cNvPr id="10" name="Picture 9">
            <a:extLst>
              <a:ext uri="{FF2B5EF4-FFF2-40B4-BE49-F238E27FC236}">
                <a16:creationId xmlns:a16="http://schemas.microsoft.com/office/drawing/2014/main" id="{2776691C-CB10-4794-BA8E-D67F1EAF3A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12094" y="1337979"/>
            <a:ext cx="2966673" cy="4456974"/>
          </a:xfrm>
          <a:prstGeom prst="rect">
            <a:avLst/>
          </a:prstGeom>
          <a:ln w="28575">
            <a:solidFill>
              <a:schemeClr val="tx1"/>
            </a:solidFill>
          </a:ln>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15"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1" y="1204261"/>
            <a:ext cx="4572000"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Married Life </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5" y="1338755"/>
            <a:ext cx="3822318" cy="1200329"/>
          </a:xfrm>
          <a:prstGeom prst="rect">
            <a:avLst/>
          </a:prstGeom>
          <a:noFill/>
          <a:ln w="28575">
            <a:noFill/>
          </a:ln>
        </p:spPr>
        <p:txBody>
          <a:bodyPr wrap="square">
            <a:spAutoFit/>
          </a:bodyPr>
          <a:lstStyle/>
          <a:p>
            <a:r>
              <a:rPr lang="en-GB" dirty="0"/>
              <a:t>At the age of 13, Gandhi had an </a:t>
            </a:r>
            <a:r>
              <a:rPr lang="en-GB" b="1" dirty="0"/>
              <a:t>arranged marriage </a:t>
            </a:r>
            <a:r>
              <a:rPr lang="en-GB" dirty="0"/>
              <a:t>to a girl, who was also 13, called </a:t>
            </a:r>
            <a:r>
              <a:rPr lang="en-GB" dirty="0" err="1"/>
              <a:t>Kasturbai</a:t>
            </a:r>
            <a:r>
              <a:rPr lang="en-GB" dirty="0"/>
              <a:t> </a:t>
            </a:r>
            <a:r>
              <a:rPr lang="en-GB" dirty="0" err="1"/>
              <a:t>Makhanji</a:t>
            </a:r>
            <a:r>
              <a:rPr lang="en-GB" dirty="0"/>
              <a:t>. </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0E7B5F02-5017-4D8E-954F-6D33BE870433}"/>
              </a:ext>
            </a:extLst>
          </p:cNvPr>
          <p:cNvSpPr txBox="1"/>
          <p:nvPr/>
        </p:nvSpPr>
        <p:spPr>
          <a:xfrm>
            <a:off x="486635" y="5733686"/>
            <a:ext cx="8070521" cy="646331"/>
          </a:xfrm>
          <a:prstGeom prst="rect">
            <a:avLst/>
          </a:prstGeom>
          <a:solidFill>
            <a:schemeClr val="bg1"/>
          </a:solidFill>
          <a:ln w="28575">
            <a:solidFill>
              <a:srgbClr val="31B7BC"/>
            </a:solidFill>
          </a:ln>
        </p:spPr>
        <p:txBody>
          <a:bodyPr wrap="square">
            <a:spAutoFit/>
          </a:bodyPr>
          <a:lstStyle/>
          <a:p>
            <a:r>
              <a:rPr lang="en-GB" b="1" dirty="0"/>
              <a:t>arranged marriage </a:t>
            </a:r>
            <a:r>
              <a:rPr lang="en-GB" dirty="0"/>
              <a:t>–</a:t>
            </a:r>
            <a:r>
              <a:rPr lang="en-GB" b="1" dirty="0"/>
              <a:t> </a:t>
            </a:r>
            <a:r>
              <a:rPr lang="en-GB" dirty="0"/>
              <a:t>A marriage between two people that is arranged by their families.</a:t>
            </a:r>
          </a:p>
        </p:txBody>
      </p:sp>
      <p:sp>
        <p:nvSpPr>
          <p:cNvPr id="15" name="TextBox 14">
            <a:extLst>
              <a:ext uri="{FF2B5EF4-FFF2-40B4-BE49-F238E27FC236}">
                <a16:creationId xmlns:a16="http://schemas.microsoft.com/office/drawing/2014/main" id="{5C56802A-ADB4-4BF7-9224-9308C3B6A3D0}"/>
              </a:ext>
            </a:extLst>
          </p:cNvPr>
          <p:cNvSpPr txBox="1"/>
          <p:nvPr/>
        </p:nvSpPr>
        <p:spPr>
          <a:xfrm>
            <a:off x="486635" y="2804528"/>
            <a:ext cx="3202067" cy="1200329"/>
          </a:xfrm>
          <a:prstGeom prst="rect">
            <a:avLst/>
          </a:prstGeom>
          <a:noFill/>
        </p:spPr>
        <p:txBody>
          <a:bodyPr wrap="square">
            <a:spAutoFit/>
          </a:bodyPr>
          <a:lstStyle/>
          <a:p>
            <a:r>
              <a:rPr lang="en-GB" dirty="0"/>
              <a:t>His first son was born in 1888 when Gandhi was 18 years old and a student at </a:t>
            </a:r>
            <a:r>
              <a:rPr lang="en-GB" dirty="0" err="1"/>
              <a:t>Samaldas</a:t>
            </a:r>
            <a:r>
              <a:rPr lang="en-GB" dirty="0"/>
              <a:t> College. </a:t>
            </a:r>
          </a:p>
        </p:txBody>
      </p:sp>
      <p:pic>
        <p:nvPicPr>
          <p:cNvPr id="3" name="Picture 2">
            <a:extLst>
              <a:ext uri="{FF2B5EF4-FFF2-40B4-BE49-F238E27FC236}">
                <a16:creationId xmlns:a16="http://schemas.microsoft.com/office/drawing/2014/main" id="{54ACFD14-7FD5-470C-8457-354EB0DD8B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90184" y="1338755"/>
            <a:ext cx="1623527" cy="2065938"/>
          </a:xfrm>
          <a:prstGeom prst="rect">
            <a:avLst/>
          </a:prstGeom>
          <a:ln w="28575">
            <a:solidFill>
              <a:schemeClr val="tx1"/>
            </a:solidFill>
          </a:ln>
        </p:spPr>
      </p:pic>
      <p:pic>
        <p:nvPicPr>
          <p:cNvPr id="5" name="Picture 4">
            <a:extLst>
              <a:ext uri="{FF2B5EF4-FFF2-40B4-BE49-F238E27FC236}">
                <a16:creationId xmlns:a16="http://schemas.microsoft.com/office/drawing/2014/main" id="{85A43298-D970-4C83-B435-2FF7912041E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17870" y="3505310"/>
            <a:ext cx="3168156" cy="2066925"/>
          </a:xfrm>
          <a:prstGeom prst="rect">
            <a:avLst/>
          </a:prstGeom>
          <a:ln w="28575">
            <a:solidFill>
              <a:schemeClr val="tx1"/>
            </a:solidFill>
          </a:ln>
        </p:spPr>
      </p:pic>
    </p:spTree>
    <p:extLst>
      <p:ext uri="{BB962C8B-B14F-4D97-AF65-F5344CB8AC3E}">
        <p14:creationId xmlns:p14="http://schemas.microsoft.com/office/powerpoint/2010/main" val="1806065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1" y="1204261"/>
            <a:ext cx="4572000"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Studying</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5" y="1338755"/>
            <a:ext cx="3822318" cy="1200329"/>
          </a:xfrm>
          <a:prstGeom prst="rect">
            <a:avLst/>
          </a:prstGeom>
          <a:noFill/>
          <a:ln w="28575">
            <a:noFill/>
          </a:ln>
        </p:spPr>
        <p:txBody>
          <a:bodyPr wrap="square">
            <a:spAutoFit/>
          </a:bodyPr>
          <a:lstStyle/>
          <a:p>
            <a:r>
              <a:rPr lang="en-GB" dirty="0"/>
              <a:t>Gandhi was not very happy at college so when he was offered the chance to study law in London, he took it. </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5C56802A-ADB4-4BF7-9224-9308C3B6A3D0}"/>
              </a:ext>
            </a:extLst>
          </p:cNvPr>
          <p:cNvSpPr txBox="1"/>
          <p:nvPr/>
        </p:nvSpPr>
        <p:spPr>
          <a:xfrm>
            <a:off x="486635" y="2804528"/>
            <a:ext cx="3822318" cy="1200329"/>
          </a:xfrm>
          <a:prstGeom prst="rect">
            <a:avLst/>
          </a:prstGeom>
          <a:noFill/>
        </p:spPr>
        <p:txBody>
          <a:bodyPr wrap="square">
            <a:spAutoFit/>
          </a:bodyPr>
          <a:lstStyle/>
          <a:p>
            <a:r>
              <a:rPr lang="en-GB" dirty="0"/>
              <a:t>He worked hard and began to study all religions. Until this time, he had never really been interested in religion.</a:t>
            </a:r>
          </a:p>
        </p:txBody>
      </p:sp>
      <p:sp>
        <p:nvSpPr>
          <p:cNvPr id="12" name="TextBox 11">
            <a:extLst>
              <a:ext uri="{FF2B5EF4-FFF2-40B4-BE49-F238E27FC236}">
                <a16:creationId xmlns:a16="http://schemas.microsoft.com/office/drawing/2014/main" id="{F2B886F6-8CD4-4827-914B-03D32E0DCFB2}"/>
              </a:ext>
            </a:extLst>
          </p:cNvPr>
          <p:cNvSpPr txBox="1"/>
          <p:nvPr/>
        </p:nvSpPr>
        <p:spPr>
          <a:xfrm>
            <a:off x="486635" y="4139791"/>
            <a:ext cx="3822318" cy="1200329"/>
          </a:xfrm>
          <a:prstGeom prst="rect">
            <a:avLst/>
          </a:prstGeom>
          <a:noFill/>
        </p:spPr>
        <p:txBody>
          <a:bodyPr wrap="square">
            <a:spAutoFit/>
          </a:bodyPr>
          <a:lstStyle/>
          <a:p>
            <a:r>
              <a:rPr lang="en-GB" dirty="0"/>
              <a:t>When he returned to India, he found it hard to find work so eventually took a job in South Africa for a year.</a:t>
            </a:r>
          </a:p>
        </p:txBody>
      </p:sp>
      <p:grpSp>
        <p:nvGrpSpPr>
          <p:cNvPr id="8" name="Group 7">
            <a:extLst>
              <a:ext uri="{FF2B5EF4-FFF2-40B4-BE49-F238E27FC236}">
                <a16:creationId xmlns:a16="http://schemas.microsoft.com/office/drawing/2014/main" id="{AE06A4FE-4635-42F8-96FE-B053D3F2964B}"/>
              </a:ext>
            </a:extLst>
          </p:cNvPr>
          <p:cNvGrpSpPr/>
          <p:nvPr/>
        </p:nvGrpSpPr>
        <p:grpSpPr>
          <a:xfrm>
            <a:off x="5020091" y="1773544"/>
            <a:ext cx="3116817" cy="3321348"/>
            <a:chOff x="5020091" y="1773544"/>
            <a:chExt cx="3116817" cy="3321348"/>
          </a:xfrm>
        </p:grpSpPr>
        <p:sp>
          <p:nvSpPr>
            <p:cNvPr id="4" name="Rectangle: Rounded Corners 3">
              <a:extLst>
                <a:ext uri="{FF2B5EF4-FFF2-40B4-BE49-F238E27FC236}">
                  <a16:creationId xmlns:a16="http://schemas.microsoft.com/office/drawing/2014/main" id="{DE51BD27-C090-4F80-A6CB-1D92E58325E0}"/>
                </a:ext>
              </a:extLst>
            </p:cNvPr>
            <p:cNvSpPr/>
            <p:nvPr/>
          </p:nvSpPr>
          <p:spPr>
            <a:xfrm rot="20476698">
              <a:off x="5132452" y="2914823"/>
              <a:ext cx="2444005" cy="2180069"/>
            </a:xfrm>
            <a:prstGeom prst="roundRect">
              <a:avLst>
                <a:gd name="adj" fmla="val 117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Google Shape;61;p4">
              <a:extLst>
                <a:ext uri="{FF2B5EF4-FFF2-40B4-BE49-F238E27FC236}">
                  <a16:creationId xmlns:a16="http://schemas.microsoft.com/office/drawing/2014/main" id="{56963953-0B85-4ED1-8323-F0E487B4241A}"/>
                </a:ext>
              </a:extLst>
            </p:cNvPr>
            <p:cNvPicPr preferRelativeResize="0"/>
            <p:nvPr/>
          </p:nvPicPr>
          <p:blipFill rotWithShape="1">
            <a:blip r:embed="rId3">
              <a:alphaModFix/>
            </a:blip>
            <a:srcRect/>
            <a:stretch/>
          </p:blipFill>
          <p:spPr>
            <a:xfrm>
              <a:off x="5020091" y="1773544"/>
              <a:ext cx="3116817" cy="3262295"/>
            </a:xfrm>
            <a:prstGeom prst="rect">
              <a:avLst/>
            </a:prstGeom>
            <a:noFill/>
            <a:ln>
              <a:noFill/>
            </a:ln>
          </p:spPr>
        </p:pic>
      </p:grpSp>
    </p:spTree>
    <p:extLst>
      <p:ext uri="{BB962C8B-B14F-4D97-AF65-F5344CB8AC3E}">
        <p14:creationId xmlns:p14="http://schemas.microsoft.com/office/powerpoint/2010/main" val="242322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1" y="1204261"/>
            <a:ext cx="4572000"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South Africa </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5" y="1338755"/>
            <a:ext cx="3822318" cy="1477328"/>
          </a:xfrm>
          <a:prstGeom prst="rect">
            <a:avLst/>
          </a:prstGeom>
          <a:noFill/>
          <a:ln w="28575">
            <a:noFill/>
          </a:ln>
        </p:spPr>
        <p:txBody>
          <a:bodyPr wrap="square">
            <a:spAutoFit/>
          </a:bodyPr>
          <a:lstStyle/>
          <a:p>
            <a:r>
              <a:rPr lang="en-GB" dirty="0"/>
              <a:t>Racism was prevalent in South Africa. Black and Asian people were not given the same rights as White people. During his time in South Africa, Gandhi experienced racism.</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5C56802A-ADB4-4BF7-9224-9308C3B6A3D0}"/>
              </a:ext>
            </a:extLst>
          </p:cNvPr>
          <p:cNvSpPr txBox="1"/>
          <p:nvPr/>
        </p:nvSpPr>
        <p:spPr>
          <a:xfrm>
            <a:off x="486635" y="3062643"/>
            <a:ext cx="3822318" cy="923330"/>
          </a:xfrm>
          <a:prstGeom prst="rect">
            <a:avLst/>
          </a:prstGeom>
          <a:noFill/>
        </p:spPr>
        <p:txBody>
          <a:bodyPr wrap="square">
            <a:spAutoFit/>
          </a:bodyPr>
          <a:lstStyle/>
          <a:p>
            <a:r>
              <a:rPr lang="en-GB" dirty="0"/>
              <a:t>On one occasion, Gandhi was removed from a train purely because he was not a White person. </a:t>
            </a:r>
          </a:p>
        </p:txBody>
      </p:sp>
      <p:sp>
        <p:nvSpPr>
          <p:cNvPr id="12" name="TextBox 11">
            <a:extLst>
              <a:ext uri="{FF2B5EF4-FFF2-40B4-BE49-F238E27FC236}">
                <a16:creationId xmlns:a16="http://schemas.microsoft.com/office/drawing/2014/main" id="{F2B886F6-8CD4-4827-914B-03D32E0DCFB2}"/>
              </a:ext>
            </a:extLst>
          </p:cNvPr>
          <p:cNvSpPr txBox="1"/>
          <p:nvPr/>
        </p:nvSpPr>
        <p:spPr>
          <a:xfrm>
            <a:off x="486635" y="4139791"/>
            <a:ext cx="3822318" cy="1200329"/>
          </a:xfrm>
          <a:prstGeom prst="rect">
            <a:avLst/>
          </a:prstGeom>
          <a:noFill/>
        </p:spPr>
        <p:txBody>
          <a:bodyPr wrap="square">
            <a:spAutoFit/>
          </a:bodyPr>
          <a:lstStyle/>
          <a:p>
            <a:r>
              <a:rPr lang="en-GB" dirty="0"/>
              <a:t>Another time, he was asked to remove his turban by a European magistrate. He refused and left the courtroom.</a:t>
            </a:r>
          </a:p>
        </p:txBody>
      </p:sp>
      <p:pic>
        <p:nvPicPr>
          <p:cNvPr id="14" name="Google Shape;70;p5">
            <a:extLst>
              <a:ext uri="{FF2B5EF4-FFF2-40B4-BE49-F238E27FC236}">
                <a16:creationId xmlns:a16="http://schemas.microsoft.com/office/drawing/2014/main" id="{42DD0E42-4EC9-4E1E-8B7D-ADEA807CE374}"/>
              </a:ext>
            </a:extLst>
          </p:cNvPr>
          <p:cNvPicPr preferRelativeResize="0"/>
          <p:nvPr/>
        </p:nvPicPr>
        <p:blipFill rotWithShape="1">
          <a:blip r:embed="rId3">
            <a:alphaModFix/>
          </a:blip>
          <a:srcRect/>
          <a:stretch/>
        </p:blipFill>
        <p:spPr>
          <a:xfrm>
            <a:off x="4762048" y="1815701"/>
            <a:ext cx="3479800" cy="3490912"/>
          </a:xfrm>
          <a:prstGeom prst="rect">
            <a:avLst/>
          </a:prstGeom>
          <a:noFill/>
          <a:ln>
            <a:noFill/>
          </a:ln>
        </p:spPr>
      </p:pic>
    </p:spTree>
    <p:extLst>
      <p:ext uri="{BB962C8B-B14F-4D97-AF65-F5344CB8AC3E}">
        <p14:creationId xmlns:p14="http://schemas.microsoft.com/office/powerpoint/2010/main" val="2716415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1" y="1204261"/>
            <a:ext cx="4572000"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Contradictions</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5" y="1495174"/>
            <a:ext cx="3822318" cy="3693319"/>
          </a:xfrm>
          <a:prstGeom prst="rect">
            <a:avLst/>
          </a:prstGeom>
          <a:noFill/>
          <a:ln w="28575">
            <a:noFill/>
          </a:ln>
        </p:spPr>
        <p:txBody>
          <a:bodyPr wrap="square">
            <a:spAutoFit/>
          </a:bodyPr>
          <a:lstStyle/>
          <a:p>
            <a:r>
              <a:rPr lang="en-GB" dirty="0"/>
              <a:t>Although Gandhi was himself a victim of racism, letters he wrote at the time suggest that he didn’t support Black people’s rights. He didn’t approve of Black people living alongside Indian people, saying he felt ‘most strongly’ about it. In 1905, the city of Durban was struck by plague. Gandhi wrote that the illness would continue to spread as long as Indian people had to go to the same hospital as Black people.</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28EB9BB6-98D4-4B55-99B4-BD82AE9CB1C6}"/>
              </a:ext>
            </a:extLst>
          </p:cNvPr>
          <p:cNvSpPr txBox="1"/>
          <p:nvPr/>
        </p:nvSpPr>
        <p:spPr>
          <a:xfrm>
            <a:off x="486635" y="5410653"/>
            <a:ext cx="8070521" cy="923330"/>
          </a:xfrm>
          <a:prstGeom prst="rect">
            <a:avLst/>
          </a:prstGeom>
          <a:solidFill>
            <a:schemeClr val="bg1"/>
          </a:solidFill>
          <a:ln w="28575">
            <a:solidFill>
              <a:srgbClr val="31B7BC"/>
            </a:solidFill>
          </a:ln>
        </p:spPr>
        <p:txBody>
          <a:bodyPr wrap="square">
            <a:spAutoFit/>
          </a:bodyPr>
          <a:lstStyle/>
          <a:p>
            <a:r>
              <a:rPr lang="en-GB" b="1" dirty="0">
                <a:solidFill>
                  <a:srgbClr val="31B7BC"/>
                </a:solidFill>
              </a:rPr>
              <a:t>Talk About It </a:t>
            </a:r>
            <a:endParaRPr lang="en-GB" dirty="0">
              <a:solidFill>
                <a:srgbClr val="31B7BC"/>
              </a:solidFill>
            </a:endParaRPr>
          </a:p>
          <a:p>
            <a:r>
              <a:rPr lang="en-GB" dirty="0"/>
              <a:t>Given that Gandhi had experienced racism, why do you think he wrote what he did about Black people?</a:t>
            </a:r>
          </a:p>
        </p:txBody>
      </p:sp>
      <p:pic>
        <p:nvPicPr>
          <p:cNvPr id="3" name="Picture 2">
            <a:extLst>
              <a:ext uri="{FF2B5EF4-FFF2-40B4-BE49-F238E27FC236}">
                <a16:creationId xmlns:a16="http://schemas.microsoft.com/office/drawing/2014/main" id="{F046FF62-060C-43C2-8ACF-0D97444BF8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2428" y="1749452"/>
            <a:ext cx="3439041" cy="3439041"/>
          </a:xfrm>
          <a:prstGeom prst="rect">
            <a:avLst/>
          </a:prstGeom>
          <a:ln w="38100">
            <a:solidFill>
              <a:schemeClr val="tx1"/>
            </a:solidFill>
          </a:ln>
        </p:spPr>
      </p:pic>
    </p:spTree>
    <p:extLst>
      <p:ext uri="{BB962C8B-B14F-4D97-AF65-F5344CB8AC3E}">
        <p14:creationId xmlns:p14="http://schemas.microsoft.com/office/powerpoint/2010/main" val="4146911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0" y="1204261"/>
            <a:ext cx="5119395"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Gandhi and Politics </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4" y="1345816"/>
            <a:ext cx="4396384" cy="923330"/>
          </a:xfrm>
          <a:prstGeom prst="rect">
            <a:avLst/>
          </a:prstGeom>
          <a:noFill/>
          <a:ln w="28575">
            <a:noFill/>
          </a:ln>
        </p:spPr>
        <p:txBody>
          <a:bodyPr wrap="square">
            <a:spAutoFit/>
          </a:bodyPr>
          <a:lstStyle/>
          <a:p>
            <a:r>
              <a:rPr lang="en-GB" dirty="0"/>
              <a:t>Gandhi started a political movement called the Natal Indian Congress. He believed in non-violent political protests. </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6A08EAB0-57D5-4FD0-8786-65AD8C5C155E}"/>
              </a:ext>
            </a:extLst>
          </p:cNvPr>
          <p:cNvSpPr txBox="1"/>
          <p:nvPr/>
        </p:nvSpPr>
        <p:spPr>
          <a:xfrm>
            <a:off x="486634" y="2502944"/>
            <a:ext cx="4396385" cy="923330"/>
          </a:xfrm>
          <a:prstGeom prst="rect">
            <a:avLst/>
          </a:prstGeom>
          <a:noFill/>
          <a:ln w="28575">
            <a:noFill/>
          </a:ln>
        </p:spPr>
        <p:txBody>
          <a:bodyPr wrap="square">
            <a:spAutoFit/>
          </a:bodyPr>
          <a:lstStyle/>
          <a:p>
            <a:r>
              <a:rPr lang="en-GB" dirty="0"/>
              <a:t>He returned to India in 1915 and saw how oppressed the Indian people of Bihar were by the White British masters.</a:t>
            </a:r>
          </a:p>
        </p:txBody>
      </p:sp>
      <p:sp>
        <p:nvSpPr>
          <p:cNvPr id="12" name="TextBox 11">
            <a:extLst>
              <a:ext uri="{FF2B5EF4-FFF2-40B4-BE49-F238E27FC236}">
                <a16:creationId xmlns:a16="http://schemas.microsoft.com/office/drawing/2014/main" id="{DE2E95DF-1BA7-43E4-AE5F-B36A34718DBA}"/>
              </a:ext>
            </a:extLst>
          </p:cNvPr>
          <p:cNvSpPr txBox="1"/>
          <p:nvPr/>
        </p:nvSpPr>
        <p:spPr>
          <a:xfrm>
            <a:off x="486634" y="3660072"/>
            <a:ext cx="4085365" cy="923330"/>
          </a:xfrm>
          <a:prstGeom prst="rect">
            <a:avLst/>
          </a:prstGeom>
          <a:noFill/>
        </p:spPr>
        <p:txBody>
          <a:bodyPr wrap="square">
            <a:spAutoFit/>
          </a:bodyPr>
          <a:lstStyle/>
          <a:p>
            <a:r>
              <a:rPr lang="en-GB" dirty="0"/>
              <a:t>He began to encourage people to stand up for themselves and their rights in peaceful protests and strikes.</a:t>
            </a:r>
          </a:p>
        </p:txBody>
      </p:sp>
      <p:sp>
        <p:nvSpPr>
          <p:cNvPr id="14" name="TextBox 13">
            <a:extLst>
              <a:ext uri="{FF2B5EF4-FFF2-40B4-BE49-F238E27FC236}">
                <a16:creationId xmlns:a16="http://schemas.microsoft.com/office/drawing/2014/main" id="{AE3384DF-EFD8-4A5B-9ED4-D417FE70BE6B}"/>
              </a:ext>
            </a:extLst>
          </p:cNvPr>
          <p:cNvSpPr txBox="1"/>
          <p:nvPr/>
        </p:nvSpPr>
        <p:spPr>
          <a:xfrm>
            <a:off x="486634" y="4817199"/>
            <a:ext cx="4575110" cy="1200329"/>
          </a:xfrm>
          <a:prstGeom prst="rect">
            <a:avLst/>
          </a:prstGeom>
          <a:noFill/>
        </p:spPr>
        <p:txBody>
          <a:bodyPr wrap="square">
            <a:spAutoFit/>
          </a:bodyPr>
          <a:lstStyle/>
          <a:p>
            <a:r>
              <a:rPr lang="en-GB" dirty="0"/>
              <a:t>The people were grateful that somebody was interested in their situation and he became known as Mahatma, meaning ‘Great Soul’.</a:t>
            </a:r>
          </a:p>
        </p:txBody>
      </p:sp>
      <p:pic>
        <p:nvPicPr>
          <p:cNvPr id="15" name="Google Shape;91;p6">
            <a:extLst>
              <a:ext uri="{FF2B5EF4-FFF2-40B4-BE49-F238E27FC236}">
                <a16:creationId xmlns:a16="http://schemas.microsoft.com/office/drawing/2014/main" id="{CDF5E0AB-563F-4524-8079-9287E846202F}"/>
              </a:ext>
            </a:extLst>
          </p:cNvPr>
          <p:cNvPicPr preferRelativeResize="0"/>
          <p:nvPr/>
        </p:nvPicPr>
        <p:blipFill rotWithShape="1">
          <a:blip r:embed="rId3">
            <a:alphaModFix/>
          </a:blip>
          <a:srcRect/>
          <a:stretch/>
        </p:blipFill>
        <p:spPr>
          <a:xfrm>
            <a:off x="5317414" y="2269146"/>
            <a:ext cx="2916463" cy="2678412"/>
          </a:xfrm>
          <a:prstGeom prst="rect">
            <a:avLst/>
          </a:prstGeom>
          <a:noFill/>
          <a:ln w="28575">
            <a:solidFill>
              <a:schemeClr val="tx1"/>
            </a:solidFill>
          </a:ln>
        </p:spPr>
      </p:pic>
    </p:spTree>
    <p:extLst>
      <p:ext uri="{BB962C8B-B14F-4D97-AF65-F5344CB8AC3E}">
        <p14:creationId xmlns:p14="http://schemas.microsoft.com/office/powerpoint/2010/main" val="237566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2"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1" y="1204261"/>
            <a:ext cx="3800668"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A Famous Leader </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4" y="1345816"/>
            <a:ext cx="3114982" cy="4524315"/>
          </a:xfrm>
          <a:prstGeom prst="rect">
            <a:avLst/>
          </a:prstGeom>
          <a:noFill/>
          <a:ln w="28575">
            <a:noFill/>
          </a:ln>
        </p:spPr>
        <p:txBody>
          <a:bodyPr wrap="square">
            <a:spAutoFit/>
          </a:bodyPr>
          <a:lstStyle/>
          <a:p>
            <a:r>
              <a:rPr lang="en-GB" dirty="0"/>
              <a:t>Gandhi’s fame began to spread. Indian people saw him as their voice for freedom and fairness. He started a boycott of buying British goods. This meant that he encouraged people not to buy things made in Britain. This led to his first arrest and, on 2</a:t>
            </a:r>
            <a:r>
              <a:rPr lang="en-GB" baseline="30000" dirty="0"/>
              <a:t>nd</a:t>
            </a:r>
            <a:r>
              <a:rPr lang="en-GB" dirty="0"/>
              <a:t> March 1922, he was sent to prison for two years. Gandhi went on many hunger strikes to bring attention to the unfair treatment of Indian people at the hands of the British.</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Google Shape;101;p7">
            <a:extLst>
              <a:ext uri="{FF2B5EF4-FFF2-40B4-BE49-F238E27FC236}">
                <a16:creationId xmlns:a16="http://schemas.microsoft.com/office/drawing/2014/main" id="{FC2B48D3-3B6F-47F9-A0FF-5D33F59AC97D}"/>
              </a:ext>
            </a:extLst>
          </p:cNvPr>
          <p:cNvPicPr preferRelativeResize="0"/>
          <p:nvPr/>
        </p:nvPicPr>
        <p:blipFill rotWithShape="1">
          <a:blip r:embed="rId3">
            <a:alphaModFix/>
          </a:blip>
          <a:srcRect/>
          <a:stretch/>
        </p:blipFill>
        <p:spPr>
          <a:xfrm>
            <a:off x="4366727" y="1430967"/>
            <a:ext cx="3396343" cy="4439164"/>
          </a:xfrm>
          <a:prstGeom prst="rect">
            <a:avLst/>
          </a:prstGeom>
          <a:noFill/>
          <a:ln w="28575">
            <a:solidFill>
              <a:schemeClr val="tx1"/>
            </a:solidFill>
          </a:ln>
        </p:spPr>
      </p:pic>
    </p:spTree>
    <p:extLst>
      <p:ext uri="{BB962C8B-B14F-4D97-AF65-F5344CB8AC3E}">
        <p14:creationId xmlns:p14="http://schemas.microsoft.com/office/powerpoint/2010/main" val="4227857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1" y="1204261"/>
            <a:ext cx="3800668"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The Salt March </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4" y="1345816"/>
            <a:ext cx="3114982" cy="1200329"/>
          </a:xfrm>
          <a:prstGeom prst="rect">
            <a:avLst/>
          </a:prstGeom>
          <a:noFill/>
          <a:ln w="28575">
            <a:noFill/>
          </a:ln>
        </p:spPr>
        <p:txBody>
          <a:bodyPr wrap="square">
            <a:spAutoFit/>
          </a:bodyPr>
          <a:lstStyle/>
          <a:p>
            <a:r>
              <a:rPr lang="en-GB" dirty="0"/>
              <a:t>When Gandhi was released, he began a campaign to end the British rule over Indian people.</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33E4715A-81BD-4E87-AC12-D490403F9185}"/>
              </a:ext>
            </a:extLst>
          </p:cNvPr>
          <p:cNvSpPr txBox="1"/>
          <p:nvPr/>
        </p:nvSpPr>
        <p:spPr>
          <a:xfrm>
            <a:off x="486634" y="2728593"/>
            <a:ext cx="3114982" cy="1754326"/>
          </a:xfrm>
          <a:prstGeom prst="rect">
            <a:avLst/>
          </a:prstGeom>
          <a:noFill/>
          <a:ln w="28575">
            <a:noFill/>
          </a:ln>
        </p:spPr>
        <p:txBody>
          <a:bodyPr wrap="square">
            <a:spAutoFit/>
          </a:bodyPr>
          <a:lstStyle/>
          <a:p>
            <a:r>
              <a:rPr lang="en-GB" dirty="0"/>
              <a:t>In 1930, the British introduced a tax on salt. This hit the poorest people the most. In protest, Gandhi marched 250 miles to the sea to get his own salt.</a:t>
            </a:r>
          </a:p>
        </p:txBody>
      </p:sp>
      <p:sp>
        <p:nvSpPr>
          <p:cNvPr id="11" name="TextBox 10">
            <a:extLst>
              <a:ext uri="{FF2B5EF4-FFF2-40B4-BE49-F238E27FC236}">
                <a16:creationId xmlns:a16="http://schemas.microsoft.com/office/drawing/2014/main" id="{A7421F49-38DB-4606-BAC6-9EE90CF96F4E}"/>
              </a:ext>
            </a:extLst>
          </p:cNvPr>
          <p:cNvSpPr txBox="1"/>
          <p:nvPr/>
        </p:nvSpPr>
        <p:spPr>
          <a:xfrm>
            <a:off x="486634" y="4665367"/>
            <a:ext cx="3114982" cy="1200329"/>
          </a:xfrm>
          <a:prstGeom prst="rect">
            <a:avLst/>
          </a:prstGeom>
          <a:noFill/>
          <a:ln w="28575">
            <a:noFill/>
          </a:ln>
        </p:spPr>
        <p:txBody>
          <a:bodyPr wrap="square">
            <a:spAutoFit/>
          </a:bodyPr>
          <a:lstStyle/>
          <a:p>
            <a:r>
              <a:rPr lang="en-GB" dirty="0"/>
              <a:t>Thousands of people joined him on his march and 60,000 people were arrested, including Gandhi.</a:t>
            </a:r>
          </a:p>
        </p:txBody>
      </p:sp>
      <p:pic>
        <p:nvPicPr>
          <p:cNvPr id="12" name="Google Shape;111;p8">
            <a:extLst>
              <a:ext uri="{FF2B5EF4-FFF2-40B4-BE49-F238E27FC236}">
                <a16:creationId xmlns:a16="http://schemas.microsoft.com/office/drawing/2014/main" id="{E840EC07-1FC4-4433-AA5F-5BF26EA8499E}"/>
              </a:ext>
            </a:extLst>
          </p:cNvPr>
          <p:cNvPicPr preferRelativeResize="0"/>
          <p:nvPr/>
        </p:nvPicPr>
        <p:blipFill rotWithShape="1">
          <a:blip r:embed="rId3">
            <a:alphaModFix/>
          </a:blip>
          <a:srcRect/>
          <a:stretch/>
        </p:blipFill>
        <p:spPr>
          <a:xfrm>
            <a:off x="4181621" y="2140828"/>
            <a:ext cx="3973333" cy="2847939"/>
          </a:xfrm>
          <a:prstGeom prst="rect">
            <a:avLst/>
          </a:prstGeom>
          <a:noFill/>
          <a:ln w="38100">
            <a:solidFill>
              <a:schemeClr val="tx1"/>
            </a:solidFill>
          </a:ln>
        </p:spPr>
      </p:pic>
    </p:spTree>
    <p:extLst>
      <p:ext uri="{BB962C8B-B14F-4D97-AF65-F5344CB8AC3E}">
        <p14:creationId xmlns:p14="http://schemas.microsoft.com/office/powerpoint/2010/main" val="372970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0" y="1204261"/>
            <a:ext cx="4727510"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Civil Unrest </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3" y="1345816"/>
            <a:ext cx="4141351" cy="2585323"/>
          </a:xfrm>
          <a:prstGeom prst="rect">
            <a:avLst/>
          </a:prstGeom>
          <a:noFill/>
          <a:ln w="28575">
            <a:noFill/>
          </a:ln>
        </p:spPr>
        <p:txBody>
          <a:bodyPr wrap="square">
            <a:spAutoFit/>
          </a:bodyPr>
          <a:lstStyle/>
          <a:p>
            <a:r>
              <a:rPr lang="en-GB" dirty="0"/>
              <a:t>When the Second World War broke out, Indian people fought for the British. Gandhi did not see why they should when they were being treated so unfairly at home. He was arrested for encouraging people to rise up against Indian men fighting for </a:t>
            </a:r>
            <a:r>
              <a:rPr lang="en-GB"/>
              <a:t>the British </a:t>
            </a:r>
            <a:r>
              <a:rPr lang="en-GB" dirty="0"/>
              <a:t>and spent two years in prison at the Aga Khan Palace in Puna.</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33E4715A-81BD-4E87-AC12-D490403F9185}"/>
              </a:ext>
            </a:extLst>
          </p:cNvPr>
          <p:cNvSpPr txBox="1"/>
          <p:nvPr/>
        </p:nvSpPr>
        <p:spPr>
          <a:xfrm>
            <a:off x="486634" y="3953762"/>
            <a:ext cx="3718362" cy="923330"/>
          </a:xfrm>
          <a:prstGeom prst="rect">
            <a:avLst/>
          </a:prstGeom>
          <a:noFill/>
          <a:ln w="28575">
            <a:noFill/>
          </a:ln>
        </p:spPr>
        <p:txBody>
          <a:bodyPr wrap="square">
            <a:spAutoFit/>
          </a:bodyPr>
          <a:lstStyle/>
          <a:p>
            <a:r>
              <a:rPr lang="en-GB" dirty="0"/>
              <a:t>Sadly, his wife was also held there but she died in prison not long before Gandhi was released. </a:t>
            </a:r>
          </a:p>
        </p:txBody>
      </p:sp>
      <p:sp>
        <p:nvSpPr>
          <p:cNvPr id="11" name="TextBox 10">
            <a:extLst>
              <a:ext uri="{FF2B5EF4-FFF2-40B4-BE49-F238E27FC236}">
                <a16:creationId xmlns:a16="http://schemas.microsoft.com/office/drawing/2014/main" id="{A7421F49-38DB-4606-BAC6-9EE90CF96F4E}"/>
              </a:ext>
            </a:extLst>
          </p:cNvPr>
          <p:cNvSpPr txBox="1"/>
          <p:nvPr/>
        </p:nvSpPr>
        <p:spPr>
          <a:xfrm>
            <a:off x="486633" y="4899714"/>
            <a:ext cx="3649937" cy="1200329"/>
          </a:xfrm>
          <a:prstGeom prst="rect">
            <a:avLst/>
          </a:prstGeom>
          <a:noFill/>
          <a:ln w="28575">
            <a:noFill/>
          </a:ln>
        </p:spPr>
        <p:txBody>
          <a:bodyPr wrap="square">
            <a:spAutoFit/>
          </a:bodyPr>
          <a:lstStyle/>
          <a:p>
            <a:r>
              <a:rPr lang="en-GB" dirty="0"/>
              <a:t>Not everyone agreed with his beliefs and, because he was so well known, there were six attempts to assassinate (kill) him.</a:t>
            </a:r>
          </a:p>
        </p:txBody>
      </p:sp>
      <p:pic>
        <p:nvPicPr>
          <p:cNvPr id="13" name="Google Shape;121;p10">
            <a:extLst>
              <a:ext uri="{FF2B5EF4-FFF2-40B4-BE49-F238E27FC236}">
                <a16:creationId xmlns:a16="http://schemas.microsoft.com/office/drawing/2014/main" id="{6EC8048B-EC59-4AF5-A4D4-DB597CDE43CD}"/>
              </a:ext>
            </a:extLst>
          </p:cNvPr>
          <p:cNvPicPr preferRelativeResize="0"/>
          <p:nvPr/>
        </p:nvPicPr>
        <p:blipFill rotWithShape="1">
          <a:blip r:embed="rId3">
            <a:alphaModFix/>
          </a:blip>
          <a:srcRect/>
          <a:stretch/>
        </p:blipFill>
        <p:spPr>
          <a:xfrm>
            <a:off x="4926322" y="1901873"/>
            <a:ext cx="3306762" cy="3278187"/>
          </a:xfrm>
          <a:prstGeom prst="rect">
            <a:avLst/>
          </a:prstGeom>
          <a:noFill/>
          <a:ln w="28575">
            <a:solidFill>
              <a:schemeClr val="tx1"/>
            </a:solidFill>
          </a:ln>
        </p:spPr>
      </p:pic>
    </p:spTree>
    <p:extLst>
      <p:ext uri="{BB962C8B-B14F-4D97-AF65-F5344CB8AC3E}">
        <p14:creationId xmlns:p14="http://schemas.microsoft.com/office/powerpoint/2010/main" val="1086704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0" y="1204261"/>
            <a:ext cx="4727510"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People Power</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3" y="1345816"/>
            <a:ext cx="4141351" cy="1200329"/>
          </a:xfrm>
          <a:prstGeom prst="rect">
            <a:avLst/>
          </a:prstGeom>
          <a:noFill/>
          <a:ln w="28575">
            <a:noFill/>
          </a:ln>
        </p:spPr>
        <p:txBody>
          <a:bodyPr wrap="square">
            <a:spAutoFit/>
          </a:bodyPr>
          <a:lstStyle/>
          <a:p>
            <a:r>
              <a:rPr lang="en-GB" dirty="0"/>
              <a:t>The British began to realise that Gandhi had many followers and a lot of influence on those people. As a result, they had to:</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33E4715A-81BD-4E87-AC12-D490403F9185}"/>
              </a:ext>
            </a:extLst>
          </p:cNvPr>
          <p:cNvSpPr txBox="1"/>
          <p:nvPr/>
        </p:nvSpPr>
        <p:spPr>
          <a:xfrm>
            <a:off x="486633" y="2614687"/>
            <a:ext cx="3718362" cy="369332"/>
          </a:xfrm>
          <a:prstGeom prst="rect">
            <a:avLst/>
          </a:prstGeom>
          <a:noFill/>
          <a:ln w="28575">
            <a:noFill/>
          </a:ln>
        </p:spPr>
        <p:txBody>
          <a:bodyPr wrap="square">
            <a:spAutoFit/>
          </a:bodyPr>
          <a:lstStyle/>
          <a:p>
            <a:pPr marL="285750" indent="-285750">
              <a:buFont typeface="Arial" panose="020B0604020202020204" pitchFamily="34" charset="0"/>
              <a:buChar char="•"/>
            </a:pPr>
            <a:r>
              <a:rPr lang="en-GB" dirty="0"/>
              <a:t>ease poverty;</a:t>
            </a:r>
          </a:p>
        </p:txBody>
      </p:sp>
      <p:sp>
        <p:nvSpPr>
          <p:cNvPr id="12" name="TextBox 11">
            <a:extLst>
              <a:ext uri="{FF2B5EF4-FFF2-40B4-BE49-F238E27FC236}">
                <a16:creationId xmlns:a16="http://schemas.microsoft.com/office/drawing/2014/main" id="{D4013BC8-4672-4A4B-9639-A891B78E743B}"/>
              </a:ext>
            </a:extLst>
          </p:cNvPr>
          <p:cNvSpPr txBox="1"/>
          <p:nvPr/>
        </p:nvSpPr>
        <p:spPr>
          <a:xfrm>
            <a:off x="486633" y="3052561"/>
            <a:ext cx="4229924" cy="646331"/>
          </a:xfrm>
          <a:prstGeom prst="rect">
            <a:avLst/>
          </a:prstGeom>
          <a:noFill/>
          <a:ln w="28575">
            <a:noFill/>
          </a:ln>
        </p:spPr>
        <p:txBody>
          <a:bodyPr wrap="square">
            <a:spAutoFit/>
          </a:bodyPr>
          <a:lstStyle/>
          <a:p>
            <a:pPr marL="285750" indent="-285750">
              <a:buFont typeface="Arial" panose="020B0604020202020204" pitchFamily="34" charset="0"/>
              <a:buChar char="•"/>
            </a:pPr>
            <a:r>
              <a:rPr lang="en-GB" dirty="0"/>
              <a:t>grant status and recognition to the people classed as ‘the untouchables’;</a:t>
            </a:r>
          </a:p>
        </p:txBody>
      </p:sp>
      <p:sp>
        <p:nvSpPr>
          <p:cNvPr id="14" name="TextBox 13">
            <a:extLst>
              <a:ext uri="{FF2B5EF4-FFF2-40B4-BE49-F238E27FC236}">
                <a16:creationId xmlns:a16="http://schemas.microsoft.com/office/drawing/2014/main" id="{70D6C0DF-F85B-49AC-A7F8-C993DEFAFD0C}"/>
              </a:ext>
            </a:extLst>
          </p:cNvPr>
          <p:cNvSpPr txBox="1"/>
          <p:nvPr/>
        </p:nvSpPr>
        <p:spPr>
          <a:xfrm>
            <a:off x="486633" y="3767434"/>
            <a:ext cx="3718362" cy="369332"/>
          </a:xfrm>
          <a:prstGeom prst="rect">
            <a:avLst/>
          </a:prstGeom>
          <a:noFill/>
          <a:ln w="28575">
            <a:noFill/>
          </a:ln>
        </p:spPr>
        <p:txBody>
          <a:bodyPr wrap="square">
            <a:spAutoFit/>
          </a:bodyPr>
          <a:lstStyle/>
          <a:p>
            <a:pPr marL="285750" indent="-285750">
              <a:buFont typeface="Arial" panose="020B0604020202020204" pitchFamily="34" charset="0"/>
              <a:buChar char="•"/>
            </a:pPr>
            <a:r>
              <a:rPr lang="en-GB" dirty="0"/>
              <a:t>give women more rights;</a:t>
            </a:r>
          </a:p>
        </p:txBody>
      </p:sp>
      <p:sp>
        <p:nvSpPr>
          <p:cNvPr id="15" name="TextBox 14">
            <a:extLst>
              <a:ext uri="{FF2B5EF4-FFF2-40B4-BE49-F238E27FC236}">
                <a16:creationId xmlns:a16="http://schemas.microsoft.com/office/drawing/2014/main" id="{6B84134B-B6FF-4E31-89A4-40522E9CA39B}"/>
              </a:ext>
            </a:extLst>
          </p:cNvPr>
          <p:cNvSpPr txBox="1"/>
          <p:nvPr/>
        </p:nvSpPr>
        <p:spPr>
          <a:xfrm>
            <a:off x="486633" y="4205308"/>
            <a:ext cx="3718362" cy="923330"/>
          </a:xfrm>
          <a:prstGeom prst="rect">
            <a:avLst/>
          </a:prstGeom>
          <a:noFill/>
          <a:ln w="28575">
            <a:noFill/>
          </a:ln>
        </p:spPr>
        <p:txBody>
          <a:bodyPr wrap="square">
            <a:spAutoFit/>
          </a:bodyPr>
          <a:lstStyle/>
          <a:p>
            <a:pPr marL="285750" indent="-285750">
              <a:buFont typeface="Arial" panose="020B0604020202020204" pitchFamily="34" charset="0"/>
              <a:buChar char="•"/>
            </a:pPr>
            <a:r>
              <a:rPr lang="en-GB" dirty="0"/>
              <a:t>eventually allow India to have political independence from Britain.</a:t>
            </a:r>
          </a:p>
        </p:txBody>
      </p:sp>
      <p:pic>
        <p:nvPicPr>
          <p:cNvPr id="16" name="Google Shape;131;p9">
            <a:extLst>
              <a:ext uri="{FF2B5EF4-FFF2-40B4-BE49-F238E27FC236}">
                <a16:creationId xmlns:a16="http://schemas.microsoft.com/office/drawing/2014/main" id="{CECD635B-ED2B-46C5-8CC5-5EB5C7FACA6E}"/>
              </a:ext>
            </a:extLst>
          </p:cNvPr>
          <p:cNvPicPr preferRelativeResize="0"/>
          <p:nvPr/>
        </p:nvPicPr>
        <p:blipFill rotWithShape="1">
          <a:blip r:embed="rId3">
            <a:alphaModFix/>
          </a:blip>
          <a:srcRect/>
          <a:stretch/>
        </p:blipFill>
        <p:spPr>
          <a:xfrm>
            <a:off x="4843772" y="2281351"/>
            <a:ext cx="3471862" cy="2525712"/>
          </a:xfrm>
          <a:prstGeom prst="rect">
            <a:avLst/>
          </a:prstGeom>
          <a:noFill/>
          <a:ln w="28575">
            <a:solidFill>
              <a:schemeClr val="tx1"/>
            </a:solidFill>
          </a:ln>
        </p:spPr>
      </p:pic>
    </p:spTree>
    <p:extLst>
      <p:ext uri="{BB962C8B-B14F-4D97-AF65-F5344CB8AC3E}">
        <p14:creationId xmlns:p14="http://schemas.microsoft.com/office/powerpoint/2010/main" val="1066107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2"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0" y="1204261"/>
            <a:ext cx="4024604"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India is Split </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3" y="1974546"/>
            <a:ext cx="3301596" cy="3139321"/>
          </a:xfrm>
          <a:prstGeom prst="rect">
            <a:avLst/>
          </a:prstGeom>
          <a:noFill/>
          <a:ln w="28575">
            <a:noFill/>
          </a:ln>
        </p:spPr>
        <p:txBody>
          <a:bodyPr wrap="square">
            <a:spAutoFit/>
          </a:bodyPr>
          <a:lstStyle/>
          <a:p>
            <a:r>
              <a:rPr lang="en-GB" dirty="0"/>
              <a:t>The Congress Party decided that it would be better if they split India into two halves, one being Hindu India and the other Muslim Pakistan. This was called partition and it happened in 1947. Gandhi was unhappy about partition and was worried that the two sides could end up at war with each other.</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id="{F73CB0E1-4A35-4D2E-8318-0BDAFAED661E}"/>
              </a:ext>
            </a:extLst>
          </p:cNvPr>
          <p:cNvGrpSpPr/>
          <p:nvPr/>
        </p:nvGrpSpPr>
        <p:grpSpPr>
          <a:xfrm>
            <a:off x="4024604" y="1320348"/>
            <a:ext cx="3241675" cy="2374431"/>
            <a:chOff x="4733617" y="1320349"/>
            <a:chExt cx="3241675" cy="2374431"/>
          </a:xfrm>
        </p:grpSpPr>
        <p:pic>
          <p:nvPicPr>
            <p:cNvPr id="13" name="Google Shape;141;p12">
              <a:extLst>
                <a:ext uri="{FF2B5EF4-FFF2-40B4-BE49-F238E27FC236}">
                  <a16:creationId xmlns:a16="http://schemas.microsoft.com/office/drawing/2014/main" id="{6C715495-EAB5-44D2-949F-9436C4C7D5A7}"/>
                </a:ext>
              </a:extLst>
            </p:cNvPr>
            <p:cNvPicPr preferRelativeResize="0"/>
            <p:nvPr/>
          </p:nvPicPr>
          <p:blipFill rotWithShape="1">
            <a:blip r:embed="rId3">
              <a:alphaModFix/>
            </a:blip>
            <a:srcRect b="4416"/>
            <a:stretch/>
          </p:blipFill>
          <p:spPr>
            <a:xfrm>
              <a:off x="4867719" y="1320349"/>
              <a:ext cx="2973469" cy="2023759"/>
            </a:xfrm>
            <a:prstGeom prst="rect">
              <a:avLst/>
            </a:prstGeom>
            <a:noFill/>
            <a:ln>
              <a:noFill/>
            </a:ln>
          </p:spPr>
        </p:pic>
        <p:sp>
          <p:nvSpPr>
            <p:cNvPr id="2" name="TextBox 1">
              <a:extLst>
                <a:ext uri="{FF2B5EF4-FFF2-40B4-BE49-F238E27FC236}">
                  <a16:creationId xmlns:a16="http://schemas.microsoft.com/office/drawing/2014/main" id="{4441DDAF-8974-4C9F-B0DF-0BBA4BA3CB5F}"/>
                </a:ext>
              </a:extLst>
            </p:cNvPr>
            <p:cNvSpPr txBox="1"/>
            <p:nvPr/>
          </p:nvSpPr>
          <p:spPr>
            <a:xfrm>
              <a:off x="4733617" y="3325448"/>
              <a:ext cx="3241675" cy="369332"/>
            </a:xfrm>
            <a:prstGeom prst="rect">
              <a:avLst/>
            </a:prstGeom>
            <a:noFill/>
          </p:spPr>
          <p:txBody>
            <a:bodyPr wrap="square" rtlCol="0">
              <a:spAutoFit/>
            </a:bodyPr>
            <a:lstStyle/>
            <a:p>
              <a:pPr algn="ctr"/>
              <a:r>
                <a:rPr lang="en-US" dirty="0"/>
                <a:t>Indian Flag</a:t>
              </a:r>
              <a:endParaRPr lang="en-GB" dirty="0"/>
            </a:p>
          </p:txBody>
        </p:sp>
      </p:grpSp>
      <p:grpSp>
        <p:nvGrpSpPr>
          <p:cNvPr id="4" name="Group 3">
            <a:extLst>
              <a:ext uri="{FF2B5EF4-FFF2-40B4-BE49-F238E27FC236}">
                <a16:creationId xmlns:a16="http://schemas.microsoft.com/office/drawing/2014/main" id="{B560DC1B-A1FD-428E-BFB7-065433BA4D70}"/>
              </a:ext>
            </a:extLst>
          </p:cNvPr>
          <p:cNvGrpSpPr/>
          <p:nvPr/>
        </p:nvGrpSpPr>
        <p:grpSpPr>
          <a:xfrm>
            <a:off x="5190221" y="3761840"/>
            <a:ext cx="3241675" cy="2376828"/>
            <a:chOff x="4733617" y="3817087"/>
            <a:chExt cx="3241675" cy="2376828"/>
          </a:xfrm>
        </p:grpSpPr>
        <p:pic>
          <p:nvPicPr>
            <p:cNvPr id="19" name="Google Shape;142;p12">
              <a:extLst>
                <a:ext uri="{FF2B5EF4-FFF2-40B4-BE49-F238E27FC236}">
                  <a16:creationId xmlns:a16="http://schemas.microsoft.com/office/drawing/2014/main" id="{485BF23D-B0C0-421C-900D-D86FA08CD85B}"/>
                </a:ext>
              </a:extLst>
            </p:cNvPr>
            <p:cNvPicPr preferRelativeResize="0"/>
            <p:nvPr/>
          </p:nvPicPr>
          <p:blipFill rotWithShape="1">
            <a:blip r:embed="rId4">
              <a:alphaModFix/>
            </a:blip>
            <a:srcRect b="4416"/>
            <a:stretch/>
          </p:blipFill>
          <p:spPr>
            <a:xfrm>
              <a:off x="4867719" y="3817087"/>
              <a:ext cx="2973469" cy="2023759"/>
            </a:xfrm>
            <a:prstGeom prst="rect">
              <a:avLst/>
            </a:prstGeom>
            <a:noFill/>
            <a:ln>
              <a:noFill/>
            </a:ln>
          </p:spPr>
        </p:pic>
        <p:sp>
          <p:nvSpPr>
            <p:cNvPr id="20" name="TextBox 19">
              <a:extLst>
                <a:ext uri="{FF2B5EF4-FFF2-40B4-BE49-F238E27FC236}">
                  <a16:creationId xmlns:a16="http://schemas.microsoft.com/office/drawing/2014/main" id="{AE0981F3-3D89-43A5-B41F-3F1FC1450374}"/>
                </a:ext>
              </a:extLst>
            </p:cNvPr>
            <p:cNvSpPr txBox="1"/>
            <p:nvPr/>
          </p:nvSpPr>
          <p:spPr>
            <a:xfrm>
              <a:off x="4733617" y="5824583"/>
              <a:ext cx="3241675" cy="369332"/>
            </a:xfrm>
            <a:prstGeom prst="rect">
              <a:avLst/>
            </a:prstGeom>
            <a:noFill/>
          </p:spPr>
          <p:txBody>
            <a:bodyPr wrap="square" rtlCol="0">
              <a:spAutoFit/>
            </a:bodyPr>
            <a:lstStyle/>
            <a:p>
              <a:pPr algn="ctr"/>
              <a:r>
                <a:rPr lang="en-US" dirty="0"/>
                <a:t>Pakistan Flag</a:t>
              </a:r>
              <a:endParaRPr lang="en-GB" dirty="0"/>
            </a:p>
          </p:txBody>
        </p:sp>
      </p:grpSp>
    </p:spTree>
    <p:extLst>
      <p:ext uri="{BB962C8B-B14F-4D97-AF65-F5344CB8AC3E}">
        <p14:creationId xmlns:p14="http://schemas.microsoft.com/office/powerpoint/2010/main" val="2483376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F862F5-71F2-47A1-B6F6-26CD86F23FA1}"/>
              </a:ext>
            </a:extLst>
          </p:cNvPr>
          <p:cNvSpPr/>
          <p:nvPr/>
        </p:nvSpPr>
        <p:spPr>
          <a:xfrm>
            <a:off x="8431896" y="1204260"/>
            <a:ext cx="718368" cy="5006647"/>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6E591627-AF6A-4158-9620-2A956BCC95ED}"/>
              </a:ext>
            </a:extLst>
          </p:cNvPr>
          <p:cNvSpPr/>
          <p:nvPr/>
        </p:nvSpPr>
        <p:spPr>
          <a:xfrm>
            <a:off x="0" y="1204261"/>
            <a:ext cx="4690188"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Death</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486632" y="1309043"/>
            <a:ext cx="4085367" cy="1200329"/>
          </a:xfrm>
          <a:prstGeom prst="rect">
            <a:avLst/>
          </a:prstGeom>
          <a:noFill/>
          <a:ln w="28575">
            <a:noFill/>
          </a:ln>
        </p:spPr>
        <p:txBody>
          <a:bodyPr wrap="square">
            <a:spAutoFit/>
          </a:bodyPr>
          <a:lstStyle/>
          <a:p>
            <a:r>
              <a:rPr lang="en-GB" dirty="0"/>
              <a:t>On 30</a:t>
            </a:r>
            <a:r>
              <a:rPr lang="en-GB" baseline="30000" dirty="0"/>
              <a:t>th</a:t>
            </a:r>
            <a:r>
              <a:rPr lang="en-GB" dirty="0"/>
              <a:t> January 1948, Gandhi was on his way to a prayer meeting at Birla House in Delhi. He was shot three times in the chest.</a:t>
            </a:r>
          </a:p>
        </p:txBody>
      </p:sp>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3A192ADD-6E52-4F39-9D1E-19BA478B2C27}"/>
              </a:ext>
            </a:extLst>
          </p:cNvPr>
          <p:cNvSpPr txBox="1"/>
          <p:nvPr/>
        </p:nvSpPr>
        <p:spPr>
          <a:xfrm>
            <a:off x="486632" y="2527342"/>
            <a:ext cx="4085366" cy="1200329"/>
          </a:xfrm>
          <a:prstGeom prst="rect">
            <a:avLst/>
          </a:prstGeom>
          <a:noFill/>
          <a:ln w="28575">
            <a:noFill/>
          </a:ln>
        </p:spPr>
        <p:txBody>
          <a:bodyPr wrap="square">
            <a:spAutoFit/>
          </a:bodyPr>
          <a:lstStyle/>
          <a:p>
            <a:r>
              <a:rPr lang="en-GB" dirty="0"/>
              <a:t>Gandhi’s body was cremated. His ashes are kept in the Aga Khan’s Palace in Pune, where he was once kept prisoner.</a:t>
            </a:r>
          </a:p>
        </p:txBody>
      </p:sp>
      <p:sp>
        <p:nvSpPr>
          <p:cNvPr id="11" name="TextBox 10">
            <a:extLst>
              <a:ext uri="{FF2B5EF4-FFF2-40B4-BE49-F238E27FC236}">
                <a16:creationId xmlns:a16="http://schemas.microsoft.com/office/drawing/2014/main" id="{ADBB2BFD-904B-4FA4-B326-D4DBA0520748}"/>
              </a:ext>
            </a:extLst>
          </p:cNvPr>
          <p:cNvSpPr txBox="1"/>
          <p:nvPr/>
        </p:nvSpPr>
        <p:spPr>
          <a:xfrm>
            <a:off x="486632" y="3745641"/>
            <a:ext cx="4085366" cy="1754326"/>
          </a:xfrm>
          <a:prstGeom prst="rect">
            <a:avLst/>
          </a:prstGeom>
          <a:noFill/>
          <a:ln w="28575">
            <a:noFill/>
          </a:ln>
        </p:spPr>
        <p:txBody>
          <a:bodyPr wrap="square">
            <a:spAutoFit/>
          </a:bodyPr>
          <a:lstStyle/>
          <a:p>
            <a:r>
              <a:rPr lang="en-GB" dirty="0"/>
              <a:t>Gandhi had been nominated for the Nobel Peace Prize five times but was never awarded it. In the year of his death, the prize was not awarded to anyone. The reason given was ‘there was no suitable living candidate’.</a:t>
            </a:r>
          </a:p>
        </p:txBody>
      </p:sp>
      <p:sp>
        <p:nvSpPr>
          <p:cNvPr id="12" name="TextBox 11">
            <a:extLst>
              <a:ext uri="{FF2B5EF4-FFF2-40B4-BE49-F238E27FC236}">
                <a16:creationId xmlns:a16="http://schemas.microsoft.com/office/drawing/2014/main" id="{890E0042-EDFA-47CB-B36F-7F1EBEC016F1}"/>
              </a:ext>
            </a:extLst>
          </p:cNvPr>
          <p:cNvSpPr txBox="1"/>
          <p:nvPr/>
        </p:nvSpPr>
        <p:spPr>
          <a:xfrm>
            <a:off x="486632" y="5517936"/>
            <a:ext cx="4085366" cy="646331"/>
          </a:xfrm>
          <a:prstGeom prst="rect">
            <a:avLst/>
          </a:prstGeom>
          <a:noFill/>
          <a:ln w="28575">
            <a:noFill/>
          </a:ln>
        </p:spPr>
        <p:txBody>
          <a:bodyPr wrap="square">
            <a:spAutoFit/>
          </a:bodyPr>
          <a:lstStyle/>
          <a:p>
            <a:r>
              <a:rPr lang="en-GB" dirty="0"/>
              <a:t>His birthday is now a national holiday in India.</a:t>
            </a:r>
          </a:p>
        </p:txBody>
      </p:sp>
      <p:sp>
        <p:nvSpPr>
          <p:cNvPr id="14" name="Google Shape;152;p14">
            <a:extLst>
              <a:ext uri="{FF2B5EF4-FFF2-40B4-BE49-F238E27FC236}">
                <a16:creationId xmlns:a16="http://schemas.microsoft.com/office/drawing/2014/main" id="{0D0D81C1-614D-4FB0-A57F-7B54AE001271}"/>
              </a:ext>
            </a:extLst>
          </p:cNvPr>
          <p:cNvSpPr txBox="1"/>
          <p:nvPr/>
        </p:nvSpPr>
        <p:spPr>
          <a:xfrm>
            <a:off x="4798913" y="6063631"/>
            <a:ext cx="3565525" cy="96837"/>
          </a:xfrm>
          <a:prstGeom prst="rect">
            <a:avLst/>
          </a:prstGeom>
          <a:noFill/>
          <a:ln>
            <a:noFill/>
          </a:ln>
        </p:spPr>
        <p:txBody>
          <a:bodyPr spcFirstLastPara="1" wrap="square" lIns="0" tIns="0" rIns="0" bIns="0" anchor="ctr" anchorCtr="1">
            <a:noAutofit/>
          </a:bodyPr>
          <a:lstStyle/>
          <a:p>
            <a:pPr marL="0" marR="0" lvl="0" indent="0" algn="ctr" rtl="0">
              <a:lnSpc>
                <a:spcPct val="100000"/>
              </a:lnSpc>
              <a:spcBef>
                <a:spcPts val="0"/>
              </a:spcBef>
              <a:spcAft>
                <a:spcPts val="0"/>
              </a:spcAft>
              <a:buClr>
                <a:schemeClr val="dk1"/>
              </a:buClr>
              <a:buSzPts val="500"/>
              <a:buFont typeface="Play"/>
              <a:buNone/>
            </a:pPr>
            <a:r>
              <a:rPr lang="en-US" sz="500" b="0" i="0" u="none" dirty="0">
                <a:solidFill>
                  <a:schemeClr val="dk1"/>
                </a:solidFill>
                <a:latin typeface="Play"/>
                <a:ea typeface="Play"/>
                <a:cs typeface="Play"/>
                <a:sym typeface="Play"/>
              </a:rPr>
              <a:t>Photo courtesy of </a:t>
            </a:r>
            <a:r>
              <a:rPr lang="en-US" sz="500" b="0" i="0" u="none" dirty="0" err="1">
                <a:solidFill>
                  <a:schemeClr val="dk1"/>
                </a:solidFill>
                <a:latin typeface="Play"/>
                <a:ea typeface="Play"/>
                <a:cs typeface="Play"/>
                <a:sym typeface="Play"/>
              </a:rPr>
              <a:t>Fowler&amp;fowler</a:t>
            </a:r>
            <a:r>
              <a:rPr lang="en-US" sz="500" b="0" i="0" u="none" dirty="0">
                <a:solidFill>
                  <a:schemeClr val="dk1"/>
                </a:solidFill>
                <a:latin typeface="Play"/>
                <a:ea typeface="Play"/>
                <a:cs typeface="Play"/>
                <a:sym typeface="Play"/>
              </a:rPr>
              <a:t> - granted under creative commons </a:t>
            </a:r>
            <a:r>
              <a:rPr lang="en-US" sz="500" b="0" i="0" u="none" dirty="0" err="1">
                <a:solidFill>
                  <a:schemeClr val="dk1"/>
                </a:solidFill>
                <a:latin typeface="Play"/>
                <a:ea typeface="Play"/>
                <a:cs typeface="Play"/>
                <a:sym typeface="Play"/>
              </a:rPr>
              <a:t>licence</a:t>
            </a:r>
            <a:r>
              <a:rPr lang="en-US" sz="500" b="0" i="0" u="none" dirty="0">
                <a:solidFill>
                  <a:schemeClr val="dk1"/>
                </a:solidFill>
                <a:latin typeface="Play"/>
                <a:ea typeface="Play"/>
                <a:cs typeface="Play"/>
                <a:sym typeface="Play"/>
              </a:rPr>
              <a:t> – attribution</a:t>
            </a:r>
            <a:endParaRPr dirty="0"/>
          </a:p>
        </p:txBody>
      </p:sp>
      <p:pic>
        <p:nvPicPr>
          <p:cNvPr id="15" name="Google Shape;154;p14">
            <a:extLst>
              <a:ext uri="{FF2B5EF4-FFF2-40B4-BE49-F238E27FC236}">
                <a16:creationId xmlns:a16="http://schemas.microsoft.com/office/drawing/2014/main" id="{26DCA3B5-8CFA-4A2D-AF4B-55E57FF85E28}"/>
              </a:ext>
            </a:extLst>
          </p:cNvPr>
          <p:cNvPicPr preferRelativeResize="0"/>
          <p:nvPr/>
        </p:nvPicPr>
        <p:blipFill rotWithShape="1">
          <a:blip r:embed="rId3">
            <a:alphaModFix/>
          </a:blip>
          <a:srcRect/>
          <a:stretch/>
        </p:blipFill>
        <p:spPr>
          <a:xfrm>
            <a:off x="4798913" y="1834700"/>
            <a:ext cx="3524258" cy="3514851"/>
          </a:xfrm>
          <a:prstGeom prst="rect">
            <a:avLst/>
          </a:prstGeom>
          <a:noFill/>
          <a:ln>
            <a:noFill/>
          </a:ln>
        </p:spPr>
      </p:pic>
    </p:spTree>
    <p:extLst>
      <p:ext uri="{BB962C8B-B14F-4D97-AF65-F5344CB8AC3E}">
        <p14:creationId xmlns:p14="http://schemas.microsoft.com/office/powerpoint/2010/main" val="461676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E591627-AF6A-4158-9620-2A956BCC95ED}"/>
              </a:ext>
            </a:extLst>
          </p:cNvPr>
          <p:cNvSpPr/>
          <p:nvPr/>
        </p:nvSpPr>
        <p:spPr>
          <a:xfrm>
            <a:off x="0" y="1204261"/>
            <a:ext cx="9144000" cy="5001468"/>
          </a:xfrm>
          <a:prstGeom prst="rect">
            <a:avLst/>
          </a:prstGeom>
          <a:solidFill>
            <a:srgbClr val="CDE9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0" y="209954"/>
            <a:ext cx="9144000" cy="994306"/>
          </a:xfrm>
          <a:prstGeom prst="roundRect">
            <a:avLst>
              <a:gd name="adj" fmla="val 0"/>
            </a:avLst>
          </a:prstGeom>
          <a:solidFill>
            <a:srgbClr val="31B7BC"/>
          </a:solidFill>
        </p:spPr>
        <p:txBody>
          <a:bodyPr/>
          <a:lstStyle/>
          <a:p>
            <a:r>
              <a:rPr lang="en-GB" sz="3600" dirty="0">
                <a:solidFill>
                  <a:schemeClr val="bg1"/>
                </a:solidFill>
                <a:latin typeface="+mn-lt"/>
              </a:rPr>
              <a:t>Gandhi’s Quotes</a:t>
            </a:r>
          </a:p>
        </p:txBody>
      </p:sp>
      <p:sp>
        <p:nvSpPr>
          <p:cNvPr id="6" name="TextBox 21">
            <a:extLst>
              <a:ext uri="{FF2B5EF4-FFF2-40B4-BE49-F238E27FC236}">
                <a16:creationId xmlns:a16="http://schemas.microsoft.com/office/drawing/2014/main" id="{D7011B49-9D24-4D43-9367-8C5D06F00142}"/>
              </a:ext>
            </a:extLst>
          </p:cNvPr>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Title of Image Used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rPr>
              <a:t>Author</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2"/>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7" name="TextBox 6">
            <a:extLst>
              <a:ext uri="{FF2B5EF4-FFF2-40B4-BE49-F238E27FC236}">
                <a16:creationId xmlns:a16="http://schemas.microsoft.com/office/drawing/2014/main" id="{59B3EA0E-262F-4289-A632-6EB0E3B6D78B}"/>
              </a:ext>
            </a:extLst>
          </p:cNvPr>
          <p:cNvSpPr txBox="1"/>
          <p:nvPr/>
        </p:nvSpPr>
        <p:spPr>
          <a:xfrm>
            <a:off x="2529314" y="1358033"/>
            <a:ext cx="4085367" cy="646331"/>
          </a:xfrm>
          <a:prstGeom prst="rect">
            <a:avLst/>
          </a:prstGeom>
          <a:noFill/>
          <a:ln w="28575">
            <a:noFill/>
          </a:ln>
        </p:spPr>
        <p:txBody>
          <a:bodyPr wrap="square">
            <a:spAutoFit/>
          </a:bodyPr>
          <a:lstStyle/>
          <a:p>
            <a:pPr algn="ctr"/>
            <a:r>
              <a:rPr lang="en-GB" dirty="0"/>
              <a:t>‘Live as if you were to die tomorrow. Learn as if you were to live forever.’</a:t>
            </a:r>
          </a:p>
        </p:txBody>
      </p:sp>
      <p:sp>
        <p:nvSpPr>
          <p:cNvPr id="13" name="TextBox 12">
            <a:extLst>
              <a:ext uri="{FF2B5EF4-FFF2-40B4-BE49-F238E27FC236}">
                <a16:creationId xmlns:a16="http://schemas.microsoft.com/office/drawing/2014/main" id="{D777A1AE-F7B8-4E93-AA52-FCD3A10D4A4C}"/>
              </a:ext>
            </a:extLst>
          </p:cNvPr>
          <p:cNvSpPr txBox="1"/>
          <p:nvPr/>
        </p:nvSpPr>
        <p:spPr>
          <a:xfrm>
            <a:off x="2529314" y="2389153"/>
            <a:ext cx="4085367" cy="646331"/>
          </a:xfrm>
          <a:prstGeom prst="rect">
            <a:avLst/>
          </a:prstGeom>
          <a:noFill/>
          <a:ln w="28575">
            <a:noFill/>
          </a:ln>
        </p:spPr>
        <p:txBody>
          <a:bodyPr wrap="square">
            <a:spAutoFit/>
          </a:bodyPr>
          <a:lstStyle/>
          <a:p>
            <a:pPr algn="ctr"/>
            <a:r>
              <a:rPr lang="en-GB" dirty="0"/>
              <a:t>‘An eye for an eye only ends up leaving the whole world blind.’</a:t>
            </a:r>
          </a:p>
        </p:txBody>
      </p:sp>
      <p:sp>
        <p:nvSpPr>
          <p:cNvPr id="16" name="TextBox 15">
            <a:extLst>
              <a:ext uri="{FF2B5EF4-FFF2-40B4-BE49-F238E27FC236}">
                <a16:creationId xmlns:a16="http://schemas.microsoft.com/office/drawing/2014/main" id="{63A5B8D4-E26C-4D2A-85BB-28294D7BC8CD}"/>
              </a:ext>
            </a:extLst>
          </p:cNvPr>
          <p:cNvSpPr txBox="1"/>
          <p:nvPr/>
        </p:nvSpPr>
        <p:spPr>
          <a:xfrm>
            <a:off x="2163503" y="3420273"/>
            <a:ext cx="4816988" cy="369332"/>
          </a:xfrm>
          <a:prstGeom prst="rect">
            <a:avLst/>
          </a:prstGeom>
          <a:noFill/>
          <a:ln w="28575">
            <a:noFill/>
          </a:ln>
        </p:spPr>
        <p:txBody>
          <a:bodyPr wrap="square">
            <a:spAutoFit/>
          </a:bodyPr>
          <a:lstStyle/>
          <a:p>
            <a:pPr algn="ctr"/>
            <a:r>
              <a:rPr lang="en-GB" dirty="0"/>
              <a:t>‘Be the change you want to see in the world.’</a:t>
            </a:r>
          </a:p>
        </p:txBody>
      </p:sp>
      <p:sp>
        <p:nvSpPr>
          <p:cNvPr id="19" name="TextBox 18">
            <a:extLst>
              <a:ext uri="{FF2B5EF4-FFF2-40B4-BE49-F238E27FC236}">
                <a16:creationId xmlns:a16="http://schemas.microsoft.com/office/drawing/2014/main" id="{A59D973A-8FEF-435D-8CC3-E3D32690C6F4}"/>
              </a:ext>
            </a:extLst>
          </p:cNvPr>
          <p:cNvSpPr txBox="1"/>
          <p:nvPr/>
        </p:nvSpPr>
        <p:spPr>
          <a:xfrm>
            <a:off x="2163503" y="4174394"/>
            <a:ext cx="4816988" cy="369332"/>
          </a:xfrm>
          <a:prstGeom prst="rect">
            <a:avLst/>
          </a:prstGeom>
          <a:noFill/>
          <a:ln w="28575">
            <a:noFill/>
          </a:ln>
        </p:spPr>
        <p:txBody>
          <a:bodyPr wrap="square">
            <a:spAutoFit/>
          </a:bodyPr>
          <a:lstStyle/>
          <a:p>
            <a:pPr algn="ctr"/>
            <a:r>
              <a:rPr lang="en-GB" dirty="0"/>
              <a:t>‘In a gentle way, you can shake the world.’</a:t>
            </a:r>
          </a:p>
        </p:txBody>
      </p:sp>
      <p:sp>
        <p:nvSpPr>
          <p:cNvPr id="20" name="TextBox 19">
            <a:extLst>
              <a:ext uri="{FF2B5EF4-FFF2-40B4-BE49-F238E27FC236}">
                <a16:creationId xmlns:a16="http://schemas.microsoft.com/office/drawing/2014/main" id="{1E88E2DF-A892-4D92-A187-1E3715003949}"/>
              </a:ext>
            </a:extLst>
          </p:cNvPr>
          <p:cNvSpPr txBox="1"/>
          <p:nvPr/>
        </p:nvSpPr>
        <p:spPr>
          <a:xfrm>
            <a:off x="2163503" y="4928513"/>
            <a:ext cx="4816988" cy="646331"/>
          </a:xfrm>
          <a:prstGeom prst="rect">
            <a:avLst/>
          </a:prstGeom>
          <a:noFill/>
          <a:ln w="28575">
            <a:noFill/>
          </a:ln>
        </p:spPr>
        <p:txBody>
          <a:bodyPr wrap="square">
            <a:spAutoFit/>
          </a:bodyPr>
          <a:lstStyle/>
          <a:p>
            <a:pPr algn="ctr"/>
            <a:r>
              <a:rPr lang="en-GB" dirty="0"/>
              <a:t>‘The best way to find yourself is to lose yourself in the service of others.’</a:t>
            </a:r>
          </a:p>
        </p:txBody>
      </p:sp>
      <p:pic>
        <p:nvPicPr>
          <p:cNvPr id="3" name="Picture 2">
            <a:extLst>
              <a:ext uri="{FF2B5EF4-FFF2-40B4-BE49-F238E27FC236}">
                <a16:creationId xmlns:a16="http://schemas.microsoft.com/office/drawing/2014/main" id="{7B38226A-4D66-4C26-A5BC-B94EB4213B4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 r="24051"/>
          <a:stretch/>
        </p:blipFill>
        <p:spPr>
          <a:xfrm>
            <a:off x="6440253" y="3162286"/>
            <a:ext cx="2703748" cy="3131976"/>
          </a:xfrm>
          <a:prstGeom prst="rect">
            <a:avLst/>
          </a:prstGeom>
        </p:spPr>
      </p:pic>
      <p:sp>
        <p:nvSpPr>
          <p:cNvPr id="17" name="Rectangle 16">
            <a:extLst>
              <a:ext uri="{FF2B5EF4-FFF2-40B4-BE49-F238E27FC236}">
                <a16:creationId xmlns:a16="http://schemas.microsoft.com/office/drawing/2014/main" id="{F6A9A389-B4FE-46EB-8BC8-6509C7986151}"/>
              </a:ext>
            </a:extLst>
          </p:cNvPr>
          <p:cNvSpPr/>
          <p:nvPr/>
        </p:nvSpPr>
        <p:spPr>
          <a:xfrm>
            <a:off x="0" y="6205729"/>
            <a:ext cx="9144000" cy="243005"/>
          </a:xfrm>
          <a:prstGeom prst="rect">
            <a:avLst/>
          </a:prstGeom>
          <a:solidFill>
            <a:srgbClr val="31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64921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6"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1120B729-8432-4EBD-8FED-2E185411347C}"/>
              </a:ext>
            </a:extLst>
          </p:cNvPr>
          <p:cNvSpPr/>
          <p:nvPr/>
        </p:nvSpPr>
        <p:spPr>
          <a:xfrm>
            <a:off x="0" y="5852787"/>
            <a:ext cx="1252603" cy="10146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84</TotalTime>
  <Words>1287</Words>
  <Application>Microsoft Office PowerPoint</Application>
  <PresentationFormat>On-screen Show (4:3)</PresentationFormat>
  <Paragraphs>71</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Roboto</vt:lpstr>
      <vt:lpstr>Arial</vt:lpstr>
      <vt:lpstr>Calibri</vt:lpstr>
      <vt:lpstr>Play</vt:lpstr>
      <vt:lpstr>Twinkl</vt:lpstr>
      <vt:lpstr>Office Theme</vt:lpstr>
      <vt:lpstr>PowerPoint Presentation</vt:lpstr>
      <vt:lpstr>Family Life </vt:lpstr>
      <vt:lpstr>Married Life </vt:lpstr>
      <vt:lpstr>Studying</vt:lpstr>
      <vt:lpstr>South Africa </vt:lpstr>
      <vt:lpstr>Contradictions</vt:lpstr>
      <vt:lpstr>Gandhi and Politics </vt:lpstr>
      <vt:lpstr>A Famous Leader </vt:lpstr>
      <vt:lpstr>The Salt March </vt:lpstr>
      <vt:lpstr>Civil Unrest </vt:lpstr>
      <vt:lpstr>People Power</vt:lpstr>
      <vt:lpstr>India is Split </vt:lpstr>
      <vt:lpstr>Death</vt:lpstr>
      <vt:lpstr>Gandhi’s Quotes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Melanie Anderson</cp:lastModifiedBy>
  <cp:revision>13</cp:revision>
  <dcterms:created xsi:type="dcterms:W3CDTF">2020-04-13T12:09:49Z</dcterms:created>
  <dcterms:modified xsi:type="dcterms:W3CDTF">2022-01-29T12:10:09Z</dcterms:modified>
</cp:coreProperties>
</file>