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1" r:id="rId14"/>
    <p:sldId id="299" r:id="rId15"/>
    <p:sldId id="300" r:id="rId16"/>
    <p:sldId id="306" r:id="rId17"/>
    <p:sldId id="307" r:id="rId18"/>
    <p:sldId id="301" r:id="rId19"/>
    <p:sldId id="304" r:id="rId20"/>
    <p:sldId id="308" r:id="rId21"/>
    <p:sldId id="309" r:id="rId22"/>
    <p:sldId id="313" r:id="rId23"/>
    <p:sldId id="312" r:id="rId24"/>
    <p:sldId id="31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25/02/2022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6818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Complete the statements </a:t>
            </a:r>
          </a:p>
          <a:p>
            <a:pPr marL="514350" indent="-514350">
              <a:buAutoNum type="arabicParenR"/>
            </a:pPr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There are ____ centimetres in 1 metre</a:t>
            </a:r>
          </a:p>
          <a:p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There are ____ centimetres in half a metre</a:t>
            </a: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long is the line?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long is the line?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463040" y="2881846"/>
            <a:ext cx="404948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4603" y="4840055"/>
            <a:ext cx="6330067" cy="1243880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1463040" y="4879244"/>
            <a:ext cx="363147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4603" y="2842657"/>
            <a:ext cx="6330067" cy="1243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Complete the statements </a:t>
            </a:r>
          </a:p>
          <a:p>
            <a:pPr marL="514350" indent="-514350">
              <a:buAutoNum type="arabicParenR"/>
            </a:pPr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There are ____ centimetres in 1 metre</a:t>
            </a:r>
          </a:p>
          <a:p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There are ____ centimetres in half a metre</a:t>
            </a: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long is the line?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long is the line?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463040" y="2881846"/>
            <a:ext cx="404948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4603" y="4840055"/>
            <a:ext cx="6330067" cy="1243880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1463040" y="4879244"/>
            <a:ext cx="363147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2782389" y="940526"/>
            <a:ext cx="82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100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67297" y="1600667"/>
            <a:ext cx="82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44286" y="2199934"/>
            <a:ext cx="17736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11 cm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30268" y="4216676"/>
            <a:ext cx="17736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98 mm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4603" y="2842657"/>
            <a:ext cx="6330067" cy="12438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2776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896" y="470263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Annie is comparing lengths to 1 metre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200" y="322419"/>
            <a:ext cx="1395824" cy="1533528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1682011"/>
              </p:ext>
            </p:extLst>
          </p:nvPr>
        </p:nvGraphicFramePr>
        <p:xfrm>
          <a:off x="2022992" y="2773651"/>
          <a:ext cx="4107400" cy="259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740">
                  <a:extLst>
                    <a:ext uri="{9D8B030D-6E8A-4147-A177-3AD203B41FA5}">
                      <a16:colId xmlns:a16="http://schemas.microsoft.com/office/drawing/2014/main" val="2637636550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val="1443102611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val="2861372395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val="3624735615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val="1646816778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val="2411017134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val="638793508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val="692271805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val="522561566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val="72317830"/>
                    </a:ext>
                  </a:extLst>
                </a:gridCol>
              </a:tblGrid>
              <a:tr h="244675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5066878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0842" y="3083614"/>
            <a:ext cx="6171935" cy="148663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6500662" y="1287396"/>
            <a:ext cx="0" cy="1913004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022991" y="1356598"/>
            <a:ext cx="1" cy="1843802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22971" y="5345252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table is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longer than </a:t>
            </a:r>
            <a:r>
              <a:rPr lang="en-GB" sz="2800" dirty="0"/>
              <a:t>1 metre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896" y="470263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Annie is comparing lengths to 1 metre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528" y="226719"/>
            <a:ext cx="1395824" cy="15335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401" y="3359612"/>
            <a:ext cx="3919568" cy="2961349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2513518" y="6011822"/>
            <a:ext cx="444137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693040" y="3595916"/>
            <a:ext cx="4441370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924418" y="3844533"/>
            <a:ext cx="4133446" cy="28653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911299" y="2793690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dolls house is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60 cm </a:t>
            </a:r>
            <a:r>
              <a:rPr lang="en-GB" sz="2800" dirty="0"/>
              <a:t>tall.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962296" y="4730138"/>
                <a:ext cx="23135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100 cm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2296" y="4730138"/>
                <a:ext cx="2313505" cy="523220"/>
              </a:xfrm>
              <a:prstGeom prst="rect">
                <a:avLst/>
              </a:prstGeom>
              <a:blipFill>
                <a:blip r:embed="rId8"/>
                <a:stretch>
                  <a:fillRect l="-5541" t="-11628" r="-79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7088426" y="3379497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60 cm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88426" y="3788587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50 cm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088426" y="4197677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40 cm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88426" y="4606767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30 cm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88426" y="5015857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20 cm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88426" y="5424945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10 cm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088426" y="2152227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90 cm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088426" y="2561317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80 cm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088426" y="2970407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70 cm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88426" y="1743137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62296" y="1550258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dolls house is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shorter than </a:t>
            </a:r>
            <a:r>
              <a:rPr lang="en-GB" sz="2800" dirty="0"/>
              <a:t>1 metre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6659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896" y="470263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Annie makes a table to show her results.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528" y="226719"/>
            <a:ext cx="1395824" cy="1533528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6255587"/>
              </p:ext>
            </p:extLst>
          </p:nvPr>
        </p:nvGraphicFramePr>
        <p:xfrm>
          <a:off x="1982204" y="1895734"/>
          <a:ext cx="5003324" cy="2468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01662">
                  <a:extLst>
                    <a:ext uri="{9D8B030D-6E8A-4147-A177-3AD203B41FA5}">
                      <a16:colId xmlns:a16="http://schemas.microsoft.com/office/drawing/2014/main" val="1623272219"/>
                    </a:ext>
                  </a:extLst>
                </a:gridCol>
                <a:gridCol w="2501662">
                  <a:extLst>
                    <a:ext uri="{9D8B030D-6E8A-4147-A177-3AD203B41FA5}">
                      <a16:colId xmlns:a16="http://schemas.microsoft.com/office/drawing/2014/main" val="635982809"/>
                    </a:ext>
                  </a:extLst>
                </a:gridCol>
              </a:tblGrid>
              <a:tr h="16981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Shorter than 1 m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Longer than 1 m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90877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5871409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6686" y="2833292"/>
            <a:ext cx="1776550" cy="4279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626" y="2396731"/>
            <a:ext cx="1629035" cy="1301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2172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 1 on the worksheet.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230773" y="3352803"/>
            <a:ext cx="4398988" cy="8426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09896" y="470263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children are measuring Mr Rose.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314" y="3287407"/>
            <a:ext cx="2326701" cy="2952720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1463040" y="5776690"/>
            <a:ext cx="2730137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463040" y="3556727"/>
            <a:ext cx="2730137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4851593" y="4451614"/>
            <a:ext cx="871870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809895" y="1089349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Mr Rose is 1 m and 70 cm tall.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-0.0052 -0.1305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67511" y="442668"/>
            <a:ext cx="75824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Ron and Amir have been measuring </a:t>
            </a:r>
          </a:p>
          <a:p>
            <a:r>
              <a:rPr lang="en-GB" sz="2800" dirty="0"/>
              <a:t>their arm span.</a:t>
            </a:r>
          </a:p>
          <a:p>
            <a:r>
              <a:rPr lang="en-GB" sz="2800" dirty="0"/>
              <a:t>Here is part of a tape measure.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157" y="105343"/>
            <a:ext cx="1427798" cy="1703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0464" y="215548"/>
            <a:ext cx="1442352" cy="1760737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2779128" y="2439595"/>
            <a:ext cx="1" cy="54243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460420" y="2057702"/>
            <a:ext cx="1894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Ron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2996889"/>
            <a:ext cx="6154645" cy="1585378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758085" y="4685499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How long is Ron’s arm span?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7928" y="5290621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Ron’s arm span is 1 m and 4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0323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5835" y="477852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38679" y="49212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67511" y="442668"/>
            <a:ext cx="7582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Amir’s arm span is longer than Ron’s.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157" y="55317"/>
            <a:ext cx="1427798" cy="1703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0464" y="165522"/>
            <a:ext cx="1442352" cy="176073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81" y="2471271"/>
            <a:ext cx="6221733" cy="160266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758085" y="4685499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long is Amir’s arm span?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7928" y="5290621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Amir’s arm span is 1 m and 13 cm 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6394487" y="1960327"/>
            <a:ext cx="1" cy="54243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075779" y="1578434"/>
            <a:ext cx="1894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Amir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1116074" y="4016514"/>
            <a:ext cx="0" cy="691045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1110343" y="3611288"/>
            <a:ext cx="0" cy="390527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5168537" y="3611288"/>
            <a:ext cx="0" cy="390527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3152505" y="3220761"/>
            <a:ext cx="0" cy="781054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009022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0.44323 -0.0011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53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323 -0.00116 L 0.57726 -0.0011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0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4" grpId="0"/>
      <p:bldP spid="25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67511" y="442668"/>
            <a:ext cx="7582443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Ron and Amir decide to measure the length and width of the classroom.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Altogether they measure 12 metres.</a:t>
            </a:r>
          </a:p>
          <a:p>
            <a:endParaRPr lang="en-GB" sz="2800" dirty="0"/>
          </a:p>
          <a:p>
            <a:r>
              <a:rPr lang="en-GB" sz="2800" dirty="0"/>
              <a:t>The classroom is twice as long as it is wide.</a:t>
            </a:r>
          </a:p>
          <a:p>
            <a:endParaRPr lang="en-GB" sz="2800" dirty="0"/>
          </a:p>
          <a:p>
            <a:r>
              <a:rPr lang="en-GB" sz="2800" dirty="0"/>
              <a:t>How long and how wide is the classroom?</a:t>
            </a:r>
          </a:p>
          <a:p>
            <a:endParaRPr lang="en-GB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9858" y="261876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72702" y="276145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157" y="695400"/>
            <a:ext cx="1427798" cy="1703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0464" y="805605"/>
            <a:ext cx="1442352" cy="176073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03657" y="1748371"/>
            <a:ext cx="2728709" cy="1321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503657" y="1606731"/>
            <a:ext cx="2728709" cy="13063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4384766" y="1772194"/>
            <a:ext cx="0" cy="1297577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86303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67511" y="442668"/>
            <a:ext cx="758244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Altogether they measure 12 metres.</a:t>
            </a:r>
          </a:p>
          <a:p>
            <a:r>
              <a:rPr lang="en-GB" sz="2800" dirty="0"/>
              <a:t>The classroom is twice as long as it is wide.</a:t>
            </a:r>
          </a:p>
          <a:p>
            <a:r>
              <a:rPr lang="en-GB" sz="2800" dirty="0"/>
              <a:t>How long and how wide is the classroom?</a:t>
            </a:r>
          </a:p>
          <a:p>
            <a:endParaRPr lang="en-GB" sz="2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7626" y="1575768"/>
            <a:ext cx="1427798" cy="1703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05933" y="1685973"/>
            <a:ext cx="1442352" cy="176073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79638" y="2128675"/>
            <a:ext cx="2728709" cy="1321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379638" y="1987035"/>
            <a:ext cx="2728709" cy="13063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4260747" y="2152498"/>
            <a:ext cx="0" cy="1297577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1645918" y="3749037"/>
            <a:ext cx="1332412" cy="5747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615259" y="3805587"/>
            <a:ext cx="1030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Width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15259" y="4532753"/>
            <a:ext cx="1030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Length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1645918" y="4476203"/>
            <a:ext cx="2664824" cy="574766"/>
            <a:chOff x="1815737" y="4920343"/>
            <a:chExt cx="2664824" cy="574766"/>
          </a:xfrm>
        </p:grpSpPr>
        <p:sp>
          <p:nvSpPr>
            <p:cNvPr id="22" name="Rectangle 21"/>
            <p:cNvSpPr/>
            <p:nvPr/>
          </p:nvSpPr>
          <p:spPr>
            <a:xfrm>
              <a:off x="1815737" y="4920343"/>
              <a:ext cx="1332412" cy="57476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3148149" y="4920343"/>
              <a:ext cx="1332412" cy="57476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Right Brace 20"/>
          <p:cNvSpPr/>
          <p:nvPr/>
        </p:nvSpPr>
        <p:spPr>
          <a:xfrm>
            <a:off x="4380629" y="3749037"/>
            <a:ext cx="241661" cy="1301932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4622290" y="4138393"/>
            <a:ext cx="117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12 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847585" y="3706231"/>
                <a:ext cx="200319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7585" y="3706231"/>
                <a:ext cx="2003194" cy="523220"/>
              </a:xfrm>
              <a:prstGeom prst="rect">
                <a:avLst/>
              </a:prstGeom>
              <a:blipFill>
                <a:blip r:embed="rId7"/>
                <a:stretch>
                  <a:fillRect l="-607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2090055" y="3767786"/>
            <a:ext cx="888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124998" y="4570555"/>
            <a:ext cx="888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466227" y="4557561"/>
            <a:ext cx="888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67512" y="5539889"/>
            <a:ext cx="75824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The classroom is 8 m long and 4 m wide.</a:t>
            </a:r>
          </a:p>
          <a:p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49411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/>
      <p:bldP spid="23" grpId="0"/>
      <p:bldP spid="21" grpId="0" animBg="1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worksheet.</a:t>
            </a:r>
          </a:p>
        </p:txBody>
      </p:sp>
    </p:spTree>
    <p:extLst>
      <p:ext uri="{BB962C8B-B14F-4D97-AF65-F5344CB8AC3E}">
        <p14:creationId xmlns:p14="http://schemas.microsoft.com/office/powerpoint/2010/main" val="391461467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5.2|6|6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2.1|3.6|1.3|1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4.4|1.2|1.3|5.3|23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|2.8|11.9|8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4.8|28.6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.2|2.6|3.6|3.9|3.3|5|3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0.9|1.5|4.9|3.4|4.9|6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1.9|1.2|8.7|5.7|12.1|3.5|0.6|0.5|4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14F13C8-1301-47C5-8A54-94BB734FF2C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cee99ee9-287b-4f9a-957c-ba5ae7375c9a"/>
    <ds:schemaRef ds:uri="http://purl.org/dc/terms/"/>
    <ds:schemaRef ds:uri="522d4c35-b548-4432-90ae-af4376e1c4b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8520</TotalTime>
  <Words>285</Words>
  <Application>Microsoft Office PowerPoint</Application>
  <PresentationFormat>On-screen Show (4:3)</PresentationFormat>
  <Paragraphs>92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221</cp:revision>
  <dcterms:created xsi:type="dcterms:W3CDTF">2019-07-05T11:02:13Z</dcterms:created>
  <dcterms:modified xsi:type="dcterms:W3CDTF">2022-02-25T12:32:37Z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