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2" r:id="rId2"/>
    <p:sldId id="256" r:id="rId3"/>
    <p:sldId id="257" r:id="rId4"/>
    <p:sldId id="264" r:id="rId5"/>
    <p:sldId id="263" r:id="rId6"/>
    <p:sldId id="258" r:id="rId7"/>
    <p:sldId id="259" r:id="rId8"/>
    <p:sldId id="260" r:id="rId9"/>
    <p:sldId id="261"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1/30/2022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articles/zcxnm39"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literacyshed.com/a-shed-full-of-animations.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09"/>
            <a:ext cx="8911687" cy="4940667"/>
          </a:xfrm>
        </p:spPr>
        <p:txBody>
          <a:bodyPr>
            <a:normAutofit/>
          </a:bodyPr>
          <a:lstStyle/>
          <a:p>
            <a:r>
              <a:rPr lang="en-GB" sz="3200" b="1" u="sng" dirty="0" smtClean="0">
                <a:latin typeface="Tw Cen MT" panose="020B0602020104020603" pitchFamily="34" charset="0"/>
              </a:rPr>
              <a:t>Monday:</a:t>
            </a:r>
            <a:r>
              <a:rPr lang="en-GB" sz="3200" dirty="0" smtClean="0">
                <a:latin typeface="Tw Cen MT" panose="020B0602020104020603" pitchFamily="34" charset="0"/>
              </a:rPr>
              <a:t/>
            </a:r>
            <a:br>
              <a:rPr lang="en-GB" sz="3200" dirty="0" smtClean="0">
                <a:latin typeface="Tw Cen MT" panose="020B0602020104020603" pitchFamily="34" charset="0"/>
              </a:rPr>
            </a:br>
            <a:r>
              <a:rPr lang="en-GB" sz="3200" dirty="0" smtClean="0">
                <a:latin typeface="Tw Cen MT" panose="020B0602020104020603" pitchFamily="34" charset="0"/>
              </a:rPr>
              <a:t>Setting descriptions</a:t>
            </a:r>
            <a:br>
              <a:rPr lang="en-GB" sz="3200" dirty="0" smtClean="0">
                <a:latin typeface="Tw Cen MT" panose="020B0602020104020603" pitchFamily="34" charset="0"/>
              </a:rPr>
            </a:br>
            <a:r>
              <a:rPr lang="en-GB" sz="3200" dirty="0" smtClean="0">
                <a:latin typeface="Tw Cen MT" panose="020B0602020104020603" pitchFamily="34" charset="0"/>
              </a:rPr>
              <a:t>This week we are going to be learning how to write a setting description. We have already identified interesting words from the chapter on Samson Island.</a:t>
            </a:r>
            <a:br>
              <a:rPr lang="en-GB" sz="3200" dirty="0" smtClean="0">
                <a:latin typeface="Tw Cen MT" panose="020B0602020104020603" pitchFamily="34" charset="0"/>
              </a:rPr>
            </a:br>
            <a:r>
              <a:rPr lang="en-GB" sz="3200" dirty="0">
                <a:latin typeface="Tw Cen MT" panose="020B0602020104020603" pitchFamily="34" charset="0"/>
              </a:rPr>
              <a:t>S</a:t>
            </a:r>
            <a:r>
              <a:rPr lang="en-GB" sz="3200" dirty="0" smtClean="0">
                <a:latin typeface="Tw Cen MT" panose="020B0602020104020603" pitchFamily="34" charset="0"/>
              </a:rPr>
              <a:t>hare some with your adult. Explain </a:t>
            </a:r>
            <a:r>
              <a:rPr lang="en-GB" sz="3200" dirty="0" smtClean="0">
                <a:latin typeface="Tw Cen MT" panose="020B0602020104020603" pitchFamily="34" charset="0"/>
              </a:rPr>
              <a:t>why you chose certain words and when you could use them.</a:t>
            </a:r>
            <a:endParaRPr lang="en-GB" sz="3200" dirty="0">
              <a:latin typeface="Tw Cen MT" panose="020B0602020104020603" pitchFamily="34" charset="0"/>
            </a:endParaRPr>
          </a:p>
        </p:txBody>
      </p:sp>
      <p:pic>
        <p:nvPicPr>
          <p:cNvPr id="4" name="Content Placeholder 3"/>
          <p:cNvPicPr>
            <a:picLocks noGrp="1" noChangeAspect="1"/>
          </p:cNvPicPr>
          <p:nvPr>
            <p:ph idx="1"/>
          </p:nvPr>
        </p:nvPicPr>
        <p:blipFill>
          <a:blip r:embed="rId2"/>
          <a:stretch>
            <a:fillRect/>
          </a:stretch>
        </p:blipFill>
        <p:spPr>
          <a:xfrm>
            <a:off x="8736553" y="4310921"/>
            <a:ext cx="2768059" cy="1893935"/>
          </a:xfrm>
          <a:prstGeom prst="rect">
            <a:avLst/>
          </a:prstGeom>
        </p:spPr>
      </p:pic>
    </p:spTree>
    <p:extLst>
      <p:ext uri="{BB962C8B-B14F-4D97-AF65-F5344CB8AC3E}">
        <p14:creationId xmlns:p14="http://schemas.microsoft.com/office/powerpoint/2010/main" val="2850162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8" presetClass="emph" presetSubtype="0" fill="hold" nodeType="clickEffect">
                                  <p:stCondLst>
                                    <p:cond delay="0"/>
                                  </p:stCondLst>
                                  <p:childTnLst>
                                    <p:animRot by="21600000">
                                      <p:cBhvr>
                                        <p:cTn id="13"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dirty="0" smtClean="0">
                <a:latin typeface="Tw Cen MT" panose="020B0602020104020603" pitchFamily="34" charset="0"/>
              </a:rPr>
              <a:t>Watch the following clip that highlights key things to think about when writing a setting description.</a:t>
            </a:r>
            <a:endParaRPr lang="en-GB" sz="4000" dirty="0">
              <a:latin typeface="Tw Cen MT" panose="020B0602020104020603" pitchFamily="34" charset="0"/>
            </a:endParaRPr>
          </a:p>
        </p:txBody>
      </p:sp>
      <p:sp>
        <p:nvSpPr>
          <p:cNvPr id="3" name="Subtitle 2"/>
          <p:cNvSpPr>
            <a:spLocks noGrp="1"/>
          </p:cNvSpPr>
          <p:nvPr>
            <p:ph type="subTitle" idx="1"/>
          </p:nvPr>
        </p:nvSpPr>
        <p:spPr/>
        <p:txBody>
          <a:bodyPr/>
          <a:lstStyle/>
          <a:p>
            <a:r>
              <a:rPr lang="en-GB" dirty="0">
                <a:hlinkClick r:id="rId2"/>
              </a:rPr>
              <a:t>https://</a:t>
            </a:r>
            <a:r>
              <a:rPr lang="en-GB" dirty="0" smtClean="0">
                <a:hlinkClick r:id="rId2"/>
              </a:rPr>
              <a:t>www.bbc.co.uk/bitesize/articles/zcxnm39</a:t>
            </a:r>
            <a:endParaRPr lang="en-GB" dirty="0" smtClean="0"/>
          </a:p>
          <a:p>
            <a:endParaRPr lang="en-GB" dirty="0"/>
          </a:p>
        </p:txBody>
      </p:sp>
    </p:spTree>
    <p:extLst>
      <p:ext uri="{BB962C8B-B14F-4D97-AF65-F5344CB8AC3E}">
        <p14:creationId xmlns:p14="http://schemas.microsoft.com/office/powerpoint/2010/main" val="46345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 name="Content Placeholder 6"/>
          <p:cNvPicPr>
            <a:picLocks noGrp="1" noChangeAspect="1"/>
          </p:cNvPicPr>
          <p:nvPr>
            <p:ph idx="1"/>
          </p:nvPr>
        </p:nvPicPr>
        <p:blipFill>
          <a:blip r:embed="rId2"/>
          <a:stretch>
            <a:fillRect/>
          </a:stretch>
        </p:blipFill>
        <p:spPr>
          <a:xfrm>
            <a:off x="2495005" y="297190"/>
            <a:ext cx="7218131" cy="6560810"/>
          </a:xfrm>
          <a:prstGeom prst="rect">
            <a:avLst/>
          </a:prstGeom>
        </p:spPr>
      </p:pic>
    </p:spTree>
    <p:extLst>
      <p:ext uri="{BB962C8B-B14F-4D97-AF65-F5344CB8AC3E}">
        <p14:creationId xmlns:p14="http://schemas.microsoft.com/office/powerpoint/2010/main" val="19249050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2046" y="624110"/>
            <a:ext cx="9832566" cy="1280890"/>
          </a:xfrm>
        </p:spPr>
        <p:txBody>
          <a:bodyPr>
            <a:noAutofit/>
          </a:bodyPr>
          <a:lstStyle/>
          <a:p>
            <a:r>
              <a:rPr lang="en-GB" sz="2800" b="1" u="sng" dirty="0" smtClean="0">
                <a:latin typeface="Tw Cen MT" panose="020B0602020104020603" pitchFamily="34" charset="0"/>
              </a:rPr>
              <a:t>Tuesday:</a:t>
            </a:r>
            <a:r>
              <a:rPr lang="en-GB" sz="2800" dirty="0" smtClean="0">
                <a:latin typeface="Tw Cen MT" panose="020B0602020104020603" pitchFamily="34" charset="0"/>
              </a:rPr>
              <a:t/>
            </a:r>
            <a:br>
              <a:rPr lang="en-GB" sz="2800" dirty="0" smtClean="0">
                <a:latin typeface="Tw Cen MT" panose="020B0602020104020603" pitchFamily="34" charset="0"/>
              </a:rPr>
            </a:br>
            <a:r>
              <a:rPr lang="en-GB" sz="2800" dirty="0" smtClean="0">
                <a:latin typeface="Tw Cen MT" panose="020B0602020104020603" pitchFamily="34" charset="0"/>
              </a:rPr>
              <a:t>Recap what we learned yesterday.</a:t>
            </a:r>
            <a:br>
              <a:rPr lang="en-GB" sz="2800" dirty="0" smtClean="0">
                <a:latin typeface="Tw Cen MT" panose="020B0602020104020603" pitchFamily="34" charset="0"/>
              </a:rPr>
            </a:br>
            <a:r>
              <a:rPr lang="en-GB" sz="2800" dirty="0" smtClean="0">
                <a:latin typeface="Tw Cen MT" panose="020B0602020104020603" pitchFamily="34" charset="0"/>
              </a:rPr>
              <a:t>Now watch the following animation. Remember, we are focussing on the setting :</a:t>
            </a:r>
            <a:endParaRPr lang="en-GB" sz="2800" dirty="0">
              <a:latin typeface="Tw Cen MT" panose="020B0602020104020603" pitchFamily="34" charset="0"/>
            </a:endParaRPr>
          </a:p>
        </p:txBody>
      </p:sp>
      <p:sp>
        <p:nvSpPr>
          <p:cNvPr id="3" name="Content Placeholder 2"/>
          <p:cNvSpPr>
            <a:spLocks noGrp="1"/>
          </p:cNvSpPr>
          <p:nvPr>
            <p:ph idx="1"/>
          </p:nvPr>
        </p:nvSpPr>
        <p:spPr>
          <a:xfrm>
            <a:off x="796834" y="3357154"/>
            <a:ext cx="10707778" cy="3344092"/>
          </a:xfrm>
        </p:spPr>
        <p:txBody>
          <a:bodyPr/>
          <a:lstStyle/>
          <a:p>
            <a:r>
              <a:rPr lang="en-GB" dirty="0">
                <a:hlinkClick r:id="rId2"/>
              </a:rPr>
              <a:t>https://</a:t>
            </a:r>
            <a:r>
              <a:rPr lang="en-GB" dirty="0" smtClean="0">
                <a:hlinkClick r:id="rId2"/>
              </a:rPr>
              <a:t>www.literacyshed.com/a-shed-full-of-animations.html</a:t>
            </a:r>
            <a:endParaRPr lang="en-GB" dirty="0" smtClean="0"/>
          </a:p>
          <a:p>
            <a:endParaRPr lang="en-GB" dirty="0"/>
          </a:p>
          <a:p>
            <a:r>
              <a:rPr lang="en-GB" dirty="0" smtClean="0">
                <a:solidFill>
                  <a:srgbClr val="0070C0"/>
                </a:solidFill>
              </a:rPr>
              <a:t>What can you see all around you?</a:t>
            </a:r>
          </a:p>
          <a:p>
            <a:r>
              <a:rPr lang="en-GB" dirty="0" smtClean="0">
                <a:solidFill>
                  <a:srgbClr val="0070C0"/>
                </a:solidFill>
              </a:rPr>
              <a:t>Mountains, woodland, rock, trees, birds, undergrowth – describe them. Use all your senses. Think, pair, share your ideas with your partner. Write 5 sentences to describe the setting. Use a different sense for each one.</a:t>
            </a:r>
          </a:p>
          <a:p>
            <a:endParaRPr lang="en-GB" dirty="0" smtClean="0"/>
          </a:p>
          <a:p>
            <a:endParaRPr lang="en-GB" dirty="0"/>
          </a:p>
        </p:txBody>
      </p:sp>
      <p:pic>
        <p:nvPicPr>
          <p:cNvPr id="4" name="Picture 3"/>
          <p:cNvPicPr>
            <a:picLocks noChangeAspect="1"/>
          </p:cNvPicPr>
          <p:nvPr/>
        </p:nvPicPr>
        <p:blipFill>
          <a:blip r:embed="rId3"/>
          <a:stretch>
            <a:fillRect/>
          </a:stretch>
        </p:blipFill>
        <p:spPr>
          <a:xfrm>
            <a:off x="9671730" y="2198589"/>
            <a:ext cx="2146391" cy="1707206"/>
          </a:xfrm>
          <a:prstGeom prst="rect">
            <a:avLst/>
          </a:prstGeom>
        </p:spPr>
      </p:pic>
    </p:spTree>
    <p:extLst>
      <p:ext uri="{BB962C8B-B14F-4D97-AF65-F5344CB8AC3E}">
        <p14:creationId xmlns:p14="http://schemas.microsoft.com/office/powerpoint/2010/main" val="255201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mph" presetSubtype="0" fill="hold" nodeType="clickEffect">
                                  <p:stCondLst>
                                    <p:cond delay="0"/>
                                  </p:stCondLst>
                                  <p:childTnLst>
                                    <p:animClr clrSpc="hsl" dir="cw">
                                      <p:cBhvr override="childStyle">
                                        <p:cTn id="27" dur="500" fill="hold"/>
                                        <p:tgtEl>
                                          <p:spTgt spid="3">
                                            <p:txEl>
                                              <p:pRg st="2" end="2"/>
                                            </p:txEl>
                                          </p:spTgt>
                                        </p:tgtEl>
                                        <p:attrNameLst>
                                          <p:attrName>style.color</p:attrName>
                                        </p:attrNameLst>
                                      </p:cBhvr>
                                      <p:by>
                                        <p:hsl h="7200000" s="0" l="0"/>
                                      </p:by>
                                    </p:animClr>
                                    <p:animClr clrSpc="hsl" dir="cw">
                                      <p:cBhvr>
                                        <p:cTn id="28" dur="500" fill="hold"/>
                                        <p:tgtEl>
                                          <p:spTgt spid="3">
                                            <p:txEl>
                                              <p:pRg st="2" end="2"/>
                                            </p:txEl>
                                          </p:spTgt>
                                        </p:tgtEl>
                                        <p:attrNameLst>
                                          <p:attrName>fillcolor</p:attrName>
                                        </p:attrNameLst>
                                      </p:cBhvr>
                                      <p:by>
                                        <p:hsl h="7200000" s="0" l="0"/>
                                      </p:by>
                                    </p:animClr>
                                    <p:animClr clrSpc="hsl" dir="cw">
                                      <p:cBhvr>
                                        <p:cTn id="29" dur="500" fill="hold"/>
                                        <p:tgtEl>
                                          <p:spTgt spid="3">
                                            <p:txEl>
                                              <p:pRg st="2" end="2"/>
                                            </p:txEl>
                                          </p:spTgt>
                                        </p:tgtEl>
                                        <p:attrNameLst>
                                          <p:attrName>stroke.color</p:attrName>
                                        </p:attrNameLst>
                                      </p:cBhvr>
                                      <p:by>
                                        <p:hsl h="7200000" s="0" l="0"/>
                                      </p:by>
                                    </p:animClr>
                                    <p:set>
                                      <p:cBhvr>
                                        <p:cTn id="30" dur="500" fill="hold"/>
                                        <p:tgtEl>
                                          <p:spTgt spid="3">
                                            <p:txEl>
                                              <p:pRg st="2" end="2"/>
                                            </p:txEl>
                                          </p:spTgt>
                                        </p:tgtEl>
                                        <p:attrNameLst>
                                          <p:attrName>fill.type</p:attrName>
                                        </p:attrNameLst>
                                      </p:cBhvr>
                                      <p:to>
                                        <p:strVal val="solid"/>
                                      </p:to>
                                    </p:set>
                                  </p:childTnLst>
                                </p:cTn>
                              </p:par>
                              <p:par>
                                <p:cTn id="31" presetID="21" presetClass="emph" presetSubtype="0" fill="hold" nodeType="withEffect">
                                  <p:stCondLst>
                                    <p:cond delay="0"/>
                                  </p:stCondLst>
                                  <p:childTnLst>
                                    <p:animClr clrSpc="hsl" dir="cw">
                                      <p:cBhvr override="childStyle">
                                        <p:cTn id="32" dur="500" fill="hold"/>
                                        <p:tgtEl>
                                          <p:spTgt spid="3">
                                            <p:txEl>
                                              <p:pRg st="3" end="3"/>
                                            </p:txEl>
                                          </p:spTgt>
                                        </p:tgtEl>
                                        <p:attrNameLst>
                                          <p:attrName>style.color</p:attrName>
                                        </p:attrNameLst>
                                      </p:cBhvr>
                                      <p:by>
                                        <p:hsl h="7200000" s="0" l="0"/>
                                      </p:by>
                                    </p:animClr>
                                    <p:animClr clrSpc="hsl" dir="cw">
                                      <p:cBhvr>
                                        <p:cTn id="33" dur="500" fill="hold"/>
                                        <p:tgtEl>
                                          <p:spTgt spid="3">
                                            <p:txEl>
                                              <p:pRg st="3" end="3"/>
                                            </p:txEl>
                                          </p:spTgt>
                                        </p:tgtEl>
                                        <p:attrNameLst>
                                          <p:attrName>fillcolor</p:attrName>
                                        </p:attrNameLst>
                                      </p:cBhvr>
                                      <p:by>
                                        <p:hsl h="7200000" s="0" l="0"/>
                                      </p:by>
                                    </p:animClr>
                                    <p:animClr clrSpc="hsl" dir="cw">
                                      <p:cBhvr>
                                        <p:cTn id="34" dur="500" fill="hold"/>
                                        <p:tgtEl>
                                          <p:spTgt spid="3">
                                            <p:txEl>
                                              <p:pRg st="3" end="3"/>
                                            </p:txEl>
                                          </p:spTgt>
                                        </p:tgtEl>
                                        <p:attrNameLst>
                                          <p:attrName>stroke.color</p:attrName>
                                        </p:attrNameLst>
                                      </p:cBhvr>
                                      <p:by>
                                        <p:hsl h="7200000" s="0" l="0"/>
                                      </p:by>
                                    </p:animClr>
                                    <p:set>
                                      <p:cBhvr>
                                        <p:cTn id="35" dur="500" fill="hold"/>
                                        <p:tgtEl>
                                          <p:spTgt spid="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latin typeface="Tw Cen MT" panose="020B0602020104020603" pitchFamily="34" charset="0"/>
              </a:rPr>
              <a:t>Let’s look at an example and discuss. Think about the tone of the text. What is easiest to remember/write?</a:t>
            </a:r>
            <a:endParaRPr lang="en-GB" sz="3200" dirty="0">
              <a:latin typeface="Tw Cen MT" panose="020B0602020104020603" pitchFamily="34" charset="0"/>
            </a:endParaRPr>
          </a:p>
        </p:txBody>
      </p:sp>
      <p:sp>
        <p:nvSpPr>
          <p:cNvPr id="3" name="Content Placeholder 2"/>
          <p:cNvSpPr>
            <a:spLocks noGrp="1"/>
          </p:cNvSpPr>
          <p:nvPr>
            <p:ph idx="1"/>
          </p:nvPr>
        </p:nvSpPr>
        <p:spPr/>
        <p:txBody>
          <a:bodyPr>
            <a:normAutofit fontScale="92500" lnSpcReduction="20000"/>
          </a:bodyPr>
          <a:lstStyle/>
          <a:p>
            <a:r>
              <a:rPr lang="en-GB" dirty="0">
                <a:solidFill>
                  <a:srgbClr val="0070C0"/>
                </a:solidFill>
              </a:rPr>
              <a:t>Stone mountains stood like waves frozen in time, surrounding the abundant woodland. The grey rock was full of hidden, muted colours, visible to those who cared to notice it. </a:t>
            </a:r>
            <a:endParaRPr lang="en-GB" dirty="0" smtClean="0">
              <a:solidFill>
                <a:srgbClr val="0070C0"/>
              </a:solidFill>
            </a:endParaRPr>
          </a:p>
          <a:p>
            <a:r>
              <a:rPr lang="en-GB" dirty="0" smtClean="0">
                <a:solidFill>
                  <a:srgbClr val="0070C0"/>
                </a:solidFill>
              </a:rPr>
              <a:t>Trees </a:t>
            </a:r>
            <a:r>
              <a:rPr lang="en-GB" dirty="0">
                <a:solidFill>
                  <a:srgbClr val="0070C0"/>
                </a:solidFill>
              </a:rPr>
              <a:t>peppered the landscape below these vast rocky giants. Sometimes their branches reached out to one another forming maze-like pathways for the tree top birds and creating large patches of shaded undergrowth for the insects and fungi. </a:t>
            </a:r>
            <a:endParaRPr lang="en-GB" dirty="0" smtClean="0">
              <a:solidFill>
                <a:srgbClr val="0070C0"/>
              </a:solidFill>
            </a:endParaRPr>
          </a:p>
          <a:p>
            <a:r>
              <a:rPr lang="en-GB" dirty="0" smtClean="0">
                <a:solidFill>
                  <a:srgbClr val="0070C0"/>
                </a:solidFill>
              </a:rPr>
              <a:t>The </a:t>
            </a:r>
            <a:r>
              <a:rPr lang="en-GB" dirty="0">
                <a:solidFill>
                  <a:srgbClr val="0070C0"/>
                </a:solidFill>
              </a:rPr>
              <a:t>forest floor, though seemingly carpeted with grass, was made from a hundred different species of wildflower; green in their tender youth. Where the sun dappled its light and warmth for most of the day, flowers were in full bloom. They whispered their perfume into the air and rolled their delicate heads in the breeze. </a:t>
            </a:r>
            <a:endParaRPr lang="en-GB" dirty="0" smtClean="0">
              <a:solidFill>
                <a:srgbClr val="0070C0"/>
              </a:solidFill>
            </a:endParaRPr>
          </a:p>
          <a:p>
            <a:r>
              <a:rPr lang="en-GB" dirty="0" smtClean="0">
                <a:solidFill>
                  <a:srgbClr val="0070C0"/>
                </a:solidFill>
              </a:rPr>
              <a:t>Fallen </a:t>
            </a:r>
            <a:r>
              <a:rPr lang="en-GB" dirty="0">
                <a:solidFill>
                  <a:srgbClr val="0070C0"/>
                </a:solidFill>
              </a:rPr>
              <a:t>rocks had been reclaimed by the forest’s plants to become mossy bridges and platforms. Vines and creepers circled them, cuddling tight and popping open their purple flowers. They were welcome.</a:t>
            </a:r>
          </a:p>
        </p:txBody>
      </p:sp>
    </p:spTree>
    <p:extLst>
      <p:ext uri="{BB962C8B-B14F-4D97-AF65-F5344CB8AC3E}">
        <p14:creationId xmlns:p14="http://schemas.microsoft.com/office/powerpoint/2010/main" val="231678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1" presetClass="emph" presetSubtype="0" fill="hold" nodeType="clickEffect">
                                  <p:stCondLst>
                                    <p:cond delay="0"/>
                                  </p:stCondLst>
                                  <p:childTnLst>
                                    <p:animClr clrSpc="hsl" dir="cw">
                                      <p:cBhvr override="childStyle">
                                        <p:cTn id="13" dur="500" fill="hold"/>
                                        <p:tgtEl>
                                          <p:spTgt spid="3">
                                            <p:txEl>
                                              <p:pRg st="0" end="0"/>
                                            </p:txEl>
                                          </p:spTgt>
                                        </p:tgtEl>
                                        <p:attrNameLst>
                                          <p:attrName>style.color</p:attrName>
                                        </p:attrNameLst>
                                      </p:cBhvr>
                                      <p:by>
                                        <p:hsl h="7200000" s="0" l="0"/>
                                      </p:by>
                                    </p:animClr>
                                    <p:animClr clrSpc="hsl" dir="cw">
                                      <p:cBhvr>
                                        <p:cTn id="14" dur="500" fill="hold"/>
                                        <p:tgtEl>
                                          <p:spTgt spid="3">
                                            <p:txEl>
                                              <p:pRg st="0" end="0"/>
                                            </p:txEl>
                                          </p:spTgt>
                                        </p:tgtEl>
                                        <p:attrNameLst>
                                          <p:attrName>fillcolor</p:attrName>
                                        </p:attrNameLst>
                                      </p:cBhvr>
                                      <p:by>
                                        <p:hsl h="7200000" s="0" l="0"/>
                                      </p:by>
                                    </p:animClr>
                                    <p:animClr clrSpc="hsl" dir="cw">
                                      <p:cBhvr>
                                        <p:cTn id="15" dur="500" fill="hold"/>
                                        <p:tgtEl>
                                          <p:spTgt spid="3">
                                            <p:txEl>
                                              <p:pRg st="0" end="0"/>
                                            </p:txEl>
                                          </p:spTgt>
                                        </p:tgtEl>
                                        <p:attrNameLst>
                                          <p:attrName>stroke.color</p:attrName>
                                        </p:attrNameLst>
                                      </p:cBhvr>
                                      <p:by>
                                        <p:hsl h="7200000" s="0" l="0"/>
                                      </p:by>
                                    </p:animClr>
                                    <p:set>
                                      <p:cBhvr>
                                        <p:cTn id="16" dur="500" fill="hold"/>
                                        <p:tgtEl>
                                          <p:spTgt spid="3">
                                            <p:txEl>
                                              <p:pRg st="0" end="0"/>
                                            </p:txEl>
                                          </p:spTgt>
                                        </p:tgtEl>
                                        <p:attrNameLst>
                                          <p:attrName>fill.type</p:attrName>
                                        </p:attrNameLst>
                                      </p:cBhvr>
                                      <p:to>
                                        <p:strVal val="solid"/>
                                      </p:to>
                                    </p:set>
                                  </p:childTnLst>
                                </p:cTn>
                              </p:par>
                              <p:par>
                                <p:cTn id="17" presetID="21" presetClass="emph" presetSubtype="0" fill="hold" nodeType="withEffect">
                                  <p:stCondLst>
                                    <p:cond delay="0"/>
                                  </p:stCondLst>
                                  <p:childTnLst>
                                    <p:animClr clrSpc="hsl" dir="cw">
                                      <p:cBhvr override="childStyle">
                                        <p:cTn id="18" dur="500" fill="hold"/>
                                        <p:tgtEl>
                                          <p:spTgt spid="3">
                                            <p:txEl>
                                              <p:pRg st="1" end="1"/>
                                            </p:txEl>
                                          </p:spTgt>
                                        </p:tgtEl>
                                        <p:attrNameLst>
                                          <p:attrName>style.color</p:attrName>
                                        </p:attrNameLst>
                                      </p:cBhvr>
                                      <p:by>
                                        <p:hsl h="7200000" s="0" l="0"/>
                                      </p:by>
                                    </p:animClr>
                                    <p:animClr clrSpc="hsl" dir="cw">
                                      <p:cBhvr>
                                        <p:cTn id="19" dur="500" fill="hold"/>
                                        <p:tgtEl>
                                          <p:spTgt spid="3">
                                            <p:txEl>
                                              <p:pRg st="1" end="1"/>
                                            </p:txEl>
                                          </p:spTgt>
                                        </p:tgtEl>
                                        <p:attrNameLst>
                                          <p:attrName>fillcolor</p:attrName>
                                        </p:attrNameLst>
                                      </p:cBhvr>
                                      <p:by>
                                        <p:hsl h="7200000" s="0" l="0"/>
                                      </p:by>
                                    </p:animClr>
                                    <p:animClr clrSpc="hsl" dir="cw">
                                      <p:cBhvr>
                                        <p:cTn id="20" dur="500" fill="hold"/>
                                        <p:tgtEl>
                                          <p:spTgt spid="3">
                                            <p:txEl>
                                              <p:pRg st="1" end="1"/>
                                            </p:txEl>
                                          </p:spTgt>
                                        </p:tgtEl>
                                        <p:attrNameLst>
                                          <p:attrName>stroke.color</p:attrName>
                                        </p:attrNameLst>
                                      </p:cBhvr>
                                      <p:by>
                                        <p:hsl h="7200000" s="0" l="0"/>
                                      </p:by>
                                    </p:animClr>
                                    <p:set>
                                      <p:cBhvr>
                                        <p:cTn id="21" dur="500" fill="hold"/>
                                        <p:tgtEl>
                                          <p:spTgt spid="3">
                                            <p:txEl>
                                              <p:pRg st="1" end="1"/>
                                            </p:txEl>
                                          </p:spTgt>
                                        </p:tgtEl>
                                        <p:attrNameLst>
                                          <p:attrName>fill.type</p:attrName>
                                        </p:attrNameLst>
                                      </p:cBhvr>
                                      <p:to>
                                        <p:strVal val="solid"/>
                                      </p:to>
                                    </p:set>
                                  </p:childTnLst>
                                </p:cTn>
                              </p:par>
                              <p:par>
                                <p:cTn id="22" presetID="21" presetClass="emph" presetSubtype="0" fill="hold" nodeType="withEffect">
                                  <p:stCondLst>
                                    <p:cond delay="0"/>
                                  </p:stCondLst>
                                  <p:childTnLst>
                                    <p:animClr clrSpc="hsl" dir="cw">
                                      <p:cBhvr override="childStyle">
                                        <p:cTn id="23" dur="500" fill="hold"/>
                                        <p:tgtEl>
                                          <p:spTgt spid="3">
                                            <p:txEl>
                                              <p:pRg st="2" end="2"/>
                                            </p:txEl>
                                          </p:spTgt>
                                        </p:tgtEl>
                                        <p:attrNameLst>
                                          <p:attrName>style.color</p:attrName>
                                        </p:attrNameLst>
                                      </p:cBhvr>
                                      <p:by>
                                        <p:hsl h="7200000" s="0" l="0"/>
                                      </p:by>
                                    </p:animClr>
                                    <p:animClr clrSpc="hsl" dir="cw">
                                      <p:cBhvr>
                                        <p:cTn id="24" dur="500" fill="hold"/>
                                        <p:tgtEl>
                                          <p:spTgt spid="3">
                                            <p:txEl>
                                              <p:pRg st="2" end="2"/>
                                            </p:txEl>
                                          </p:spTgt>
                                        </p:tgtEl>
                                        <p:attrNameLst>
                                          <p:attrName>fillcolor</p:attrName>
                                        </p:attrNameLst>
                                      </p:cBhvr>
                                      <p:by>
                                        <p:hsl h="7200000" s="0" l="0"/>
                                      </p:by>
                                    </p:animClr>
                                    <p:animClr clrSpc="hsl" dir="cw">
                                      <p:cBhvr>
                                        <p:cTn id="25" dur="500" fill="hold"/>
                                        <p:tgtEl>
                                          <p:spTgt spid="3">
                                            <p:txEl>
                                              <p:pRg st="2" end="2"/>
                                            </p:txEl>
                                          </p:spTgt>
                                        </p:tgtEl>
                                        <p:attrNameLst>
                                          <p:attrName>stroke.color</p:attrName>
                                        </p:attrNameLst>
                                      </p:cBhvr>
                                      <p:by>
                                        <p:hsl h="7200000" s="0" l="0"/>
                                      </p:by>
                                    </p:animClr>
                                    <p:set>
                                      <p:cBhvr>
                                        <p:cTn id="26" dur="500" fill="hold"/>
                                        <p:tgtEl>
                                          <p:spTgt spid="3">
                                            <p:txEl>
                                              <p:pRg st="2" end="2"/>
                                            </p:txEl>
                                          </p:spTgt>
                                        </p:tgtEl>
                                        <p:attrNameLst>
                                          <p:attrName>fill.type</p:attrName>
                                        </p:attrNameLst>
                                      </p:cBhvr>
                                      <p:to>
                                        <p:strVal val="solid"/>
                                      </p:to>
                                    </p:set>
                                  </p:childTnLst>
                                </p:cTn>
                              </p:par>
                              <p:par>
                                <p:cTn id="27" presetID="21" presetClass="emph" presetSubtype="0" fill="hold" nodeType="withEffect">
                                  <p:stCondLst>
                                    <p:cond delay="0"/>
                                  </p:stCondLst>
                                  <p:childTnLst>
                                    <p:animClr clrSpc="hsl" dir="cw">
                                      <p:cBhvr override="childStyle">
                                        <p:cTn id="28" dur="500" fill="hold"/>
                                        <p:tgtEl>
                                          <p:spTgt spid="3">
                                            <p:txEl>
                                              <p:pRg st="3" end="3"/>
                                            </p:txEl>
                                          </p:spTgt>
                                        </p:tgtEl>
                                        <p:attrNameLst>
                                          <p:attrName>style.color</p:attrName>
                                        </p:attrNameLst>
                                      </p:cBhvr>
                                      <p:by>
                                        <p:hsl h="7200000" s="0" l="0"/>
                                      </p:by>
                                    </p:animClr>
                                    <p:animClr clrSpc="hsl" dir="cw">
                                      <p:cBhvr>
                                        <p:cTn id="29" dur="500" fill="hold"/>
                                        <p:tgtEl>
                                          <p:spTgt spid="3">
                                            <p:txEl>
                                              <p:pRg st="3" end="3"/>
                                            </p:txEl>
                                          </p:spTgt>
                                        </p:tgtEl>
                                        <p:attrNameLst>
                                          <p:attrName>fillcolor</p:attrName>
                                        </p:attrNameLst>
                                      </p:cBhvr>
                                      <p:by>
                                        <p:hsl h="7200000" s="0" l="0"/>
                                      </p:by>
                                    </p:animClr>
                                    <p:animClr clrSpc="hsl" dir="cw">
                                      <p:cBhvr>
                                        <p:cTn id="30" dur="500" fill="hold"/>
                                        <p:tgtEl>
                                          <p:spTgt spid="3">
                                            <p:txEl>
                                              <p:pRg st="3" end="3"/>
                                            </p:txEl>
                                          </p:spTgt>
                                        </p:tgtEl>
                                        <p:attrNameLst>
                                          <p:attrName>stroke.color</p:attrName>
                                        </p:attrNameLst>
                                      </p:cBhvr>
                                      <p:by>
                                        <p:hsl h="7200000" s="0" l="0"/>
                                      </p:by>
                                    </p:animClr>
                                    <p:set>
                                      <p:cBhvr>
                                        <p:cTn id="31" dur="500" fill="hold"/>
                                        <p:tgtEl>
                                          <p:spTgt spid="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1235" y="624110"/>
            <a:ext cx="9793378" cy="3791136"/>
          </a:xfrm>
        </p:spPr>
        <p:txBody>
          <a:bodyPr>
            <a:normAutofit fontScale="90000"/>
          </a:bodyPr>
          <a:lstStyle/>
          <a:p>
            <a:r>
              <a:rPr lang="en-GB" b="1" u="sng" dirty="0" smtClean="0">
                <a:latin typeface="Tw Cen MT" panose="020B0602020104020603" pitchFamily="34" charset="0"/>
              </a:rPr>
              <a:t>Wednesday </a:t>
            </a:r>
            <a:r>
              <a:rPr lang="en-GB" sz="2400" dirty="0" smtClean="0">
                <a:latin typeface="Tw Cen MT" panose="020B0602020104020603" pitchFamily="34" charset="0"/>
              </a:rPr>
              <a:t/>
            </a:r>
            <a:br>
              <a:rPr lang="en-GB" sz="2400" dirty="0" smtClean="0">
                <a:latin typeface="Tw Cen MT" panose="020B0602020104020603" pitchFamily="34" charset="0"/>
              </a:rPr>
            </a:br>
            <a:r>
              <a:rPr lang="en-GB" sz="2400" dirty="0" smtClean="0">
                <a:latin typeface="Tw Cen MT" panose="020B0602020104020603" pitchFamily="34" charset="0"/>
              </a:rPr>
              <a:t>Let’s look at the image below:</a:t>
            </a:r>
            <a:br>
              <a:rPr lang="en-GB" sz="2400" dirty="0" smtClean="0">
                <a:latin typeface="Tw Cen MT" panose="020B0602020104020603" pitchFamily="34" charset="0"/>
              </a:rPr>
            </a:br>
            <a:r>
              <a:rPr lang="en-GB" sz="2400" dirty="0" smtClean="0">
                <a:latin typeface="Tw Cen MT" panose="020B0602020104020603" pitchFamily="34" charset="0"/>
              </a:rPr>
              <a:t>What do you notice?</a:t>
            </a:r>
            <a:br>
              <a:rPr lang="en-GB" sz="2400" dirty="0" smtClean="0">
                <a:latin typeface="Tw Cen MT" panose="020B0602020104020603" pitchFamily="34" charset="0"/>
              </a:rPr>
            </a:br>
            <a:r>
              <a:rPr lang="en-GB" sz="2400" dirty="0" smtClean="0">
                <a:latin typeface="Tw Cen MT" panose="020B0602020104020603" pitchFamily="34" charset="0"/>
              </a:rPr>
              <a:t>What do you see? </a:t>
            </a:r>
            <a:br>
              <a:rPr lang="en-GB" sz="2400" dirty="0" smtClean="0">
                <a:latin typeface="Tw Cen MT" panose="020B0602020104020603" pitchFamily="34" charset="0"/>
              </a:rPr>
            </a:br>
            <a:r>
              <a:rPr lang="en-GB" sz="2400" dirty="0">
                <a:latin typeface="Tw Cen MT" panose="020B0602020104020603" pitchFamily="34" charset="0"/>
              </a:rPr>
              <a:t>What time of day is it?</a:t>
            </a:r>
            <a:br>
              <a:rPr lang="en-GB" sz="2400" dirty="0">
                <a:latin typeface="Tw Cen MT" panose="020B0602020104020603" pitchFamily="34" charset="0"/>
              </a:rPr>
            </a:br>
            <a:r>
              <a:rPr lang="en-GB" sz="2400" dirty="0" smtClean="0">
                <a:latin typeface="Tw Cen MT" panose="020B0602020104020603" pitchFamily="34" charset="0"/>
              </a:rPr>
              <a:t>Notice </a:t>
            </a:r>
            <a:r>
              <a:rPr lang="en-GB" sz="2400" dirty="0">
                <a:latin typeface="Tw Cen MT" panose="020B0602020104020603" pitchFamily="34" charset="0"/>
              </a:rPr>
              <a:t>the difference between: </a:t>
            </a:r>
            <a:br>
              <a:rPr lang="en-GB" sz="2400" dirty="0">
                <a:latin typeface="Tw Cen MT" panose="020B0602020104020603" pitchFamily="34" charset="0"/>
              </a:rPr>
            </a:br>
            <a:r>
              <a:rPr lang="en-GB" sz="2400" dirty="0">
                <a:latin typeface="Tw Cen MT" panose="020B0602020104020603" pitchFamily="34" charset="0"/>
              </a:rPr>
              <a:t>The morning fog shrouded the deserted track in a cloak of dense fog.</a:t>
            </a:r>
            <a:br>
              <a:rPr lang="en-GB" sz="2400" dirty="0">
                <a:latin typeface="Tw Cen MT" panose="020B0602020104020603" pitchFamily="34" charset="0"/>
              </a:rPr>
            </a:br>
            <a:r>
              <a:rPr lang="en-GB" sz="2400" dirty="0">
                <a:latin typeface="Tw Cen MT" panose="020B0602020104020603" pitchFamily="34" charset="0"/>
              </a:rPr>
              <a:t>I see fog all around me on the track</a:t>
            </a:r>
            <a:r>
              <a:rPr lang="en-GB" sz="2400" dirty="0" smtClean="0">
                <a:latin typeface="Tw Cen MT" panose="020B0602020104020603" pitchFamily="34" charset="0"/>
              </a:rPr>
              <a:t>.</a:t>
            </a:r>
            <a:br>
              <a:rPr lang="en-GB" sz="2400" dirty="0" smtClean="0">
                <a:latin typeface="Tw Cen MT" panose="020B0602020104020603" pitchFamily="34" charset="0"/>
              </a:rPr>
            </a:br>
            <a:r>
              <a:rPr lang="en-GB" sz="2400" dirty="0" smtClean="0">
                <a:latin typeface="Tw Cen MT" panose="020B0602020104020603" pitchFamily="34" charset="0"/>
              </a:rPr>
              <a:t>What sounds can you hear? A stream? Howling wind? Birds</a:t>
            </a:r>
            <a:r>
              <a:rPr lang="en-GB" sz="2400" dirty="0">
                <a:latin typeface="Tw Cen MT" panose="020B0602020104020603" pitchFamily="34" charset="0"/>
              </a:rPr>
              <a:t>?</a:t>
            </a:r>
            <a:r>
              <a:rPr lang="en-GB" sz="2400" dirty="0" smtClean="0">
                <a:latin typeface="Tw Cen MT" panose="020B0602020104020603" pitchFamily="34" charset="0"/>
              </a:rPr>
              <a:t> Wolves?</a:t>
            </a:r>
            <a:br>
              <a:rPr lang="en-GB" sz="2400" dirty="0" smtClean="0">
                <a:latin typeface="Tw Cen MT" panose="020B0602020104020603" pitchFamily="34" charset="0"/>
              </a:rPr>
            </a:br>
            <a:r>
              <a:rPr lang="en-GB" sz="2400" dirty="0" smtClean="0">
                <a:latin typeface="Tw Cen MT" panose="020B0602020104020603" pitchFamily="34" charset="0"/>
              </a:rPr>
              <a:t>What is the weather like?</a:t>
            </a:r>
            <a:br>
              <a:rPr lang="en-GB" sz="2400" dirty="0" smtClean="0">
                <a:latin typeface="Tw Cen MT" panose="020B0602020104020603" pitchFamily="34" charset="0"/>
              </a:rPr>
            </a:br>
            <a:r>
              <a:rPr lang="en-GB" sz="2400" dirty="0" smtClean="0">
                <a:latin typeface="Tw Cen MT" panose="020B0602020104020603" pitchFamily="34" charset="0"/>
              </a:rPr>
              <a:t>What is beyond the fog?</a:t>
            </a:r>
            <a:br>
              <a:rPr lang="en-GB" sz="2400" dirty="0" smtClean="0">
                <a:latin typeface="Tw Cen MT" panose="020B0602020104020603" pitchFamily="34" charset="0"/>
              </a:rPr>
            </a:br>
            <a:r>
              <a:rPr lang="en-GB" sz="2400" dirty="0" smtClean="0">
                <a:latin typeface="Tw Cen MT" panose="020B0602020104020603" pitchFamily="34" charset="0"/>
              </a:rPr>
              <a:t>Are you walking along the track? On a train? Where is the train going?</a:t>
            </a:r>
            <a:br>
              <a:rPr lang="en-GB" sz="2400" dirty="0" smtClean="0">
                <a:latin typeface="Tw Cen MT" panose="020B0602020104020603" pitchFamily="34" charset="0"/>
              </a:rPr>
            </a:br>
            <a:r>
              <a:rPr lang="en-GB" sz="2400" dirty="0">
                <a:latin typeface="Tw Cen MT" panose="020B0602020104020603" pitchFamily="34" charset="0"/>
              </a:rPr>
              <a:t/>
            </a:r>
            <a:br>
              <a:rPr lang="en-GB" sz="2400" dirty="0">
                <a:latin typeface="Tw Cen MT" panose="020B0602020104020603" pitchFamily="34" charset="0"/>
              </a:rPr>
            </a:br>
            <a:r>
              <a:rPr lang="en-GB" sz="2400" dirty="0">
                <a:latin typeface="Tw Cen MT" panose="020B0602020104020603" pitchFamily="34" charset="0"/>
              </a:rPr>
              <a:t>P</a:t>
            </a:r>
            <a:r>
              <a:rPr lang="en-GB" sz="2400" dirty="0" smtClean="0">
                <a:latin typeface="Tw Cen MT" panose="020B0602020104020603" pitchFamily="34" charset="0"/>
              </a:rPr>
              <a:t>ick </a:t>
            </a:r>
            <a:r>
              <a:rPr lang="en-GB" sz="2400" dirty="0" smtClean="0">
                <a:latin typeface="Tw Cen MT" panose="020B0602020104020603" pitchFamily="34" charset="0"/>
              </a:rPr>
              <a:t>out the main features you see and write phrases to describe them. </a:t>
            </a:r>
            <a:br>
              <a:rPr lang="en-GB" sz="2400" dirty="0" smtClean="0">
                <a:latin typeface="Tw Cen MT" panose="020B0602020104020603" pitchFamily="34" charset="0"/>
              </a:rPr>
            </a:br>
            <a:r>
              <a:rPr lang="en-GB" sz="2400" dirty="0" smtClean="0">
                <a:latin typeface="Tw Cen MT" panose="020B0602020104020603" pitchFamily="34" charset="0"/>
              </a:rPr>
              <a:t/>
            </a:r>
            <a:br>
              <a:rPr lang="en-GB" sz="2400" dirty="0" smtClean="0">
                <a:latin typeface="Tw Cen MT" panose="020B0602020104020603" pitchFamily="34" charset="0"/>
              </a:rPr>
            </a:br>
            <a:endParaRPr lang="en-GB" sz="2400" dirty="0">
              <a:latin typeface="Tw Cen MT" panose="020B0602020104020603" pitchFamily="34" charset="0"/>
            </a:endParaRPr>
          </a:p>
        </p:txBody>
      </p:sp>
      <p:pic>
        <p:nvPicPr>
          <p:cNvPr id="4" name="Content Placeholder 3"/>
          <p:cNvPicPr>
            <a:picLocks noGrp="1"/>
          </p:cNvPicPr>
          <p:nvPr>
            <p:ph idx="1"/>
          </p:nvPr>
        </p:nvPicPr>
        <p:blipFill>
          <a:blip r:embed="rId2"/>
          <a:stretch>
            <a:fillRect/>
          </a:stretch>
        </p:blipFill>
        <p:spPr>
          <a:xfrm>
            <a:off x="7458891" y="295547"/>
            <a:ext cx="4045722" cy="2408463"/>
          </a:xfrm>
          <a:prstGeom prst="rect">
            <a:avLst/>
          </a:prstGeom>
        </p:spPr>
      </p:pic>
    </p:spTree>
    <p:extLst>
      <p:ext uri="{BB962C8B-B14F-4D97-AF65-F5344CB8AC3E}">
        <p14:creationId xmlns:p14="http://schemas.microsoft.com/office/powerpoint/2010/main" val="4172158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latin typeface="Tw Cen MT" panose="020B0602020104020603" pitchFamily="34" charset="0"/>
              </a:rPr>
              <a:t>Let’s share your ideas:</a:t>
            </a:r>
            <a:endParaRPr lang="en-GB" sz="3200" dirty="0">
              <a:latin typeface="Tw Cen MT" panose="020B0602020104020603" pitchFamily="34" charset="0"/>
            </a:endParaRPr>
          </a:p>
        </p:txBody>
      </p:sp>
      <p:sp>
        <p:nvSpPr>
          <p:cNvPr id="3" name="Content Placeholder 2"/>
          <p:cNvSpPr>
            <a:spLocks noGrp="1"/>
          </p:cNvSpPr>
          <p:nvPr>
            <p:ph idx="1"/>
          </p:nvPr>
        </p:nvSpPr>
        <p:spPr/>
        <p:txBody>
          <a:bodyPr/>
          <a:lstStyle/>
          <a:p>
            <a:endParaRPr lang="en-GB" dirty="0"/>
          </a:p>
        </p:txBody>
      </p:sp>
      <p:pic>
        <p:nvPicPr>
          <p:cNvPr id="4" name="Content Placeholder 3"/>
          <p:cNvPicPr>
            <a:picLocks/>
          </p:cNvPicPr>
          <p:nvPr/>
        </p:nvPicPr>
        <p:blipFill>
          <a:blip r:embed="rId2"/>
          <a:stretch>
            <a:fillRect/>
          </a:stretch>
        </p:blipFill>
        <p:spPr>
          <a:xfrm>
            <a:off x="8020594" y="151856"/>
            <a:ext cx="4045722" cy="2408463"/>
          </a:xfrm>
          <a:prstGeom prst="rect">
            <a:avLst/>
          </a:prstGeom>
        </p:spPr>
      </p:pic>
    </p:spTree>
    <p:extLst>
      <p:ext uri="{BB962C8B-B14F-4D97-AF65-F5344CB8AC3E}">
        <p14:creationId xmlns:p14="http://schemas.microsoft.com/office/powerpoint/2010/main" val="3404609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latin typeface="Tw Cen MT" panose="020B0602020104020603" pitchFamily="34" charset="0"/>
              </a:rPr>
              <a:t>Now let’s improve:</a:t>
            </a:r>
            <a:endParaRPr lang="en-GB" sz="3200" dirty="0">
              <a:latin typeface="Tw Cen MT" panose="020B0602020104020603" pitchFamily="34" charset="0"/>
            </a:endParaRPr>
          </a:p>
        </p:txBody>
      </p:sp>
      <p:sp>
        <p:nvSpPr>
          <p:cNvPr id="3" name="Content Placeholder 2"/>
          <p:cNvSpPr>
            <a:spLocks noGrp="1"/>
          </p:cNvSpPr>
          <p:nvPr>
            <p:ph idx="1"/>
          </p:nvPr>
        </p:nvSpPr>
        <p:spPr>
          <a:xfrm>
            <a:off x="2589212" y="2133600"/>
            <a:ext cx="8915400" cy="4476206"/>
          </a:xfrm>
        </p:spPr>
        <p:txBody>
          <a:bodyPr>
            <a:normAutofit fontScale="92500" lnSpcReduction="10000"/>
          </a:bodyPr>
          <a:lstStyle/>
          <a:p>
            <a:r>
              <a:rPr lang="en-GB" sz="2000" dirty="0" smtClean="0">
                <a:solidFill>
                  <a:srgbClr val="0070C0"/>
                </a:solidFill>
                <a:latin typeface="Tw Cen MT" panose="020B0602020104020603" pitchFamily="34" charset="0"/>
              </a:rPr>
              <a:t>Trees towered, like sentries, guarding a dark secret beyond the gloomy horizon. A cloak of dense </a:t>
            </a:r>
            <a:r>
              <a:rPr lang="en-GB" sz="2000" dirty="0">
                <a:solidFill>
                  <a:srgbClr val="0070C0"/>
                </a:solidFill>
                <a:latin typeface="Tw Cen MT" panose="020B0602020104020603" pitchFamily="34" charset="0"/>
              </a:rPr>
              <a:t>fog shrouded the deserted </a:t>
            </a:r>
            <a:r>
              <a:rPr lang="en-GB" sz="2000" dirty="0" smtClean="0">
                <a:solidFill>
                  <a:srgbClr val="0070C0"/>
                </a:solidFill>
                <a:latin typeface="Tw Cen MT" panose="020B0602020104020603" pitchFamily="34" charset="0"/>
              </a:rPr>
              <a:t>track. Eerie chills invaded Gracie’s body, piercing her heart right to its core. </a:t>
            </a:r>
          </a:p>
          <a:p>
            <a:r>
              <a:rPr lang="en-GB" sz="2000" dirty="0" smtClean="0">
                <a:solidFill>
                  <a:srgbClr val="0070C0"/>
                </a:solidFill>
                <a:latin typeface="Tw Cen MT" panose="020B0602020104020603" pitchFamily="34" charset="0"/>
              </a:rPr>
              <a:t>Trembling with anticipation, they marched onwards – a mix of fear and curiosity. Gracie’s </a:t>
            </a:r>
            <a:r>
              <a:rPr lang="en-GB" sz="2000" dirty="0">
                <a:solidFill>
                  <a:srgbClr val="0070C0"/>
                </a:solidFill>
                <a:latin typeface="Tw Cen MT" panose="020B0602020104020603" pitchFamily="34" charset="0"/>
              </a:rPr>
              <a:t>pace quickened as </a:t>
            </a:r>
            <a:r>
              <a:rPr lang="en-GB" sz="2000" dirty="0" smtClean="0">
                <a:solidFill>
                  <a:srgbClr val="0070C0"/>
                </a:solidFill>
                <a:latin typeface="Tw Cen MT" panose="020B0602020104020603" pitchFamily="34" charset="0"/>
              </a:rPr>
              <a:t>she </a:t>
            </a:r>
            <a:r>
              <a:rPr lang="en-GB" sz="2000" dirty="0">
                <a:solidFill>
                  <a:srgbClr val="0070C0"/>
                </a:solidFill>
                <a:latin typeface="Tw Cen MT" panose="020B0602020104020603" pitchFamily="34" charset="0"/>
              </a:rPr>
              <a:t>trudged through the crumbling train tracks. </a:t>
            </a:r>
            <a:r>
              <a:rPr lang="en-GB" sz="2000" dirty="0" smtClean="0">
                <a:solidFill>
                  <a:srgbClr val="0070C0"/>
                </a:solidFill>
                <a:latin typeface="Tw Cen MT" panose="020B0602020104020603" pitchFamily="34" charset="0"/>
              </a:rPr>
              <a:t>Whatever lay ahead could not be as dreadful as what lay behind. The relief of shore had just begun to wash over her. </a:t>
            </a:r>
          </a:p>
          <a:p>
            <a:r>
              <a:rPr lang="en-GB" sz="2000" dirty="0" smtClean="0">
                <a:solidFill>
                  <a:srgbClr val="0070C0"/>
                </a:solidFill>
                <a:latin typeface="Tw Cen MT" panose="020B0602020104020603" pitchFamily="34" charset="0"/>
              </a:rPr>
              <a:t>The shriek of an owl caused her pulse to throb like a beating drum. An acrid taste hung in the air. The wind howled with increasing force – there would be no respite tonight. </a:t>
            </a:r>
          </a:p>
          <a:p>
            <a:r>
              <a:rPr lang="en-GB" sz="2000" dirty="0" smtClean="0">
                <a:solidFill>
                  <a:srgbClr val="0070C0"/>
                </a:solidFill>
                <a:latin typeface="Tw Cen MT" panose="020B0602020104020603" pitchFamily="34" charset="0"/>
              </a:rPr>
              <a:t>In the dim distance, a streak of light caught her eye. Gracie and Daniel froze. Rooted to the spot, she noticed a shadow in the folds of the branches ahead. Could this be the fabled ghost of Samson island? Could some poor soul still be wandering aimlessly in search of peace that would never come? As quickly as it appeared, it swiftly disappeared, leaving Gracie in no doubt that they were on the cursed island.</a:t>
            </a:r>
            <a:r>
              <a:rPr lang="en-GB" sz="2000" dirty="0">
                <a:solidFill>
                  <a:srgbClr val="0070C0"/>
                </a:solidFill>
                <a:latin typeface="Tw Cen MT" panose="020B0602020104020603" pitchFamily="34" charset="0"/>
              </a:rPr>
              <a:t/>
            </a:r>
            <a:br>
              <a:rPr lang="en-GB" sz="2000" dirty="0">
                <a:solidFill>
                  <a:srgbClr val="0070C0"/>
                </a:solidFill>
                <a:latin typeface="Tw Cen MT" panose="020B0602020104020603" pitchFamily="34" charset="0"/>
              </a:rPr>
            </a:br>
            <a:endParaRPr lang="en-GB" sz="2000" dirty="0">
              <a:solidFill>
                <a:srgbClr val="0070C0"/>
              </a:solidFill>
              <a:latin typeface="Tw Cen MT" panose="020B0602020104020603" pitchFamily="34" charset="0"/>
            </a:endParaRPr>
          </a:p>
        </p:txBody>
      </p:sp>
      <p:pic>
        <p:nvPicPr>
          <p:cNvPr id="5" name="Content Placeholder 3"/>
          <p:cNvPicPr>
            <a:picLocks/>
          </p:cNvPicPr>
          <p:nvPr/>
        </p:nvPicPr>
        <p:blipFill>
          <a:blip r:embed="rId2"/>
          <a:stretch>
            <a:fillRect/>
          </a:stretch>
        </p:blipFill>
        <p:spPr>
          <a:xfrm>
            <a:off x="9144000" y="209005"/>
            <a:ext cx="2481943" cy="1695995"/>
          </a:xfrm>
          <a:prstGeom prst="rect">
            <a:avLst/>
          </a:prstGeom>
        </p:spPr>
      </p:pic>
    </p:spTree>
    <p:extLst>
      <p:ext uri="{BB962C8B-B14F-4D97-AF65-F5344CB8AC3E}">
        <p14:creationId xmlns:p14="http://schemas.microsoft.com/office/powerpoint/2010/main" val="37161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1" presetClass="emph" presetSubtype="0" fill="hold" nodeType="clickEffect">
                                  <p:stCondLst>
                                    <p:cond delay="0"/>
                                  </p:stCondLst>
                                  <p:childTnLst>
                                    <p:animClr clrSpc="hsl" dir="cw">
                                      <p:cBhvr override="childStyle">
                                        <p:cTn id="13" dur="500" fill="hold"/>
                                        <p:tgtEl>
                                          <p:spTgt spid="3">
                                            <p:txEl>
                                              <p:pRg st="0" end="0"/>
                                            </p:txEl>
                                          </p:spTgt>
                                        </p:tgtEl>
                                        <p:attrNameLst>
                                          <p:attrName>style.color</p:attrName>
                                        </p:attrNameLst>
                                      </p:cBhvr>
                                      <p:by>
                                        <p:hsl h="7200000" s="0" l="0"/>
                                      </p:by>
                                    </p:animClr>
                                    <p:animClr clrSpc="hsl" dir="cw">
                                      <p:cBhvr>
                                        <p:cTn id="14" dur="500" fill="hold"/>
                                        <p:tgtEl>
                                          <p:spTgt spid="3">
                                            <p:txEl>
                                              <p:pRg st="0" end="0"/>
                                            </p:txEl>
                                          </p:spTgt>
                                        </p:tgtEl>
                                        <p:attrNameLst>
                                          <p:attrName>fillcolor</p:attrName>
                                        </p:attrNameLst>
                                      </p:cBhvr>
                                      <p:by>
                                        <p:hsl h="7200000" s="0" l="0"/>
                                      </p:by>
                                    </p:animClr>
                                    <p:animClr clrSpc="hsl" dir="cw">
                                      <p:cBhvr>
                                        <p:cTn id="15" dur="500" fill="hold"/>
                                        <p:tgtEl>
                                          <p:spTgt spid="3">
                                            <p:txEl>
                                              <p:pRg st="0" end="0"/>
                                            </p:txEl>
                                          </p:spTgt>
                                        </p:tgtEl>
                                        <p:attrNameLst>
                                          <p:attrName>stroke.color</p:attrName>
                                        </p:attrNameLst>
                                      </p:cBhvr>
                                      <p:by>
                                        <p:hsl h="7200000" s="0" l="0"/>
                                      </p:by>
                                    </p:animClr>
                                    <p:set>
                                      <p:cBhvr>
                                        <p:cTn id="16" dur="500" fill="hold"/>
                                        <p:tgtEl>
                                          <p:spTgt spid="3">
                                            <p:txEl>
                                              <p:pRg st="0" end="0"/>
                                            </p:txEl>
                                          </p:spTgt>
                                        </p:tgtEl>
                                        <p:attrNameLst>
                                          <p:attrName>fill.type</p:attrName>
                                        </p:attrNameLst>
                                      </p:cBhvr>
                                      <p:to>
                                        <p:strVal val="solid"/>
                                      </p:to>
                                    </p:set>
                                  </p:childTnLst>
                                </p:cTn>
                              </p:par>
                              <p:par>
                                <p:cTn id="17" presetID="21" presetClass="emph" presetSubtype="0" fill="hold" nodeType="withEffect">
                                  <p:stCondLst>
                                    <p:cond delay="0"/>
                                  </p:stCondLst>
                                  <p:childTnLst>
                                    <p:animClr clrSpc="hsl" dir="cw">
                                      <p:cBhvr override="childStyle">
                                        <p:cTn id="18" dur="500" fill="hold"/>
                                        <p:tgtEl>
                                          <p:spTgt spid="3">
                                            <p:txEl>
                                              <p:pRg st="1" end="1"/>
                                            </p:txEl>
                                          </p:spTgt>
                                        </p:tgtEl>
                                        <p:attrNameLst>
                                          <p:attrName>style.color</p:attrName>
                                        </p:attrNameLst>
                                      </p:cBhvr>
                                      <p:by>
                                        <p:hsl h="7200000" s="0" l="0"/>
                                      </p:by>
                                    </p:animClr>
                                    <p:animClr clrSpc="hsl" dir="cw">
                                      <p:cBhvr>
                                        <p:cTn id="19" dur="500" fill="hold"/>
                                        <p:tgtEl>
                                          <p:spTgt spid="3">
                                            <p:txEl>
                                              <p:pRg st="1" end="1"/>
                                            </p:txEl>
                                          </p:spTgt>
                                        </p:tgtEl>
                                        <p:attrNameLst>
                                          <p:attrName>fillcolor</p:attrName>
                                        </p:attrNameLst>
                                      </p:cBhvr>
                                      <p:by>
                                        <p:hsl h="7200000" s="0" l="0"/>
                                      </p:by>
                                    </p:animClr>
                                    <p:animClr clrSpc="hsl" dir="cw">
                                      <p:cBhvr>
                                        <p:cTn id="20" dur="500" fill="hold"/>
                                        <p:tgtEl>
                                          <p:spTgt spid="3">
                                            <p:txEl>
                                              <p:pRg st="1" end="1"/>
                                            </p:txEl>
                                          </p:spTgt>
                                        </p:tgtEl>
                                        <p:attrNameLst>
                                          <p:attrName>stroke.color</p:attrName>
                                        </p:attrNameLst>
                                      </p:cBhvr>
                                      <p:by>
                                        <p:hsl h="7200000" s="0" l="0"/>
                                      </p:by>
                                    </p:animClr>
                                    <p:set>
                                      <p:cBhvr>
                                        <p:cTn id="21" dur="500" fill="hold"/>
                                        <p:tgtEl>
                                          <p:spTgt spid="3">
                                            <p:txEl>
                                              <p:pRg st="1" end="1"/>
                                            </p:txEl>
                                          </p:spTgt>
                                        </p:tgtEl>
                                        <p:attrNameLst>
                                          <p:attrName>fill.type</p:attrName>
                                        </p:attrNameLst>
                                      </p:cBhvr>
                                      <p:to>
                                        <p:strVal val="solid"/>
                                      </p:to>
                                    </p:set>
                                  </p:childTnLst>
                                </p:cTn>
                              </p:par>
                              <p:par>
                                <p:cTn id="22" presetID="21" presetClass="emph" presetSubtype="0" fill="hold" nodeType="withEffect">
                                  <p:stCondLst>
                                    <p:cond delay="0"/>
                                  </p:stCondLst>
                                  <p:childTnLst>
                                    <p:animClr clrSpc="hsl" dir="cw">
                                      <p:cBhvr override="childStyle">
                                        <p:cTn id="23" dur="500" fill="hold"/>
                                        <p:tgtEl>
                                          <p:spTgt spid="3">
                                            <p:txEl>
                                              <p:pRg st="2" end="2"/>
                                            </p:txEl>
                                          </p:spTgt>
                                        </p:tgtEl>
                                        <p:attrNameLst>
                                          <p:attrName>style.color</p:attrName>
                                        </p:attrNameLst>
                                      </p:cBhvr>
                                      <p:by>
                                        <p:hsl h="7200000" s="0" l="0"/>
                                      </p:by>
                                    </p:animClr>
                                    <p:animClr clrSpc="hsl" dir="cw">
                                      <p:cBhvr>
                                        <p:cTn id="24" dur="500" fill="hold"/>
                                        <p:tgtEl>
                                          <p:spTgt spid="3">
                                            <p:txEl>
                                              <p:pRg st="2" end="2"/>
                                            </p:txEl>
                                          </p:spTgt>
                                        </p:tgtEl>
                                        <p:attrNameLst>
                                          <p:attrName>fillcolor</p:attrName>
                                        </p:attrNameLst>
                                      </p:cBhvr>
                                      <p:by>
                                        <p:hsl h="7200000" s="0" l="0"/>
                                      </p:by>
                                    </p:animClr>
                                    <p:animClr clrSpc="hsl" dir="cw">
                                      <p:cBhvr>
                                        <p:cTn id="25" dur="500" fill="hold"/>
                                        <p:tgtEl>
                                          <p:spTgt spid="3">
                                            <p:txEl>
                                              <p:pRg st="2" end="2"/>
                                            </p:txEl>
                                          </p:spTgt>
                                        </p:tgtEl>
                                        <p:attrNameLst>
                                          <p:attrName>stroke.color</p:attrName>
                                        </p:attrNameLst>
                                      </p:cBhvr>
                                      <p:by>
                                        <p:hsl h="7200000" s="0" l="0"/>
                                      </p:by>
                                    </p:animClr>
                                    <p:set>
                                      <p:cBhvr>
                                        <p:cTn id="26" dur="500" fill="hold"/>
                                        <p:tgtEl>
                                          <p:spTgt spid="3">
                                            <p:txEl>
                                              <p:pRg st="2" end="2"/>
                                            </p:txEl>
                                          </p:spTgt>
                                        </p:tgtEl>
                                        <p:attrNameLst>
                                          <p:attrName>fill.type</p:attrName>
                                        </p:attrNameLst>
                                      </p:cBhvr>
                                      <p:to>
                                        <p:strVal val="solid"/>
                                      </p:to>
                                    </p:set>
                                  </p:childTnLst>
                                </p:cTn>
                              </p:par>
                              <p:par>
                                <p:cTn id="27" presetID="21" presetClass="emph" presetSubtype="0" fill="hold" nodeType="withEffect">
                                  <p:stCondLst>
                                    <p:cond delay="0"/>
                                  </p:stCondLst>
                                  <p:childTnLst>
                                    <p:animClr clrSpc="hsl" dir="cw">
                                      <p:cBhvr override="childStyle">
                                        <p:cTn id="28" dur="500" fill="hold"/>
                                        <p:tgtEl>
                                          <p:spTgt spid="3">
                                            <p:txEl>
                                              <p:pRg st="3" end="3"/>
                                            </p:txEl>
                                          </p:spTgt>
                                        </p:tgtEl>
                                        <p:attrNameLst>
                                          <p:attrName>style.color</p:attrName>
                                        </p:attrNameLst>
                                      </p:cBhvr>
                                      <p:by>
                                        <p:hsl h="7200000" s="0" l="0"/>
                                      </p:by>
                                    </p:animClr>
                                    <p:animClr clrSpc="hsl" dir="cw">
                                      <p:cBhvr>
                                        <p:cTn id="29" dur="500" fill="hold"/>
                                        <p:tgtEl>
                                          <p:spTgt spid="3">
                                            <p:txEl>
                                              <p:pRg st="3" end="3"/>
                                            </p:txEl>
                                          </p:spTgt>
                                        </p:tgtEl>
                                        <p:attrNameLst>
                                          <p:attrName>fillcolor</p:attrName>
                                        </p:attrNameLst>
                                      </p:cBhvr>
                                      <p:by>
                                        <p:hsl h="7200000" s="0" l="0"/>
                                      </p:by>
                                    </p:animClr>
                                    <p:animClr clrSpc="hsl" dir="cw">
                                      <p:cBhvr>
                                        <p:cTn id="30" dur="500" fill="hold"/>
                                        <p:tgtEl>
                                          <p:spTgt spid="3">
                                            <p:txEl>
                                              <p:pRg st="3" end="3"/>
                                            </p:txEl>
                                          </p:spTgt>
                                        </p:tgtEl>
                                        <p:attrNameLst>
                                          <p:attrName>stroke.color</p:attrName>
                                        </p:attrNameLst>
                                      </p:cBhvr>
                                      <p:by>
                                        <p:hsl h="7200000" s="0" l="0"/>
                                      </p:by>
                                    </p:animClr>
                                    <p:set>
                                      <p:cBhvr>
                                        <p:cTn id="31" dur="500" fill="hold"/>
                                        <p:tgtEl>
                                          <p:spTgt spid="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509490"/>
          </a:xfrm>
        </p:spPr>
        <p:txBody>
          <a:bodyPr>
            <a:normAutofit fontScale="90000"/>
          </a:bodyPr>
          <a:lstStyle/>
          <a:p>
            <a:r>
              <a:rPr lang="en-GB" sz="3200" b="1" u="sng" smtClean="0">
                <a:latin typeface="Tw Cen MT" panose="020B0602020104020603" pitchFamily="34" charset="0"/>
              </a:rPr>
              <a:t>Thurs</a:t>
            </a:r>
            <a:r>
              <a:rPr lang="en-GB" sz="3200" b="1" u="sng" smtClean="0">
                <a:latin typeface="Tw Cen MT" panose="020B0602020104020603" pitchFamily="34" charset="0"/>
              </a:rPr>
              <a:t>day:</a:t>
            </a:r>
            <a:r>
              <a:rPr lang="en-GB" sz="3200" b="1" u="sng" dirty="0" smtClean="0">
                <a:latin typeface="Tw Cen MT" panose="020B0602020104020603" pitchFamily="34" charset="0"/>
              </a:rPr>
              <a:t/>
            </a:r>
            <a:br>
              <a:rPr lang="en-GB" sz="3200" b="1" u="sng" dirty="0" smtClean="0">
                <a:latin typeface="Tw Cen MT" panose="020B0602020104020603" pitchFamily="34" charset="0"/>
              </a:rPr>
            </a:br>
            <a:r>
              <a:rPr lang="en-GB" sz="3200" dirty="0"/>
              <a:t>Your task for today is to stick in your picture and </a:t>
            </a:r>
            <a:r>
              <a:rPr lang="en-GB" sz="3200" dirty="0" smtClean="0"/>
              <a:t>write your </a:t>
            </a:r>
            <a:r>
              <a:rPr lang="en-GB" sz="3200" dirty="0"/>
              <a:t>setting description.</a:t>
            </a:r>
            <a:br>
              <a:rPr lang="en-GB" sz="3200" dirty="0"/>
            </a:br>
            <a:r>
              <a:rPr lang="en-GB" sz="3200" b="1" u="sng" dirty="0" smtClean="0">
                <a:latin typeface="Tw Cen MT" panose="020B0602020104020603" pitchFamily="34" charset="0"/>
              </a:rPr>
              <a:t/>
            </a:r>
            <a:br>
              <a:rPr lang="en-GB" sz="3200" b="1" u="sng" dirty="0" smtClean="0">
                <a:latin typeface="Tw Cen MT" panose="020B0602020104020603" pitchFamily="34" charset="0"/>
              </a:rPr>
            </a:br>
            <a:endParaRPr lang="en-GB" sz="3200" b="1" u="sng" dirty="0">
              <a:latin typeface="Tw Cen MT" panose="020B0602020104020603" pitchFamily="34" charset="0"/>
            </a:endParaRPr>
          </a:p>
        </p:txBody>
      </p:sp>
      <p:sp>
        <p:nvSpPr>
          <p:cNvPr id="3" name="Content Placeholder 2"/>
          <p:cNvSpPr>
            <a:spLocks noGrp="1"/>
          </p:cNvSpPr>
          <p:nvPr>
            <p:ph idx="1"/>
          </p:nvPr>
        </p:nvSpPr>
        <p:spPr/>
        <p:txBody>
          <a:bodyPr>
            <a:normAutofit/>
          </a:bodyPr>
          <a:lstStyle/>
          <a:p>
            <a:r>
              <a:rPr lang="en-GB" sz="2000" dirty="0" smtClean="0">
                <a:solidFill>
                  <a:srgbClr val="0070C0"/>
                </a:solidFill>
                <a:latin typeface="Tw Cen MT" panose="020B0602020104020603" pitchFamily="34" charset="0"/>
              </a:rPr>
              <a:t>Remember to link it to Samson, Gracie and Daniel, if you find it easier.</a:t>
            </a:r>
          </a:p>
          <a:p>
            <a:r>
              <a:rPr lang="en-GB" sz="2000" dirty="0" smtClean="0">
                <a:solidFill>
                  <a:srgbClr val="0070C0"/>
                </a:solidFill>
                <a:latin typeface="Tw Cen MT" panose="020B0602020104020603" pitchFamily="34" charset="0"/>
              </a:rPr>
              <a:t>Use powerful adjectives to describe the mood.</a:t>
            </a:r>
          </a:p>
          <a:p>
            <a:r>
              <a:rPr lang="en-GB" sz="2000" dirty="0" smtClean="0">
                <a:solidFill>
                  <a:srgbClr val="0070C0"/>
                </a:solidFill>
                <a:latin typeface="Tw Cen MT" panose="020B0602020104020603" pitchFamily="34" charset="0"/>
              </a:rPr>
              <a:t>Use your 5 senses.</a:t>
            </a:r>
            <a:endParaRPr lang="en-GB" sz="2000" dirty="0">
              <a:solidFill>
                <a:srgbClr val="0070C0"/>
              </a:solidFill>
              <a:latin typeface="Tw Cen MT" panose="020B0602020104020603" pitchFamily="34" charset="0"/>
            </a:endParaRPr>
          </a:p>
        </p:txBody>
      </p:sp>
    </p:spTree>
    <p:extLst>
      <p:ext uri="{BB962C8B-B14F-4D97-AF65-F5344CB8AC3E}">
        <p14:creationId xmlns:p14="http://schemas.microsoft.com/office/powerpoint/2010/main" val="413643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0" s="-12549" l="-25098"/>
                                      </p:by>
                                    </p:animClr>
                                    <p:animClr clrSpc="hsl" dir="cw">
                                      <p:cBhvr>
                                        <p:cTn id="7" dur="500" fill="hold"/>
                                        <p:tgtEl>
                                          <p:spTgt spid="2"/>
                                        </p:tgtEl>
                                        <p:attrNameLst>
                                          <p:attrName>fillcolor</p:attrName>
                                        </p:attrNameLst>
                                      </p:cBhvr>
                                      <p:by>
                                        <p:hsl h="0" s="-12549" l="-25098"/>
                                      </p:by>
                                    </p:animClr>
                                    <p:animClr clrSpc="hsl" dir="cw">
                                      <p:cBhvr>
                                        <p:cTn id="8" dur="500" fill="hold"/>
                                        <p:tgtEl>
                                          <p:spTgt spid="2"/>
                                        </p:tgtEl>
                                        <p:attrNameLst>
                                          <p:attrName>stroke.color</p:attrName>
                                        </p:attrNameLst>
                                      </p:cBhvr>
                                      <p:by>
                                        <p:hsl h="0" s="-12549" l="-25098"/>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w Cen MT" panose="020B0602020104020603" pitchFamily="34" charset="0"/>
              </a:rPr>
              <a:t>Friday</a:t>
            </a:r>
            <a:r>
              <a:rPr lang="en-GB" dirty="0" smtClean="0">
                <a:latin typeface="Tw Cen MT" panose="020B0602020104020603" pitchFamily="34" charset="0"/>
              </a:rPr>
              <a:t>: </a:t>
            </a:r>
            <a:br>
              <a:rPr lang="en-GB" dirty="0" smtClean="0">
                <a:latin typeface="Tw Cen MT" panose="020B0602020104020603" pitchFamily="34" charset="0"/>
              </a:rPr>
            </a:br>
            <a:r>
              <a:rPr lang="en-GB" dirty="0" smtClean="0">
                <a:latin typeface="Tw Cen MT" panose="020B0602020104020603" pitchFamily="34" charset="0"/>
              </a:rPr>
              <a:t>Edit your work.</a:t>
            </a:r>
            <a:endParaRPr lang="en-GB" dirty="0">
              <a:latin typeface="Tw Cen MT" panose="020B0602020104020603" pitchFamily="34" charset="0"/>
            </a:endParaRPr>
          </a:p>
        </p:txBody>
      </p:sp>
      <p:sp>
        <p:nvSpPr>
          <p:cNvPr id="3" name="Content Placeholder 2"/>
          <p:cNvSpPr>
            <a:spLocks noGrp="1"/>
          </p:cNvSpPr>
          <p:nvPr>
            <p:ph idx="1"/>
          </p:nvPr>
        </p:nvSpPr>
        <p:spPr/>
        <p:txBody>
          <a:bodyPr>
            <a:normAutofit/>
          </a:bodyPr>
          <a:lstStyle/>
          <a:p>
            <a:r>
              <a:rPr lang="en-GB" sz="2000" dirty="0" smtClean="0">
                <a:solidFill>
                  <a:srgbClr val="0070C0"/>
                </a:solidFill>
                <a:latin typeface="Tw Cen MT" panose="020B0602020104020603" pitchFamily="34" charset="0"/>
              </a:rPr>
              <a:t>Remember non-negotiables – handwriting, presentation, punctuation.</a:t>
            </a:r>
          </a:p>
          <a:p>
            <a:r>
              <a:rPr lang="en-GB" sz="2000" dirty="0" smtClean="0">
                <a:solidFill>
                  <a:srgbClr val="0070C0"/>
                </a:solidFill>
                <a:latin typeface="Tw Cen MT" panose="020B0602020104020603" pitchFamily="34" charset="0"/>
              </a:rPr>
              <a:t>Use a word mat to see if you can improve your sentences with more ambitious vocabulary.</a:t>
            </a:r>
            <a:endParaRPr lang="en-GB" sz="2000" dirty="0">
              <a:solidFill>
                <a:srgbClr val="0070C0"/>
              </a:solidFill>
              <a:latin typeface="Tw Cen MT" panose="020B0602020104020603" pitchFamily="34" charset="0"/>
            </a:endParaRPr>
          </a:p>
        </p:txBody>
      </p:sp>
    </p:spTree>
    <p:extLst>
      <p:ext uri="{BB962C8B-B14F-4D97-AF65-F5344CB8AC3E}">
        <p14:creationId xmlns:p14="http://schemas.microsoft.com/office/powerpoint/2010/main" val="29039279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228</TotalTime>
  <Words>557</Words>
  <Application>Microsoft Office PowerPoint</Application>
  <PresentationFormat>Widescreen</PresentationFormat>
  <Paragraphs>27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Tw Cen MT</vt:lpstr>
      <vt:lpstr>Wingdings 3</vt:lpstr>
      <vt:lpstr>Wisp</vt:lpstr>
      <vt:lpstr>Monday: Setting descriptions This week we are going to be learning how to write a setting description. We have already identified interesting words from the chapter on Samson Island. Share some with your adult. Explain why you chose certain words and when you could use them.</vt:lpstr>
      <vt:lpstr>Watch the following clip that highlights key things to think about when writing a setting description.</vt:lpstr>
      <vt:lpstr>PowerPoint Presentation</vt:lpstr>
      <vt:lpstr>Tuesday: Recap what we learned yesterday. Now watch the following animation. Remember, we are focussing on the setting :</vt:lpstr>
      <vt:lpstr>Let’s look at an example and discuss. Think about the tone of the text. What is easiest to remember/write?</vt:lpstr>
      <vt:lpstr>Wednesday  Let’s look at the image below: What do you notice? What do you see?  What time of day is it? Notice the difference between:  The morning fog shrouded the deserted track in a cloak of dense fog. I see fog all around me on the track. What sounds can you hear? A stream? Howling wind? Birds? Wolves? What is the weather like? What is beyond the fog? Are you walking along the track? On a train? Where is the train going?  Pick out the main features you see and write phrases to describe them.   </vt:lpstr>
      <vt:lpstr>Let’s share your ideas:</vt:lpstr>
      <vt:lpstr>Now let’s improve:</vt:lpstr>
      <vt:lpstr>Thursday: Your task for today is to stick in your picture and write your setting description.  </vt:lpstr>
      <vt:lpstr>Friday:  Edit your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Setting descriptions This week we are going to be learning how to write a setting description. We have already identified interesting words from the chapter on Samson Island. Let’s share some. Explain to your partner why you chose certain words and when you could use them.</dc:title>
  <dc:creator>Melanie Anderson</dc:creator>
  <cp:lastModifiedBy>Melanie Anderson</cp:lastModifiedBy>
  <cp:revision>23</cp:revision>
  <dcterms:created xsi:type="dcterms:W3CDTF">2022-01-29T13:41:16Z</dcterms:created>
  <dcterms:modified xsi:type="dcterms:W3CDTF">2022-01-30T15:54:38Z</dcterms:modified>
</cp:coreProperties>
</file>