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2FC5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59" autoAdjust="0"/>
    <p:restoredTop sz="94627"/>
  </p:normalViewPr>
  <p:slideViewPr>
    <p:cSldViewPr snapToGrid="0" snapToObjects="1">
      <p:cViewPr>
        <p:scale>
          <a:sx n="120" d="100"/>
          <a:sy n="120" d="100"/>
        </p:scale>
        <p:origin x="84" y="-2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47193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 smtClean="0"/>
              <a:t>|</a:t>
            </a:r>
            <a:r>
              <a:rPr lang="en-US" sz="1400" b="1" dirty="0" smtClean="0"/>
              <a:t>Subject Learning </a:t>
            </a:r>
            <a:r>
              <a:rPr lang="en-US" sz="1400" b="1" dirty="0" err="1" smtClean="0"/>
              <a:t>Organiser</a:t>
            </a:r>
            <a:r>
              <a:rPr lang="en-US" sz="1400" b="1" dirty="0" smtClean="0"/>
              <a:t> Year R- Magical Me – Quality Education, Good Health and Well - Being </a:t>
            </a:r>
            <a:r>
              <a:rPr lang="en-US" sz="1800" b="1" dirty="0" smtClean="0"/>
              <a:t>| </a:t>
            </a:r>
            <a:endParaRPr lang="en-US" sz="1800" b="1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247766"/>
              </p:ext>
            </p:extLst>
          </p:nvPr>
        </p:nvGraphicFramePr>
        <p:xfrm>
          <a:off x="6763170" y="371706"/>
          <a:ext cx="3014714" cy="3629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65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66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1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5228">
                  <a:extLst>
                    <a:ext uri="{9D8B030D-6E8A-4147-A177-3AD203B41FA5}">
                      <a16:colId xmlns:a16="http://schemas.microsoft.com/office/drawing/2014/main" val="1769263411"/>
                    </a:ext>
                  </a:extLst>
                </a:gridCol>
                <a:gridCol w="575228">
                  <a:extLst>
                    <a:ext uri="{9D8B030D-6E8A-4147-A177-3AD203B41FA5}">
                      <a16:colId xmlns:a16="http://schemas.microsoft.com/office/drawing/2014/main" val="859099375"/>
                    </a:ext>
                  </a:extLst>
                </a:gridCol>
              </a:tblGrid>
              <a:tr h="306425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err="1" smtClean="0"/>
                        <a:t>Maths</a:t>
                      </a:r>
                      <a:endParaRPr lang="en-US" sz="1600" dirty="0" smtClean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993">
                <a:tc>
                  <a:txBody>
                    <a:bodyPr/>
                    <a:lstStyle/>
                    <a:p>
                      <a:endParaRPr lang="en-US" sz="5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Knowledge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Skills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 gridSpan="2">
                  <a:txBody>
                    <a:bodyPr/>
                    <a:lstStyle/>
                    <a:p>
                      <a:r>
                        <a:rPr lang="en-GB" sz="800" dirty="0" smtClean="0"/>
                        <a:t>Vocabulary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9016993"/>
                  </a:ext>
                </a:extLst>
              </a:tr>
              <a:tr h="335783">
                <a:tc>
                  <a:txBody>
                    <a:bodyPr/>
                    <a:lstStyle/>
                    <a:p>
                      <a:r>
                        <a:rPr lang="en-US" sz="6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err="1" smtClean="0"/>
                        <a:t>Subitising</a:t>
                      </a:r>
                      <a:r>
                        <a:rPr lang="en-GB" sz="600" dirty="0" smtClean="0"/>
                        <a:t>,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err="1" smtClean="0"/>
                        <a:t>Regonise</a:t>
                      </a:r>
                      <a:r>
                        <a:rPr lang="en-US" sz="600" dirty="0" smtClean="0"/>
                        <a:t> small quantities in random arrangements.</a:t>
                      </a:r>
                      <a:r>
                        <a:rPr lang="en-US" sz="600" baseline="0" dirty="0" smtClean="0"/>
                        <a:t> 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Pattern</a:t>
                      </a:r>
                    </a:p>
                    <a:p>
                      <a:r>
                        <a:rPr lang="en-US" sz="600" dirty="0" smtClean="0"/>
                        <a:t>Shape</a:t>
                      </a:r>
                    </a:p>
                    <a:p>
                      <a:r>
                        <a:rPr lang="en-US" sz="600" dirty="0" smtClean="0"/>
                        <a:t>Array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8079"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2</a:t>
                      </a:r>
                      <a:endParaRPr lang="en-US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Counting, Recognising,</a:t>
                      </a:r>
                      <a:r>
                        <a:rPr lang="en-GB" sz="600" baseline="0" dirty="0" smtClean="0"/>
                        <a:t> sequencing</a:t>
                      </a:r>
                      <a:r>
                        <a:rPr lang="en-GB" sz="600" dirty="0" smtClean="0"/>
                        <a:t> digits 1- 5</a:t>
                      </a:r>
                    </a:p>
                    <a:p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1:1 counting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Sight recognition of digits in the environment</a:t>
                      </a:r>
                      <a:br>
                        <a:rPr lang="en-GB" sz="600" dirty="0" smtClean="0"/>
                      </a:br>
                      <a:r>
                        <a:rPr lang="en-GB" sz="600" dirty="0" smtClean="0"/>
                        <a:t>understanding the value attached to the digit.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1, 2, 3, 4, 5</a:t>
                      </a:r>
                      <a:br>
                        <a:rPr lang="en-GB" sz="600" dirty="0" smtClean="0"/>
                      </a:br>
                      <a:r>
                        <a:rPr lang="en-GB" sz="600" dirty="0" smtClean="0"/>
                        <a:t>More</a:t>
                      </a:r>
                      <a:r>
                        <a:rPr lang="en-GB" sz="600" baseline="0" dirty="0" smtClean="0"/>
                        <a:t> than</a:t>
                      </a:r>
                    </a:p>
                    <a:p>
                      <a:r>
                        <a:rPr lang="en-GB" sz="600" baseline="0" dirty="0" smtClean="0"/>
                        <a:t>Less than</a:t>
                      </a:r>
                    </a:p>
                    <a:p>
                      <a:r>
                        <a:rPr lang="en-GB" sz="600" baseline="0" dirty="0" smtClean="0"/>
                        <a:t>Part, part whole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sequencing</a:t>
                      </a:r>
                    </a:p>
                    <a:p>
                      <a:r>
                        <a:rPr lang="en-GB" sz="600" baseline="0" dirty="0" smtClean="0"/>
                        <a:t>Order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Number</a:t>
                      </a:r>
                    </a:p>
                    <a:p>
                      <a:r>
                        <a:rPr lang="en-GB" sz="600" baseline="0" dirty="0" smtClean="0"/>
                        <a:t>Digit</a:t>
                      </a:r>
                    </a:p>
                    <a:p>
                      <a:r>
                        <a:rPr lang="en-GB" sz="600" baseline="0" dirty="0" smtClean="0"/>
                        <a:t>Quantity</a:t>
                      </a:r>
                    </a:p>
                    <a:p>
                      <a:r>
                        <a:rPr lang="en-GB" sz="600" baseline="0" dirty="0" smtClean="0"/>
                        <a:t>Root words – </a:t>
                      </a:r>
                      <a:r>
                        <a:rPr lang="en-GB" sz="600" baseline="0" dirty="0" err="1" smtClean="0"/>
                        <a:t>uni</a:t>
                      </a:r>
                      <a:r>
                        <a:rPr lang="en-GB" sz="600" baseline="0" dirty="0" smtClean="0"/>
                        <a:t>, bi, tri, quad, pent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34713741"/>
                  </a:ext>
                </a:extLst>
              </a:tr>
              <a:tr h="688079">
                <a:tc>
                  <a:txBody>
                    <a:bodyPr/>
                    <a:lstStyle/>
                    <a:p>
                      <a:r>
                        <a:rPr lang="en-US" sz="6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Counting, Recognising then sequencing digits 6-10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1:1 counting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Sight recognition of digits in the environment</a:t>
                      </a:r>
                      <a:br>
                        <a:rPr lang="en-GB" sz="600" dirty="0" smtClean="0"/>
                      </a:br>
                      <a:r>
                        <a:rPr lang="en-GB" sz="600" dirty="0" smtClean="0"/>
                        <a:t>understanding</a:t>
                      </a:r>
                      <a:r>
                        <a:rPr lang="en-GB" sz="600" baseline="0" dirty="0" smtClean="0"/>
                        <a:t> the value attached to the digit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6,7,8,9,10</a:t>
                      </a:r>
                    </a:p>
                    <a:p>
                      <a:r>
                        <a:rPr lang="en-GB" sz="600" dirty="0" smtClean="0"/>
                        <a:t>More</a:t>
                      </a:r>
                      <a:r>
                        <a:rPr lang="en-GB" sz="600" baseline="0" dirty="0" smtClean="0"/>
                        <a:t> than</a:t>
                      </a:r>
                    </a:p>
                    <a:p>
                      <a:r>
                        <a:rPr lang="en-GB" sz="600" baseline="0" dirty="0" smtClean="0"/>
                        <a:t>Less than</a:t>
                      </a:r>
                    </a:p>
                    <a:p>
                      <a:r>
                        <a:rPr lang="en-GB" sz="600" baseline="0" dirty="0" smtClean="0"/>
                        <a:t>Part, part whole</a:t>
                      </a:r>
                      <a:br>
                        <a:rPr lang="en-GB" sz="600" baseline="0" dirty="0" smtClean="0"/>
                      </a:br>
                      <a:endParaRPr lang="en-GB" sz="600" baseline="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Sequencing</a:t>
                      </a:r>
                    </a:p>
                    <a:p>
                      <a:r>
                        <a:rPr lang="en-GB" sz="600" baseline="0" dirty="0" smtClean="0"/>
                        <a:t>Order</a:t>
                      </a:r>
                    </a:p>
                    <a:p>
                      <a:r>
                        <a:rPr lang="en-GB" sz="600" baseline="0" dirty="0" smtClean="0"/>
                        <a:t>Number</a:t>
                      </a:r>
                    </a:p>
                    <a:p>
                      <a:r>
                        <a:rPr lang="en-GB" sz="600" baseline="0" dirty="0" smtClean="0"/>
                        <a:t>Digit</a:t>
                      </a:r>
                    </a:p>
                    <a:p>
                      <a:r>
                        <a:rPr lang="en-GB" sz="600" baseline="0" dirty="0" smtClean="0"/>
                        <a:t>Quantity</a:t>
                      </a:r>
                    </a:p>
                    <a:p>
                      <a:endParaRPr lang="en-GB" sz="600" baseline="0" dirty="0" smtClean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005">
                <a:tc>
                  <a:txBody>
                    <a:bodyPr/>
                    <a:lstStyle/>
                    <a:p>
                      <a:r>
                        <a:rPr lang="en-US" sz="6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Recognising, Naming and describing (the properties of)</a:t>
                      </a:r>
                      <a:r>
                        <a:rPr lang="en-GB" sz="600" baseline="0" dirty="0" smtClean="0"/>
                        <a:t> 2d Shapes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Recognising</a:t>
                      </a:r>
                      <a:r>
                        <a:rPr lang="en-GB" sz="600" baseline="0" dirty="0" smtClean="0"/>
                        <a:t> shapes in the environment</a:t>
                      </a:r>
                    </a:p>
                    <a:p>
                      <a:r>
                        <a:rPr lang="en-GB" sz="600" dirty="0" smtClean="0"/>
                        <a:t>Using appropriate vocabulary</a:t>
                      </a:r>
                    </a:p>
                    <a:p>
                      <a:r>
                        <a:rPr lang="en-GB" sz="600" dirty="0" smtClean="0"/>
                        <a:t>Counting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Circle, Square, Rectangle</a:t>
                      </a:r>
                      <a:r>
                        <a:rPr lang="en-GB" sz="600" baseline="0" dirty="0" smtClean="0"/>
                        <a:t>, Triangle, Pentagon, Hexagon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baseline="0" dirty="0" smtClean="0"/>
                        <a:t>Corner, 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Side, 2Dimensionalvertices, 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roll, 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point, 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8079">
                <a:tc>
                  <a:txBody>
                    <a:bodyPr/>
                    <a:lstStyle/>
                    <a:p>
                      <a:r>
                        <a:rPr lang="en-US" sz="6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Recognising</a:t>
                      </a:r>
                      <a:r>
                        <a:rPr lang="en-GB" sz="600" baseline="0" dirty="0" smtClean="0"/>
                        <a:t> and creating repeating patterns</a:t>
                      </a:r>
                      <a:endParaRPr lang="en-GB" sz="600" dirty="0" smtClean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Identify colours, numbers, shapes,</a:t>
                      </a:r>
                      <a:r>
                        <a:rPr lang="en-GB" sz="600" baseline="0" dirty="0" smtClean="0"/>
                        <a:t> movements, music, clothing, designs, nature.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Repeat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Pattern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Continue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baseline="0" dirty="0" smtClean="0"/>
                        <a:t>Prediction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baseline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dirty="0" smtClean="0"/>
                    </a:p>
                    <a:p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5036111"/>
              </p:ext>
            </p:extLst>
          </p:nvPr>
        </p:nvGraphicFramePr>
        <p:xfrm>
          <a:off x="3461712" y="338578"/>
          <a:ext cx="3244505" cy="314956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28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09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0962">
                  <a:extLst>
                    <a:ext uri="{9D8B030D-6E8A-4147-A177-3AD203B41FA5}">
                      <a16:colId xmlns:a16="http://schemas.microsoft.com/office/drawing/2014/main" val="1102439605"/>
                    </a:ext>
                  </a:extLst>
                </a:gridCol>
                <a:gridCol w="1059761">
                  <a:extLst>
                    <a:ext uri="{9D8B030D-6E8A-4147-A177-3AD203B41FA5}">
                      <a16:colId xmlns:a16="http://schemas.microsoft.com/office/drawing/2014/main" val="3827066675"/>
                    </a:ext>
                  </a:extLst>
                </a:gridCol>
              </a:tblGrid>
              <a:tr h="343482">
                <a:tc gridSpan="4">
                  <a:txBody>
                    <a:bodyPr/>
                    <a:lstStyle/>
                    <a:p>
                      <a:pPr algn="ctr"/>
                      <a:r>
                        <a:rPr lang="en-GB" altLang="en-GB" dirty="0" smtClean="0"/>
                        <a:t>Understanding</a:t>
                      </a:r>
                      <a:r>
                        <a:rPr lang="en-GB" altLang="en-GB" baseline="0" dirty="0" smtClean="0"/>
                        <a:t> the World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138">
                <a:tc>
                  <a:txBody>
                    <a:bodyPr/>
                    <a:lstStyle/>
                    <a:p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56541220"/>
                  </a:ext>
                </a:extLst>
              </a:tr>
              <a:tr h="249609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Understand</a:t>
                      </a:r>
                      <a:r>
                        <a:rPr lang="en-GB" sz="600" baseline="0" dirty="0" smtClean="0"/>
                        <a:t> the term Autumn in the seasonal calendar.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Identify</a:t>
                      </a:r>
                      <a:r>
                        <a:rPr lang="en-US" sz="600" baseline="0" dirty="0" smtClean="0"/>
                        <a:t> how the world looks in Autumn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Cool,</a:t>
                      </a:r>
                      <a:r>
                        <a:rPr lang="en-US" sz="600" baseline="0" dirty="0" smtClean="0"/>
                        <a:t> deciduous and evergreen, </a:t>
                      </a:r>
                      <a:r>
                        <a:rPr lang="en-US" sz="600" baseline="0" dirty="0" err="1" smtClean="0"/>
                        <a:t>conkers</a:t>
                      </a:r>
                      <a:r>
                        <a:rPr lang="en-US" sz="600" baseline="0" dirty="0" smtClean="0"/>
                        <a:t>, acorns, pine cones, leaves, Harvest.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609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To know who is in my family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State</a:t>
                      </a:r>
                      <a:r>
                        <a:rPr lang="en-GB" sz="600" baseline="0" dirty="0" smtClean="0"/>
                        <a:t> who is in their family and their relation to the child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Mum,</a:t>
                      </a:r>
                      <a:r>
                        <a:rPr lang="en-GB" sz="600" baseline="0" dirty="0" smtClean="0"/>
                        <a:t> dad, brother, sister, older, younger, grandad, nan (or derivative)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9609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The</a:t>
                      </a:r>
                      <a:r>
                        <a:rPr lang="en-GB" sz="600" baseline="0" dirty="0" smtClean="0"/>
                        <a:t> process of maturing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Understand the order</a:t>
                      </a:r>
                      <a:r>
                        <a:rPr lang="en-GB" sz="600" baseline="0" dirty="0" smtClean="0"/>
                        <a:t> that someone matures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sequencing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Baby, toddler, child, teenager, adult, </a:t>
                      </a:r>
                      <a:r>
                        <a:rPr lang="en-GB" sz="600" dirty="0" err="1" smtClean="0"/>
                        <a:t>elderely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166406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How to look after a baby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Cleaning, feeding,</a:t>
                      </a:r>
                      <a:r>
                        <a:rPr lang="en-GB" sz="600" baseline="0" dirty="0" smtClean="0"/>
                        <a:t> toileting, personal care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Wee, poo, nappy, liquid,</a:t>
                      </a:r>
                      <a:r>
                        <a:rPr lang="en-GB" sz="600" baseline="0" dirty="0" smtClean="0"/>
                        <a:t> solid, food, sleep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812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Learn about</a:t>
                      </a:r>
                      <a:r>
                        <a:rPr lang="en-GB" sz="600" baseline="0" dirty="0" smtClean="0"/>
                        <a:t> Christianity- God as a VIP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Discuss God and creation</a:t>
                      </a:r>
                      <a:r>
                        <a:rPr lang="en-US" sz="600" baseline="0" dirty="0" smtClean="0"/>
                        <a:t> story. Identify living and not living things.</a:t>
                      </a:r>
                    </a:p>
                    <a:p>
                      <a:r>
                        <a:rPr lang="en-US" sz="600" baseline="0" dirty="0" smtClean="0"/>
                        <a:t>Value preciousness of life.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Genesis, creation, God, Jesus, bible, Christianity,</a:t>
                      </a:r>
                      <a:r>
                        <a:rPr lang="en-US" sz="600" baseline="0" dirty="0" smtClean="0"/>
                        <a:t> religion, belief, parable, church, Reverend.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9609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Learn</a:t>
                      </a:r>
                      <a:r>
                        <a:rPr lang="en-US" sz="600" baseline="0" dirty="0" smtClean="0"/>
                        <a:t> what makes them similar and different to others- uniqueness.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err="1" smtClean="0"/>
                        <a:t>Recognising</a:t>
                      </a:r>
                      <a:r>
                        <a:rPr lang="en-US" sz="600" dirty="0" smtClean="0"/>
                        <a:t> individuality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Respect, same, similar,</a:t>
                      </a:r>
                      <a:r>
                        <a:rPr lang="en-US" sz="600" baseline="0" dirty="0" smtClean="0"/>
                        <a:t> different, features, personality, interests.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9609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Learn</a:t>
                      </a:r>
                      <a:r>
                        <a:rPr lang="en-US" sz="600" baseline="0" dirty="0" smtClean="0"/>
                        <a:t> own address, full name and parents names.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Be able to ask for help if they ever become lost or separated from </a:t>
                      </a:r>
                      <a:r>
                        <a:rPr lang="en-US" sz="600" dirty="0" err="1" smtClean="0"/>
                        <a:t>carers</a:t>
                      </a:r>
                      <a:r>
                        <a:rPr lang="en-US" sz="600" dirty="0" smtClean="0"/>
                        <a:t>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Address, surname, Christian</a:t>
                      </a:r>
                      <a:r>
                        <a:rPr lang="en-US" sz="600" baseline="0" dirty="0" smtClean="0"/>
                        <a:t> name, middle name, town, village, county.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2812">
                <a:tc>
                  <a:txBody>
                    <a:bodyPr/>
                    <a:lstStyle/>
                    <a:p>
                      <a:r>
                        <a:rPr lang="en-GB" altLang="en-GB" sz="600" b="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Know</a:t>
                      </a:r>
                      <a:r>
                        <a:rPr lang="en-US" sz="600" baseline="0" dirty="0" smtClean="0"/>
                        <a:t> what makes a village and community.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Use of Google maps</a:t>
                      </a:r>
                      <a:r>
                        <a:rPr lang="en-US" sz="600" baseline="0" dirty="0" smtClean="0"/>
                        <a:t> and Earth.</a:t>
                      </a:r>
                    </a:p>
                    <a:p>
                      <a:r>
                        <a:rPr lang="en-US" sz="600" baseline="0" dirty="0" smtClean="0"/>
                        <a:t>Observations of our village.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baseline="0" dirty="0" smtClean="0"/>
                        <a:t>Transport, housing, environment, facilities, shops, community, services, recreation.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2812">
                <a:tc>
                  <a:txBody>
                    <a:bodyPr/>
                    <a:lstStyle/>
                    <a:p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65273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645247"/>
              </p:ext>
            </p:extLst>
          </p:nvPr>
        </p:nvGraphicFramePr>
        <p:xfrm>
          <a:off x="194654" y="3430430"/>
          <a:ext cx="3059745" cy="152740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7462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96076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960761">
                  <a:extLst>
                    <a:ext uri="{9D8B030D-6E8A-4147-A177-3AD203B41FA5}">
                      <a16:colId xmlns:a16="http://schemas.microsoft.com/office/drawing/2014/main" val="3453223677"/>
                    </a:ext>
                  </a:extLst>
                </a:gridCol>
                <a:gridCol w="960761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614134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Personal, Social</a:t>
                      </a:r>
                      <a:r>
                        <a:rPr lang="en-GB" sz="1800" baseline="0" dirty="0" smtClean="0"/>
                        <a:t> and Emotional Development</a:t>
                      </a:r>
                      <a:endParaRPr lang="en-GB" sz="1800" dirty="0" smtClean="0"/>
                    </a:p>
                  </a:txBody>
                  <a:tcPr marL="74295" marR="74295" marT="37148" marB="37148">
                    <a:solidFill>
                      <a:srgbClr val="FF66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76822">
                <a:tc>
                  <a:txBody>
                    <a:bodyPr/>
                    <a:lstStyle/>
                    <a:p>
                      <a:endParaRPr lang="en-US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91867055"/>
                  </a:ext>
                </a:extLst>
              </a:tr>
              <a:tr h="270443">
                <a:tc>
                  <a:txBody>
                    <a:bodyPr/>
                    <a:lstStyle/>
                    <a:p>
                      <a:r>
                        <a:rPr lang="en-US" sz="6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 importance of listening.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Eyes looking at speaker</a:t>
                      </a:r>
                      <a:br>
                        <a:rPr lang="en-GB" sz="600" dirty="0" smtClean="0"/>
                      </a:br>
                      <a:r>
                        <a:rPr lang="en-GB" sz="600" dirty="0" smtClean="0"/>
                        <a:t>respond</a:t>
                      </a:r>
                      <a:r>
                        <a:rPr lang="en-GB" sz="600" baseline="0" dirty="0" smtClean="0"/>
                        <a:t> appropriately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Ears, listening,</a:t>
                      </a:r>
                      <a:r>
                        <a:rPr lang="en-GB" sz="600" baseline="0" dirty="0" smtClean="0"/>
                        <a:t> calm hands, mouths closed, eyes looking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70443">
                <a:tc>
                  <a:txBody>
                    <a:bodyPr/>
                    <a:lstStyle/>
                    <a:p>
                      <a:r>
                        <a:rPr lang="en-US" sz="6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 how to be a good friend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Using manners, sharing, calm voice, turn taking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Please, thank you, yes, no, turn taking, mine, yours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80296">
                <a:tc>
                  <a:txBody>
                    <a:bodyPr/>
                    <a:lstStyle/>
                    <a:p>
                      <a:r>
                        <a:rPr lang="en-US" sz="6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Learn classroom</a:t>
                      </a:r>
                      <a:r>
                        <a:rPr lang="en-GB" sz="600" baseline="0" dirty="0" smtClean="0"/>
                        <a:t> rules and expectations.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Still,</a:t>
                      </a:r>
                      <a:r>
                        <a:rPr lang="en-GB" sz="600" baseline="0" dirty="0" smtClean="0"/>
                        <a:t> </a:t>
                      </a:r>
                      <a:r>
                        <a:rPr lang="en-GB" sz="600" dirty="0" smtClean="0"/>
                        <a:t>Legs crossed , Arms in lap, follow directions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respect, listen,</a:t>
                      </a:r>
                      <a:r>
                        <a:rPr lang="en-GB" sz="600" baseline="0" dirty="0" smtClean="0"/>
                        <a:t> crossed, lap, focus, respect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114710"/>
              </p:ext>
            </p:extLst>
          </p:nvPr>
        </p:nvGraphicFramePr>
        <p:xfrm>
          <a:off x="6763168" y="3795595"/>
          <a:ext cx="3014715" cy="321888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73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945794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  <a:gridCol w="945794">
                  <a:extLst>
                    <a:ext uri="{9D8B030D-6E8A-4147-A177-3AD203B41FA5}">
                      <a16:colId xmlns:a16="http://schemas.microsoft.com/office/drawing/2014/main" val="349645986"/>
                    </a:ext>
                  </a:extLst>
                </a:gridCol>
                <a:gridCol w="945794">
                  <a:extLst>
                    <a:ext uri="{9D8B030D-6E8A-4147-A177-3AD203B41FA5}">
                      <a16:colId xmlns:a16="http://schemas.microsoft.com/office/drawing/2014/main" val="4251855116"/>
                    </a:ext>
                  </a:extLst>
                </a:gridCol>
              </a:tblGrid>
              <a:tr h="35234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Literacy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altLang="en-GB" sz="1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167509">
                <a:tc>
                  <a:txBody>
                    <a:bodyPr/>
                    <a:lstStyle/>
                    <a:p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02963291"/>
                  </a:ext>
                </a:extLst>
              </a:tr>
              <a:tr h="277254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1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Distinguish between sounds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Careful listening, recreating sounds verbally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Initial sound, noise, pitch, duration, </a:t>
                      </a:r>
                      <a:r>
                        <a:rPr lang="en-US" sz="600" smtClean="0"/>
                        <a:t>environmental sounds</a:t>
                      </a:r>
                      <a:endParaRPr lang="en-GB" sz="60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369672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2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Learn</a:t>
                      </a:r>
                      <a:r>
                        <a:rPr lang="en-GB" sz="600" baseline="0" dirty="0" smtClean="0"/>
                        <a:t> and practise the first 6 sounds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S,A,T,P,I,N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Identify, read and write</a:t>
                      </a:r>
                    </a:p>
                    <a:p>
                      <a:r>
                        <a:rPr lang="en-GB" sz="600" dirty="0" smtClean="0"/>
                        <a:t>S,A,T,P,I,N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Sound, phoneme, grapheme, blend, segment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69672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3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Learn</a:t>
                      </a:r>
                      <a:r>
                        <a:rPr lang="en-GB" sz="600" baseline="0" dirty="0" smtClean="0"/>
                        <a:t> and practise the next 6 sounds </a:t>
                      </a:r>
                      <a:r>
                        <a:rPr lang="en-GB" sz="600" dirty="0" smtClean="0"/>
                        <a:t>M,D,G, O,C</a:t>
                      </a:r>
                      <a:r>
                        <a:rPr lang="en-GB" sz="600" baseline="0" dirty="0" smtClean="0"/>
                        <a:t>, K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Identify, read and write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M,D,G, O,C</a:t>
                      </a:r>
                      <a:r>
                        <a:rPr lang="en-GB" sz="600" baseline="0" dirty="0" smtClean="0"/>
                        <a:t>, K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Sound, phoneme, grapheme, blend, segment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  <a:tr h="277254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4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Learn and</a:t>
                      </a:r>
                      <a:r>
                        <a:rPr lang="en-GB" sz="600" baseline="0" dirty="0" smtClean="0"/>
                        <a:t> practise a</a:t>
                      </a:r>
                      <a:r>
                        <a:rPr lang="en-GB" sz="600" dirty="0" smtClean="0"/>
                        <a:t> further 3 sounds</a:t>
                      </a:r>
                      <a:r>
                        <a:rPr lang="en-GB" sz="600" baseline="0" dirty="0" smtClean="0"/>
                        <a:t/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E, U, R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Identify, read and write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baseline="0" dirty="0" smtClean="0"/>
                        <a:t>E, U, R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Sound, phoneme, grapheme, blend, segment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30945595"/>
                  </a:ext>
                </a:extLst>
              </a:tr>
              <a:tr h="211703">
                <a:tc>
                  <a:txBody>
                    <a:bodyPr/>
                    <a:lstStyle/>
                    <a:p>
                      <a:r>
                        <a:rPr lang="en-GB" altLang="en-GB" sz="600" dirty="0"/>
                        <a:t>5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Blend sounds</a:t>
                      </a:r>
                      <a:r>
                        <a:rPr lang="en-GB" sz="600" baseline="0" dirty="0" smtClean="0"/>
                        <a:t> together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Blend sounds</a:t>
                      </a:r>
                      <a:r>
                        <a:rPr lang="en-GB" sz="600" baseline="0" dirty="0" smtClean="0"/>
                        <a:t> together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Segment</a:t>
                      </a:r>
                      <a:r>
                        <a:rPr lang="en-GB" sz="600" baseline="0" dirty="0" smtClean="0"/>
                        <a:t>, blend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600744"/>
                  </a:ext>
                </a:extLst>
              </a:tr>
              <a:tr h="266699">
                <a:tc>
                  <a:txBody>
                    <a:bodyPr/>
                    <a:lstStyle/>
                    <a:p>
                      <a:r>
                        <a:rPr lang="en-GB" altLang="en-GB" sz="600" b="0" dirty="0" smtClean="0"/>
                        <a:t>6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Read </a:t>
                      </a:r>
                      <a:r>
                        <a:rPr lang="en-GB" sz="600" dirty="0" err="1" smtClean="0"/>
                        <a:t>CvC</a:t>
                      </a:r>
                      <a:r>
                        <a:rPr lang="en-GB" sz="600" baseline="0" dirty="0" smtClean="0"/>
                        <a:t> words</a:t>
                      </a:r>
                      <a:endParaRPr lang="en-GB" sz="600" dirty="0" smtClean="0"/>
                    </a:p>
                    <a:p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Blend sounds</a:t>
                      </a:r>
                      <a:r>
                        <a:rPr lang="en-GB" sz="600" baseline="0" dirty="0" smtClean="0"/>
                        <a:t> together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Segment</a:t>
                      </a:r>
                      <a:r>
                        <a:rPr lang="en-GB" sz="600" baseline="0" dirty="0" smtClean="0"/>
                        <a:t>, blend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212217"/>
                  </a:ext>
                </a:extLst>
              </a:tr>
              <a:tr h="283764">
                <a:tc>
                  <a:txBody>
                    <a:bodyPr/>
                    <a:lstStyle/>
                    <a:p>
                      <a:r>
                        <a:rPr lang="en-GB" altLang="en-GB" sz="600" b="0" dirty="0" smtClean="0"/>
                        <a:t>7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Read and Write their name</a:t>
                      </a:r>
                    </a:p>
                    <a:p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Blend sounds</a:t>
                      </a:r>
                      <a:r>
                        <a:rPr lang="en-GB" sz="600" baseline="0" dirty="0" smtClean="0"/>
                        <a:t> together</a:t>
                      </a:r>
                      <a:endParaRPr lang="en-GB" sz="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Segment</a:t>
                      </a:r>
                      <a:r>
                        <a:rPr lang="en-GB" sz="600" baseline="0" dirty="0" smtClean="0"/>
                        <a:t>, blend, pencil, write, name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84576788"/>
                  </a:ext>
                </a:extLst>
              </a:tr>
              <a:tr h="554508">
                <a:tc>
                  <a:txBody>
                    <a:bodyPr/>
                    <a:lstStyle/>
                    <a:p>
                      <a:r>
                        <a:rPr lang="en-GB" altLang="en-GB" sz="600" b="0" dirty="0" smtClean="0"/>
                        <a:t>8</a:t>
                      </a:r>
                      <a:endParaRPr lang="en-GB" altLang="en-GB" sz="6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Write </a:t>
                      </a:r>
                      <a:r>
                        <a:rPr lang="en-GB" sz="600" dirty="0" err="1" smtClean="0"/>
                        <a:t>CvC</a:t>
                      </a:r>
                      <a:r>
                        <a:rPr lang="en-GB" sz="600" baseline="0" dirty="0" smtClean="0"/>
                        <a:t> words</a:t>
                      </a:r>
                      <a:endParaRPr lang="en-GB" sz="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Write </a:t>
                      </a:r>
                      <a:r>
                        <a:rPr lang="en-GB" sz="600" dirty="0" err="1" smtClean="0"/>
                        <a:t>CvC</a:t>
                      </a:r>
                      <a:r>
                        <a:rPr lang="en-GB" sz="600" baseline="0" dirty="0" smtClean="0"/>
                        <a:t> words</a:t>
                      </a:r>
                      <a:endParaRPr lang="en-GB" sz="600" dirty="0" smtClean="0"/>
                    </a:p>
                    <a:p>
                      <a:r>
                        <a:rPr lang="en-GB" sz="600" dirty="0" smtClean="0"/>
                        <a:t>Applying</a:t>
                      </a:r>
                      <a:r>
                        <a:rPr lang="en-GB" sz="600" baseline="0" dirty="0" smtClean="0"/>
                        <a:t> sufficient pressure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Following a direction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Writing left to right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Sounds (see above), write,</a:t>
                      </a:r>
                      <a:r>
                        <a:rPr lang="en-GB" sz="600" baseline="0" dirty="0" smtClean="0"/>
                        <a:t> pencil, push, tripod, paper</a:t>
                      </a:r>
                      <a:endParaRPr lang="en-GB" sz="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277420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22561"/>
              </p:ext>
            </p:extLst>
          </p:nvPr>
        </p:nvGraphicFramePr>
        <p:xfrm>
          <a:off x="208134" y="5025222"/>
          <a:ext cx="3065250" cy="16638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41685">
                  <a:extLst>
                    <a:ext uri="{9D8B030D-6E8A-4147-A177-3AD203B41FA5}">
                      <a16:colId xmlns:a16="http://schemas.microsoft.com/office/drawing/2014/main" val="2910172898"/>
                    </a:ext>
                  </a:extLst>
                </a:gridCol>
                <a:gridCol w="998855">
                  <a:extLst>
                    <a:ext uri="{9D8B030D-6E8A-4147-A177-3AD203B41FA5}">
                      <a16:colId xmlns:a16="http://schemas.microsoft.com/office/drawing/2014/main" val="610157598"/>
                    </a:ext>
                  </a:extLst>
                </a:gridCol>
                <a:gridCol w="912355">
                  <a:extLst>
                    <a:ext uri="{9D8B030D-6E8A-4147-A177-3AD203B41FA5}">
                      <a16:colId xmlns:a16="http://schemas.microsoft.com/office/drawing/2014/main" val="706937163"/>
                    </a:ext>
                  </a:extLst>
                </a:gridCol>
                <a:gridCol w="912355">
                  <a:extLst>
                    <a:ext uri="{9D8B030D-6E8A-4147-A177-3AD203B41FA5}">
                      <a16:colId xmlns:a16="http://schemas.microsoft.com/office/drawing/2014/main" val="106301622"/>
                    </a:ext>
                  </a:extLst>
                </a:gridCol>
              </a:tblGrid>
              <a:tr h="617987">
                <a:tc gridSpan="4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 smtClean="0"/>
                        <a:t>Communication</a:t>
                      </a:r>
                      <a:r>
                        <a:rPr lang="en-GB" altLang="en-GB" sz="1600" baseline="0" dirty="0" smtClean="0"/>
                        <a:t> and Language</a:t>
                      </a:r>
                      <a:endParaRPr lang="en-GB" altLang="en-GB" sz="1600" dirty="0" smtClean="0"/>
                    </a:p>
                    <a:p>
                      <a:endParaRPr lang="en-GB" sz="17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515931"/>
                  </a:ext>
                </a:extLst>
              </a:tr>
              <a:tr h="190150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71468638"/>
                  </a:ext>
                </a:extLst>
              </a:tr>
              <a:tr h="285225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What</a:t>
                      </a:r>
                      <a:r>
                        <a:rPr lang="en-GB" sz="600" baseline="0" dirty="0" smtClean="0"/>
                        <a:t> </a:t>
                      </a:r>
                      <a:r>
                        <a:rPr lang="en-GB" sz="600" dirty="0" smtClean="0"/>
                        <a:t>manners are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use</a:t>
                      </a:r>
                      <a:r>
                        <a:rPr lang="en-GB" sz="600" baseline="0" dirty="0" smtClean="0"/>
                        <a:t> manners to achieve an outcome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Please, thank you, may I/ you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891854"/>
                  </a:ext>
                </a:extLst>
              </a:tr>
              <a:tr h="285225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How to ask</a:t>
                      </a:r>
                      <a:r>
                        <a:rPr lang="en-GB" sz="600" baseline="0" dirty="0" smtClean="0"/>
                        <a:t> for help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Patience</a:t>
                      </a:r>
                      <a:r>
                        <a:rPr lang="en-GB" sz="600" baseline="0" dirty="0" smtClean="0"/>
                        <a:t>, waiting, hand up, manners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Please, thank you, may I/you,</a:t>
                      </a:r>
                      <a:r>
                        <a:rPr lang="en-GB" sz="600" baseline="0" dirty="0" smtClean="0"/>
                        <a:t> help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066003"/>
                  </a:ext>
                </a:extLst>
              </a:tr>
              <a:tr h="285225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b="0" dirty="0" smtClean="0"/>
                        <a:t>Follow a set of instructions</a:t>
                      </a:r>
                      <a:endParaRPr lang="en-GB" sz="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Follow a set of instructions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N/A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38130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5364537"/>
              </p:ext>
            </p:extLst>
          </p:nvPr>
        </p:nvGraphicFramePr>
        <p:xfrm>
          <a:off x="194653" y="370535"/>
          <a:ext cx="3059746" cy="311830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14034">
                  <a:extLst>
                    <a:ext uri="{9D8B030D-6E8A-4147-A177-3AD203B41FA5}">
                      <a16:colId xmlns:a16="http://schemas.microsoft.com/office/drawing/2014/main" val="2845881549"/>
                    </a:ext>
                  </a:extLst>
                </a:gridCol>
                <a:gridCol w="1004854">
                  <a:extLst>
                    <a:ext uri="{9D8B030D-6E8A-4147-A177-3AD203B41FA5}">
                      <a16:colId xmlns:a16="http://schemas.microsoft.com/office/drawing/2014/main" val="285191116"/>
                    </a:ext>
                  </a:extLst>
                </a:gridCol>
                <a:gridCol w="777714">
                  <a:extLst>
                    <a:ext uri="{9D8B030D-6E8A-4147-A177-3AD203B41FA5}">
                      <a16:colId xmlns:a16="http://schemas.microsoft.com/office/drawing/2014/main" val="1856068825"/>
                    </a:ext>
                  </a:extLst>
                </a:gridCol>
                <a:gridCol w="1063144">
                  <a:extLst>
                    <a:ext uri="{9D8B030D-6E8A-4147-A177-3AD203B41FA5}">
                      <a16:colId xmlns:a16="http://schemas.microsoft.com/office/drawing/2014/main" val="621958604"/>
                    </a:ext>
                  </a:extLst>
                </a:gridCol>
              </a:tblGrid>
              <a:tr h="406607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Physical</a:t>
                      </a:r>
                      <a:r>
                        <a:rPr lang="en-GB" baseline="0" dirty="0" smtClean="0"/>
                        <a:t> Development</a:t>
                      </a:r>
                      <a:endParaRPr lang="en-GB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8637854"/>
                  </a:ext>
                </a:extLst>
              </a:tr>
              <a:tr h="218129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32911231"/>
                  </a:ext>
                </a:extLst>
              </a:tr>
              <a:tr h="299011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How</a:t>
                      </a:r>
                      <a:r>
                        <a:rPr lang="en-GB" sz="600" baseline="0" dirty="0" smtClean="0"/>
                        <a:t> to hold a pencil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Tripod grip</a:t>
                      </a:r>
                    </a:p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Left, right, hand, tripod, pointer,</a:t>
                      </a:r>
                      <a:r>
                        <a:rPr lang="en-GB" sz="600" baseline="0" dirty="0" smtClean="0"/>
                        <a:t> middle, thumb</a:t>
                      </a:r>
                      <a:endParaRPr lang="en-GB" sz="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9883103"/>
                  </a:ext>
                </a:extLst>
              </a:tr>
              <a:tr h="548466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How to use scissors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Manipulate</a:t>
                      </a:r>
                      <a:r>
                        <a:rPr lang="en-GB" sz="600" baseline="0" dirty="0" smtClean="0"/>
                        <a:t> the paper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squeezing the handles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Fine motor control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Squeeze, follow, thumb, fingers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1220383"/>
                  </a:ext>
                </a:extLst>
              </a:tr>
              <a:tr h="457055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How to be healthy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Exercise,</a:t>
                      </a:r>
                      <a:r>
                        <a:rPr lang="en-GB" sz="600" baseline="0" dirty="0" smtClean="0"/>
                        <a:t> diet, hygiene, dental health.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Moderation, meat, fruit, vegetables, carbohydrates, skeleton, organs, bones, muscles, bacteria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7564856"/>
                  </a:ext>
                </a:extLst>
              </a:tr>
              <a:tr h="457055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4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How to safely manoeuvre around a space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Running heel</a:t>
                      </a:r>
                      <a:r>
                        <a:rPr lang="en-GB" sz="600" baseline="0" dirty="0" smtClean="0"/>
                        <a:t> first </a:t>
                      </a:r>
                      <a:r>
                        <a:rPr lang="en-GB" sz="600" dirty="0" smtClean="0"/>
                        <a:t>(not on tip</a:t>
                      </a:r>
                      <a:r>
                        <a:rPr lang="en-GB" sz="600" baseline="0" dirty="0" smtClean="0"/>
                        <a:t> toes)</a:t>
                      </a:r>
                      <a:br>
                        <a:rPr lang="en-GB" sz="600" baseline="0" dirty="0" smtClean="0"/>
                      </a:br>
                      <a:r>
                        <a:rPr lang="en-GB" sz="600" baseline="0" dirty="0" smtClean="0"/>
                        <a:t>Observe surroundings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Heel</a:t>
                      </a:r>
                      <a:r>
                        <a:rPr lang="en-GB" sz="600" baseline="0" dirty="0" smtClean="0"/>
                        <a:t>, foot, look, observe, dodge, slow, fast, quick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1202821"/>
                  </a:ext>
                </a:extLst>
              </a:tr>
              <a:tr h="365644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5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Learn simple chase</a:t>
                      </a:r>
                      <a:r>
                        <a:rPr lang="en-US" sz="600" baseline="0" dirty="0" smtClean="0"/>
                        <a:t> games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Looking in direction of travel, head up.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" dirty="0" smtClean="0"/>
                        <a:t>Space, direction, stop, go, being</a:t>
                      </a:r>
                      <a:r>
                        <a:rPr lang="en-US" sz="600" baseline="0" dirty="0" smtClean="0"/>
                        <a:t> safe</a:t>
                      </a:r>
                      <a:endParaRPr lang="en-GB" sz="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099053"/>
                  </a:ext>
                </a:extLst>
              </a:tr>
              <a:tr h="365644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6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Strengthen core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Holding poses, navigating an</a:t>
                      </a:r>
                      <a:r>
                        <a:rPr lang="en-GB" sz="600" baseline="0" dirty="0" smtClean="0"/>
                        <a:t> obstacle course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600" dirty="0" smtClean="0"/>
                        <a:t>Balance, core strength, muscles</a:t>
                      </a:r>
                      <a:r>
                        <a:rPr lang="en-GB" sz="600" smtClean="0"/>
                        <a:t>, stretch</a:t>
                      </a:r>
                      <a:endParaRPr lang="en-GB" sz="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757137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544553" y="4311500"/>
            <a:ext cx="3048248" cy="646331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solidFill>
                  <a:schemeClr val="bg1"/>
                </a:solidFill>
              </a:rPr>
              <a:t>Additional Vocabulary</a:t>
            </a:r>
          </a:p>
          <a:p>
            <a:r>
              <a:rPr lang="en-US" sz="900" b="1" dirty="0" smtClean="0">
                <a:solidFill>
                  <a:schemeClr val="bg1"/>
                </a:solidFill>
              </a:rPr>
              <a:t>Mind Up- hippocampus, pre-frontal cortex, amygdala, Brain Break, emotional response.</a:t>
            </a:r>
            <a:endParaRPr lang="en-GB" sz="900" b="1" dirty="0" smtClean="0">
              <a:solidFill>
                <a:schemeClr val="bg1"/>
              </a:solidFill>
            </a:endParaRPr>
          </a:p>
          <a:p>
            <a:endParaRPr lang="en-GB" sz="900" b="1" dirty="0">
              <a:solidFill>
                <a:schemeClr val="bg1"/>
              </a:solidFill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618658"/>
              </p:ext>
            </p:extLst>
          </p:nvPr>
        </p:nvGraphicFramePr>
        <p:xfrm>
          <a:off x="3595231" y="3168672"/>
          <a:ext cx="2977464" cy="1206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1238435388"/>
                    </a:ext>
                  </a:extLst>
                </a:gridCol>
                <a:gridCol w="2769184">
                  <a:extLst>
                    <a:ext uri="{9D8B030D-6E8A-4147-A177-3AD203B41FA5}">
                      <a16:colId xmlns:a16="http://schemas.microsoft.com/office/drawing/2014/main" val="3759653812"/>
                    </a:ext>
                  </a:extLst>
                </a:gridCol>
              </a:tblGrid>
              <a:tr h="33881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solidFill>
                            <a:schemeClr val="bg1"/>
                          </a:solidFill>
                        </a:rPr>
                        <a:t>Core Skills –</a:t>
                      </a:r>
                      <a:r>
                        <a:rPr lang="en-GB" sz="80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GB" sz="800" dirty="0" smtClean="0">
                          <a:solidFill>
                            <a:schemeClr val="bg1"/>
                          </a:solidFill>
                        </a:rPr>
                        <a:t>time to be given to practise </a:t>
                      </a:r>
                      <a:endParaRPr lang="en-GB" sz="8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0281484"/>
                  </a:ext>
                </a:extLst>
              </a:tr>
              <a:tr h="155292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1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Using a knife</a:t>
                      </a:r>
                      <a:r>
                        <a:rPr lang="en-GB" sz="500" baseline="0" dirty="0" smtClean="0"/>
                        <a:t> and fork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4193038"/>
                  </a:ext>
                </a:extLst>
              </a:tr>
              <a:tr h="155292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2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Separation from parents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0292607"/>
                  </a:ext>
                </a:extLst>
              </a:tr>
              <a:tr h="155292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3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Looking</a:t>
                      </a:r>
                      <a:r>
                        <a:rPr lang="en-US" sz="500" baseline="0" dirty="0" smtClean="0"/>
                        <a:t> after own belongings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223158"/>
                  </a:ext>
                </a:extLst>
              </a:tr>
              <a:tr h="169066">
                <a:tc>
                  <a:txBody>
                    <a:bodyPr/>
                    <a:lstStyle/>
                    <a:p>
                      <a:r>
                        <a:rPr lang="en-GB" sz="500" dirty="0" smtClean="0"/>
                        <a:t>4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Changing</a:t>
                      </a:r>
                      <a:r>
                        <a:rPr lang="en-US" sz="500" baseline="0" dirty="0" smtClean="0"/>
                        <a:t> clothes for PE, circuits and nature school.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7740567"/>
                  </a:ext>
                </a:extLst>
              </a:tr>
              <a:tr h="169066"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5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500" dirty="0" smtClean="0"/>
                        <a:t>Oral health</a:t>
                      </a:r>
                      <a:endParaRPr lang="en-GB" sz="500" dirty="0"/>
                    </a:p>
                  </a:txBody>
                  <a:tcPr>
                    <a:solidFill>
                      <a:srgbClr val="2FC5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1803047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828431"/>
              </p:ext>
            </p:extLst>
          </p:nvPr>
        </p:nvGraphicFramePr>
        <p:xfrm>
          <a:off x="3461711" y="4957831"/>
          <a:ext cx="3244505" cy="181192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55819">
                  <a:extLst>
                    <a:ext uri="{9D8B030D-6E8A-4147-A177-3AD203B41FA5}">
                      <a16:colId xmlns:a16="http://schemas.microsoft.com/office/drawing/2014/main" val="2910172898"/>
                    </a:ext>
                  </a:extLst>
                </a:gridCol>
                <a:gridCol w="1057268">
                  <a:extLst>
                    <a:ext uri="{9D8B030D-6E8A-4147-A177-3AD203B41FA5}">
                      <a16:colId xmlns:a16="http://schemas.microsoft.com/office/drawing/2014/main" val="610157598"/>
                    </a:ext>
                  </a:extLst>
                </a:gridCol>
                <a:gridCol w="965709">
                  <a:extLst>
                    <a:ext uri="{9D8B030D-6E8A-4147-A177-3AD203B41FA5}">
                      <a16:colId xmlns:a16="http://schemas.microsoft.com/office/drawing/2014/main" val="706937163"/>
                    </a:ext>
                  </a:extLst>
                </a:gridCol>
                <a:gridCol w="965709">
                  <a:extLst>
                    <a:ext uri="{9D8B030D-6E8A-4147-A177-3AD203B41FA5}">
                      <a16:colId xmlns:a16="http://schemas.microsoft.com/office/drawing/2014/main" val="106301622"/>
                    </a:ext>
                  </a:extLst>
                </a:gridCol>
              </a:tblGrid>
              <a:tr h="337012"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/>
                        <a:t>Expressive</a:t>
                      </a:r>
                      <a:r>
                        <a:rPr lang="en-GB" sz="1200" baseline="0" dirty="0" smtClean="0"/>
                        <a:t> Arts and Design</a:t>
                      </a:r>
                      <a:endParaRPr lang="en-GB" sz="1200" dirty="0" smtClean="0"/>
                    </a:p>
                  </a:txBody>
                  <a:tcPr>
                    <a:solidFill>
                      <a:srgbClr val="AC0C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3515931"/>
                  </a:ext>
                </a:extLst>
              </a:tr>
              <a:tr h="194755">
                <a:tc>
                  <a:txBody>
                    <a:bodyPr/>
                    <a:lstStyle/>
                    <a:p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Knowledge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Skills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Vocabulary</a:t>
                      </a:r>
                      <a:endParaRPr lang="en-GB" sz="6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471468638"/>
                  </a:ext>
                </a:extLst>
              </a:tr>
              <a:tr h="222589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1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How</a:t>
                      </a:r>
                      <a:r>
                        <a:rPr lang="en-US" sz="600" baseline="0" dirty="0" smtClean="0"/>
                        <a:t> to combine materials to create a desired effect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Use of glue, tape,</a:t>
                      </a:r>
                      <a:r>
                        <a:rPr lang="en-US" sz="600" baseline="0" dirty="0" smtClean="0"/>
                        <a:t> fasteners, string.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Join, fix,</a:t>
                      </a:r>
                      <a:r>
                        <a:rPr lang="en-US" sz="600" baseline="0" dirty="0" smtClean="0"/>
                        <a:t> plan,.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7891854"/>
                  </a:ext>
                </a:extLst>
              </a:tr>
              <a:tr h="229472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2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How to enclose space to create drawings or paintings.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Fine</a:t>
                      </a:r>
                      <a:r>
                        <a:rPr lang="en-US" sz="600" baseline="0" dirty="0" smtClean="0"/>
                        <a:t> motor</a:t>
                      </a:r>
                      <a:r>
                        <a:rPr lang="en-US" sz="600" dirty="0" smtClean="0"/>
                        <a:t> control, choice of </a:t>
                      </a:r>
                      <a:r>
                        <a:rPr lang="en-US" sz="600" dirty="0" err="1" smtClean="0"/>
                        <a:t>colours</a:t>
                      </a:r>
                      <a:r>
                        <a:rPr lang="en-US" sz="600" dirty="0" smtClean="0"/>
                        <a:t>, spacing on paper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Size, shape, landscape or portrait</a:t>
                      </a:r>
                      <a:r>
                        <a:rPr lang="en-US" sz="600" baseline="0" dirty="0" smtClean="0"/>
                        <a:t> paper orientation, pencil, pastel, paint, pens, chalk, </a:t>
                      </a:r>
                      <a:r>
                        <a:rPr lang="en-US" sz="600" baseline="0" dirty="0" err="1" smtClean="0"/>
                        <a:t>colours</a:t>
                      </a:r>
                      <a:r>
                        <a:rPr lang="en-US" sz="600" baseline="0" dirty="0" smtClean="0"/>
                        <a:t>, </a:t>
                      </a:r>
                      <a:r>
                        <a:rPr lang="en-US" sz="600" baseline="0" dirty="0" err="1" smtClean="0"/>
                        <a:t>colour</a:t>
                      </a:r>
                      <a:r>
                        <a:rPr lang="en-US" sz="600" baseline="0" dirty="0" smtClean="0"/>
                        <a:t> mixing.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5066003"/>
                  </a:ext>
                </a:extLst>
              </a:tr>
              <a:tr h="174493">
                <a:tc>
                  <a:txBody>
                    <a:bodyPr/>
                    <a:lstStyle/>
                    <a:p>
                      <a:r>
                        <a:rPr lang="en-GB" sz="600" dirty="0" smtClean="0"/>
                        <a:t>3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err="1" smtClean="0"/>
                        <a:t>Colour</a:t>
                      </a:r>
                      <a:r>
                        <a:rPr lang="en-US" sz="600" baseline="0" dirty="0" smtClean="0"/>
                        <a:t> mixing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Use of powder paints.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err="1" smtClean="0"/>
                        <a:t>Colour</a:t>
                      </a:r>
                      <a:r>
                        <a:rPr lang="en-US" sz="600" dirty="0" smtClean="0"/>
                        <a:t> wheel.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76138130"/>
                  </a:ext>
                </a:extLst>
              </a:tr>
              <a:tr h="174493"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4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Sing a range of well known nursery rhymes and songs.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Have a </a:t>
                      </a:r>
                      <a:r>
                        <a:rPr lang="en-US" sz="600" dirty="0" err="1" smtClean="0"/>
                        <a:t>repetoire</a:t>
                      </a:r>
                      <a:r>
                        <a:rPr lang="en-US" sz="600" dirty="0" smtClean="0"/>
                        <a:t> of songs</a:t>
                      </a:r>
                      <a:endParaRPr lang="en-GB" sz="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600" dirty="0" smtClean="0"/>
                        <a:t>Song</a:t>
                      </a:r>
                      <a:r>
                        <a:rPr lang="en-US" sz="600" baseline="0" dirty="0" smtClean="0"/>
                        <a:t> lyrics.</a:t>
                      </a:r>
                      <a:endParaRPr lang="en-GB" sz="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7891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6124</TotalTime>
  <Words>1090</Words>
  <Application>Microsoft Office PowerPoint</Application>
  <PresentationFormat>A4 Paper (210x297 mm)</PresentationFormat>
  <Paragraphs>222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|Subject Learning Organiser Year R- Magical Me – Quality Education, Good Health and Well - Being |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Denise Heal</cp:lastModifiedBy>
  <cp:revision>126</cp:revision>
  <cp:lastPrinted>2019-06-12T12:13:05Z</cp:lastPrinted>
  <dcterms:created xsi:type="dcterms:W3CDTF">2017-10-15T20:56:30Z</dcterms:created>
  <dcterms:modified xsi:type="dcterms:W3CDTF">2021-09-16T14:33:18Z</dcterms:modified>
</cp:coreProperties>
</file>