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61" r:id="rId3"/>
    <p:sldId id="283" r:id="rId4"/>
    <p:sldId id="284" r:id="rId5"/>
    <p:sldId id="279" r:id="rId6"/>
    <p:sldId id="280" r:id="rId7"/>
    <p:sldId id="274" r:id="rId8"/>
    <p:sldId id="285" r:id="rId9"/>
    <p:sldId id="286" r:id="rId10"/>
    <p:sldId id="287" r:id="rId11"/>
    <p:sldId id="275" r:id="rId12"/>
    <p:sldId id="276" r:id="rId13"/>
    <p:sldId id="281" r:id="rId14"/>
    <p:sldId id="277" r:id="rId15"/>
    <p:sldId id="278" r:id="rId16"/>
    <p:sldId id="266" r:id="rId17"/>
    <p:sldId id="264" r:id="rId18"/>
    <p:sldId id="282" r:id="rId19"/>
    <p:sldId id="265" r:id="rId20"/>
    <p:sldId id="288" r:id="rId21"/>
    <p:sldId id="289" r:id="rId22"/>
    <p:sldId id="290" r:id="rId23"/>
    <p:sldId id="291" r:id="rId24"/>
    <p:sldId id="292" r:id="rId25"/>
    <p:sldId id="293" r:id="rId26"/>
    <p:sldId id="294" r:id="rId27"/>
    <p:sldId id="260" r:id="rId28"/>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D6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517"/>
    <p:restoredTop sz="92925"/>
  </p:normalViewPr>
  <p:slideViewPr>
    <p:cSldViewPr snapToGrid="0">
      <p:cViewPr varScale="1">
        <p:scale>
          <a:sx n="70" d="100"/>
          <a:sy n="70" d="100"/>
        </p:scale>
        <p:origin x="-120" y="-126"/>
      </p:cViewPr>
      <p:guideLst>
        <p:guide orient="horz" pos="2160"/>
        <p:guide pos="3840"/>
      </p:guideLst>
    </p:cSldViewPr>
  </p:slideViewPr>
  <p:notesTextViewPr>
    <p:cViewPr>
      <p:scale>
        <a:sx n="1" d="1"/>
        <a:sy n="1" d="1"/>
      </p:scale>
      <p:origin x="0" y="0"/>
    </p:cViewPr>
  </p:notesTextViewPr>
  <p:sorterViewPr>
    <p:cViewPr>
      <p:scale>
        <a:sx n="100" d="100"/>
        <a:sy n="100" d="100"/>
      </p:scale>
      <p:origin x="0" y="-4062"/>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515EA21C-AE88-4CB4-B8F1-638975D36F31}" type="datetimeFigureOut">
              <a:rPr lang="en-GB"/>
              <a:pPr>
                <a:defRPr/>
              </a:pPr>
              <a:t>28/05/2020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4EF39F34-E80A-4075-919F-B228B022B324}"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TextEdit="1"/>
          </p:cNvSpPr>
          <p:nvPr>
            <p:ph type="sldImg"/>
          </p:nvPr>
        </p:nvSpPr>
        <p:spPr bwMode="auto">
          <a:noFill/>
          <a:ln>
            <a:solidFill>
              <a:srgbClr val="000000"/>
            </a:solidFill>
            <a:miter lim="800000"/>
            <a:headEnd/>
            <a:tailEnd/>
          </a:ln>
        </p:spPr>
      </p:sp>
      <p:sp>
        <p:nvSpPr>
          <p:cNvPr id="31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noTextEdit="1"/>
          </p:cNvSpPr>
          <p:nvPr>
            <p:ph type="sldImg"/>
          </p:nvPr>
        </p:nvSpPr>
        <p:spPr bwMode="auto">
          <a:noFill/>
          <a:ln>
            <a:solidFill>
              <a:srgbClr val="000000"/>
            </a:solidFill>
            <a:miter lim="800000"/>
            <a:headEnd/>
            <a:tailEnd/>
          </a:ln>
        </p:spPr>
      </p:sp>
      <p:sp>
        <p:nvSpPr>
          <p:cNvPr id="4403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bwMode="auto">
          <a:noFill/>
          <a:ln>
            <a:solidFill>
              <a:srgbClr val="000000"/>
            </a:solidFill>
            <a:miter lim="800000"/>
            <a:headEnd/>
            <a:tailEnd/>
          </a:ln>
        </p:spPr>
      </p:sp>
      <p:sp>
        <p:nvSpPr>
          <p:cNvPr id="460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noRot="1" noChangeAspect="1" noTextEdit="1"/>
          </p:cNvSpPr>
          <p:nvPr>
            <p:ph type="sldImg"/>
          </p:nvPr>
        </p:nvSpPr>
        <p:spPr bwMode="auto">
          <a:noFill/>
          <a:ln>
            <a:solidFill>
              <a:srgbClr val="000000"/>
            </a:solidFill>
            <a:miter lim="800000"/>
            <a:headEnd/>
            <a:tailEnd/>
          </a:ln>
        </p:spPr>
      </p:sp>
      <p:sp>
        <p:nvSpPr>
          <p:cNvPr id="5017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TextEdit="1"/>
          </p:cNvSpPr>
          <p:nvPr>
            <p:ph type="sldImg"/>
          </p:nvPr>
        </p:nvSpPr>
        <p:spPr bwMode="auto">
          <a:noFill/>
          <a:ln>
            <a:solidFill>
              <a:srgbClr val="000000"/>
            </a:solidFill>
            <a:miter lim="800000"/>
            <a:headEnd/>
            <a:tailEnd/>
          </a:ln>
        </p:spPr>
      </p:sp>
      <p:sp>
        <p:nvSpPr>
          <p:cNvPr id="5427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TextEdit="1"/>
          </p:cNvSpPr>
          <p:nvPr>
            <p:ph type="sldImg"/>
          </p:nvPr>
        </p:nvSpPr>
        <p:spPr bwMode="auto">
          <a:noFill/>
          <a:ln>
            <a:solidFill>
              <a:srgbClr val="000000"/>
            </a:solidFill>
            <a:miter lim="800000"/>
            <a:headEnd/>
            <a:tailEnd/>
          </a:ln>
        </p:spPr>
      </p:sp>
      <p:sp>
        <p:nvSpPr>
          <p:cNvPr id="5632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spect="1" noTextEdit="1"/>
          </p:cNvSpPr>
          <p:nvPr>
            <p:ph type="sldImg"/>
          </p:nvPr>
        </p:nvSpPr>
        <p:spPr bwMode="auto">
          <a:noFill/>
          <a:ln>
            <a:solidFill>
              <a:srgbClr val="000000"/>
            </a:solidFill>
            <a:miter lim="800000"/>
            <a:headEnd/>
            <a:tailEnd/>
          </a:ln>
        </p:spPr>
      </p:sp>
      <p:sp>
        <p:nvSpPr>
          <p:cNvPr id="5837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Rot="1" noChangeAspect="1" noTextEdit="1"/>
          </p:cNvSpPr>
          <p:nvPr>
            <p:ph type="sldImg"/>
          </p:nvPr>
        </p:nvSpPr>
        <p:spPr bwMode="auto">
          <a:noFill/>
          <a:ln>
            <a:solidFill>
              <a:srgbClr val="000000"/>
            </a:solidFill>
            <a:miter lim="800000"/>
            <a:headEnd/>
            <a:tailEnd/>
          </a:ln>
        </p:spPr>
      </p:sp>
      <p:sp>
        <p:nvSpPr>
          <p:cNvPr id="6041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Rot="1" noChangeAspect="1" noTextEdit="1"/>
          </p:cNvSpPr>
          <p:nvPr>
            <p:ph type="sldImg"/>
          </p:nvPr>
        </p:nvSpPr>
        <p:spPr bwMode="auto">
          <a:noFill/>
          <a:ln>
            <a:solidFill>
              <a:srgbClr val="000000"/>
            </a:solidFill>
            <a:miter lim="800000"/>
            <a:headEnd/>
            <a:tailEnd/>
          </a:ln>
        </p:spPr>
      </p:sp>
      <p:sp>
        <p:nvSpPr>
          <p:cNvPr id="6246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Rot="1" noChangeAspect="1" noTextEdit="1"/>
          </p:cNvSpPr>
          <p:nvPr>
            <p:ph type="sldImg"/>
          </p:nvPr>
        </p:nvSpPr>
        <p:spPr bwMode="auto">
          <a:noFill/>
          <a:ln>
            <a:solidFill>
              <a:srgbClr val="000000"/>
            </a:solidFill>
            <a:miter lim="800000"/>
            <a:headEnd/>
            <a:tailEnd/>
          </a:ln>
        </p:spPr>
      </p:sp>
      <p:sp>
        <p:nvSpPr>
          <p:cNvPr id="6451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2"/>
          <p:cNvSpPr>
            <a:spLocks noGrp="1" noRot="1" noChangeAspect="1" noTextEdit="1"/>
          </p:cNvSpPr>
          <p:nvPr>
            <p:ph type="sldImg"/>
          </p:nvPr>
        </p:nvSpPr>
        <p:spPr bwMode="auto">
          <a:noFill/>
          <a:ln>
            <a:solidFill>
              <a:srgbClr val="000000"/>
            </a:solidFill>
            <a:miter lim="800000"/>
            <a:headEnd/>
            <a:tailEnd/>
          </a:ln>
        </p:spPr>
      </p:sp>
      <p:sp>
        <p:nvSpPr>
          <p:cNvPr id="665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2"/>
          <p:cNvSpPr>
            <a:spLocks noGrp="1" noRot="1" noChangeAspect="1" noTextEdit="1"/>
          </p:cNvSpPr>
          <p:nvPr>
            <p:ph type="sldImg"/>
          </p:nvPr>
        </p:nvSpPr>
        <p:spPr bwMode="auto">
          <a:noFill/>
          <a:ln>
            <a:solidFill>
              <a:srgbClr val="000000"/>
            </a:solidFill>
            <a:miter lim="800000"/>
            <a:headEnd/>
            <a:tailEnd/>
          </a:ln>
        </p:spPr>
      </p:sp>
      <p:sp>
        <p:nvSpPr>
          <p:cNvPr id="686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Rot="1" noChangeAspect="1" noTextEdit="1"/>
          </p:cNvSpPr>
          <p:nvPr>
            <p:ph type="sldImg"/>
          </p:nvPr>
        </p:nvSpPr>
        <p:spPr bwMode="auto">
          <a:noFill/>
          <a:ln>
            <a:solidFill>
              <a:srgbClr val="000000"/>
            </a:solidFill>
            <a:miter lim="800000"/>
            <a:headEnd/>
            <a:tailEnd/>
          </a:ln>
        </p:spPr>
      </p:sp>
      <p:sp>
        <p:nvSpPr>
          <p:cNvPr id="706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5" name="Rectangle 2"/>
          <p:cNvSpPr>
            <a:spLocks noGrp="1" noRot="1" noChangeAspect="1" noTextEdit="1"/>
          </p:cNvSpPr>
          <p:nvPr>
            <p:ph type="sldImg"/>
          </p:nvPr>
        </p:nvSpPr>
        <p:spPr bwMode="auto">
          <a:noFill/>
          <a:ln>
            <a:solidFill>
              <a:srgbClr val="000000"/>
            </a:solidFill>
            <a:miter lim="800000"/>
            <a:headEnd/>
            <a:tailEnd/>
          </a:ln>
        </p:spPr>
      </p:sp>
      <p:sp>
        <p:nvSpPr>
          <p:cNvPr id="727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3" name="Rectangle 2"/>
          <p:cNvSpPr>
            <a:spLocks noGrp="1" noRot="1" noChangeAspect="1" noTextEdit="1"/>
          </p:cNvSpPr>
          <p:nvPr>
            <p:ph type="sldImg"/>
          </p:nvPr>
        </p:nvSpPr>
        <p:spPr bwMode="auto">
          <a:noFill/>
          <a:ln>
            <a:solidFill>
              <a:srgbClr val="000000"/>
            </a:solidFill>
            <a:miter lim="800000"/>
            <a:headEnd/>
            <a:tailEnd/>
          </a:ln>
        </p:spPr>
      </p:sp>
      <p:sp>
        <p:nvSpPr>
          <p:cNvPr id="747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1" name="Rectangle 2"/>
          <p:cNvSpPr>
            <a:spLocks noGrp="1" noRot="1" noChangeAspect="1" noTextEdit="1"/>
          </p:cNvSpPr>
          <p:nvPr>
            <p:ph type="sldImg"/>
          </p:nvPr>
        </p:nvSpPr>
        <p:spPr bwMode="auto">
          <a:noFill/>
          <a:ln>
            <a:solidFill>
              <a:srgbClr val="000000"/>
            </a:solidFill>
            <a:miter lim="800000"/>
            <a:headEnd/>
            <a:tailEnd/>
          </a:ln>
        </p:spPr>
      </p:sp>
      <p:sp>
        <p:nvSpPr>
          <p:cNvPr id="768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2"/>
          <p:cNvSpPr>
            <a:spLocks noGrp="1" noRot="1" noChangeAspect="1" noTextEdit="1"/>
          </p:cNvSpPr>
          <p:nvPr>
            <p:ph type="sldImg"/>
          </p:nvPr>
        </p:nvSpPr>
        <p:spPr bwMode="auto">
          <a:noFill/>
          <a:ln>
            <a:solidFill>
              <a:srgbClr val="000000"/>
            </a:solidFill>
            <a:miter lim="800000"/>
            <a:headEnd/>
            <a:tailEnd/>
          </a:ln>
        </p:spPr>
      </p:sp>
      <p:sp>
        <p:nvSpPr>
          <p:cNvPr id="788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6640BE11-C1F4-497F-A3D3-5DAB3BFF6FCC}"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88F6750-6E6F-42F4-84DD-24C99B13E757}" type="slidenum">
              <a:rPr lang="en-GB"/>
              <a:pPr>
                <a:defRPr/>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F133090D-511B-4D2F-9793-B7BBE1D33CCE}"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4A011046-E4FE-4729-AE2C-680F01A4F353}"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59E2F06F-A44D-49A2-8612-9D60D093215B}"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18FA5D85-5ECB-4B7C-A023-433B9556249D}"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804E4E1A-9C28-4F35-81B0-49FB25E896F8}"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B1DFE976-A8EA-4829-94CA-8F1FFFEF7E92}"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extLst>
          </p:cNvPr>
          <p:cNvSpPr>
            <a:spLocks noGrp="1"/>
          </p:cNvSpPr>
          <p:nvPr>
            <p:ph type="dt" sz="half" idx="10"/>
          </p:nvPr>
        </p:nvSpPr>
        <p:spPr/>
        <p:txBody>
          <a:bodyPr/>
          <a:lstStyle>
            <a:lvl1pPr>
              <a:defRPr/>
            </a:lvl1pPr>
          </a:lstStyle>
          <a:p>
            <a:pPr>
              <a:defRPr/>
            </a:pPr>
            <a:fld id="{1C090437-4258-41A2-A4C4-F2C5CFB85A69}" type="datetimeFigureOut">
              <a:rPr lang="en-GB"/>
              <a:pPr>
                <a:defRPr/>
              </a:pPr>
              <a:t>28/05/2020</a:t>
            </a:fld>
            <a:endParaRPr lang="en-GB"/>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extLst>
          </p:cNvPr>
          <p:cNvSpPr>
            <a:spLocks noGrp="1"/>
          </p:cNvSpPr>
          <p:nvPr>
            <p:ph type="sldNum" sz="quarter" idx="12"/>
          </p:nvPr>
        </p:nvSpPr>
        <p:spPr/>
        <p:txBody>
          <a:bodyPr/>
          <a:lstStyle>
            <a:lvl1pPr>
              <a:defRPr/>
            </a:lvl1pPr>
          </a:lstStyle>
          <a:p>
            <a:pPr>
              <a:defRPr/>
            </a:pPr>
            <a:fld id="{98ADD266-37F8-495B-AAD3-0BDA2613A8CB}" type="slidenum">
              <a:rPr lang="en-GB"/>
              <a:pPr>
                <a:defRPr/>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extLst>
          </p:cNvPr>
          <p:cNvSpPr>
            <a:spLocks noGrp="1"/>
          </p:cNvSpPr>
          <p:nvPr>
            <p:ph type="dt" sz="half" idx="10"/>
          </p:nvPr>
        </p:nvSpPr>
        <p:spPr/>
        <p:txBody>
          <a:bodyPr/>
          <a:lstStyle>
            <a:lvl1pPr>
              <a:defRPr/>
            </a:lvl1pPr>
          </a:lstStyle>
          <a:p>
            <a:pPr>
              <a:defRPr/>
            </a:pPr>
            <a:fld id="{ACA0DACD-9E38-4497-B480-5935F5C3D579}" type="datetimeFigureOut">
              <a:rPr lang="en-GB"/>
              <a:pPr>
                <a:defRPr/>
              </a:pPr>
              <a:t>28/05/2020</a:t>
            </a:fld>
            <a:endParaRPr lang="en-GB"/>
          </a:p>
        </p:txBody>
      </p:sp>
      <p:sp>
        <p:nvSpPr>
          <p:cNvPr id="4"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extLst>
          </p:cNvPr>
          <p:cNvSpPr>
            <a:spLocks noGrp="1"/>
          </p:cNvSpPr>
          <p:nvPr>
            <p:ph type="sldNum" sz="quarter" idx="12"/>
          </p:nvPr>
        </p:nvSpPr>
        <p:spPr/>
        <p:txBody>
          <a:bodyPr/>
          <a:lstStyle>
            <a:lvl1pPr>
              <a:defRPr/>
            </a:lvl1pPr>
          </a:lstStyle>
          <a:p>
            <a:pPr>
              <a:defRPr/>
            </a:pPr>
            <a:fld id="{2977F5B1-9146-468C-9C78-C1C934D1D9D1}" type="slidenum">
              <a:rPr lang="en-GB"/>
              <a:pPr>
                <a:defRPr/>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D1D220FA-D91C-482E-A15D-F8F9D3722C6A}" type="datetimeFigureOut">
              <a:rPr lang="en-GB"/>
              <a:pPr>
                <a:defRPr/>
              </a:pPr>
              <a:t>28/05/2020</a:t>
            </a:fld>
            <a:endParaRPr lang="en-GB"/>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A461DF07-D42A-49A6-8BDF-A5CD96441EBD}" type="slidenum">
              <a:rPr lang="en-GB"/>
              <a:pPr>
                <a:defRPr/>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A2587DDD-5887-4671-BD51-201B34AE94B6}"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5944504B-0604-4E7B-9993-880E7A655CA1}" type="slidenum">
              <a:rPr lang="en-GB"/>
              <a:pPr>
                <a:defRPr/>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extLst>
          </p:cNvPr>
          <p:cNvSpPr>
            <a:spLocks noGrp="1"/>
          </p:cNvSpPr>
          <p:nvPr>
            <p:ph type="dt" sz="half" idx="10"/>
          </p:nvPr>
        </p:nvSpPr>
        <p:spPr/>
        <p:txBody>
          <a:bodyPr/>
          <a:lstStyle>
            <a:lvl1pPr>
              <a:defRPr/>
            </a:lvl1pPr>
          </a:lstStyle>
          <a:p>
            <a:pPr>
              <a:defRPr/>
            </a:pPr>
            <a:fld id="{B8381F4B-8579-4F1D-8473-DC7D3CE7B0DE}" type="datetimeFigureOut">
              <a:rPr lang="en-GB"/>
              <a:pPr>
                <a:defRPr/>
              </a:pPr>
              <a:t>28/05/2020</a:t>
            </a:fld>
            <a:endParaRPr lang="en-GB"/>
          </a:p>
        </p:txBody>
      </p:sp>
      <p:sp>
        <p:nvSpPr>
          <p:cNvPr id="6"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extLst>
          </p:cNvPr>
          <p:cNvSpPr>
            <a:spLocks noGrp="1"/>
          </p:cNvSpPr>
          <p:nvPr>
            <p:ph type="sldNum" sz="quarter" idx="12"/>
          </p:nvPr>
        </p:nvSpPr>
        <p:spPr/>
        <p:txBody>
          <a:bodyPr/>
          <a:lstStyle>
            <a:lvl1pPr>
              <a:defRPr/>
            </a:lvl1pPr>
          </a:lstStyle>
          <a:p>
            <a:pPr>
              <a:defRPr/>
            </a:pPr>
            <a:fld id="{871261A0-CF61-490A-83F6-71B566F215A1}" type="slidenum">
              <a:rPr lang="en-GB"/>
              <a:pPr>
                <a:defRPr/>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39ABF5EB-9A31-4C3F-9C7F-1F98E5E93F04}"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92DDA46-5C70-47AF-862A-BC1D0A5CC6FD}" type="slidenum">
              <a:rPr lang="en-GB"/>
              <a:pPr>
                <a:defRPr/>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011F8612-456C-4F15-A350-4BA31F530D4C}"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420BFD13-D211-404C-AB68-6E64426A7A18}" type="slidenum">
              <a:rPr lang="en-GB"/>
              <a:pPr>
                <a:defRPr/>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7027A199-1DAB-4304-8EB8-A078B922BDF5}"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71EBFFF1-A3D4-480F-9A6A-23F593848BAF}" type="slidenum">
              <a:rPr lang="en-US"/>
              <a:pPr>
                <a:defRPr/>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ADD8565A-C31A-4AD8-8886-CFAB1E4ED04A}"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3C559E90-8D35-43F5-A452-6391400B955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60BD2149-4479-4D04-B6C6-019A70E832D3}"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05C0AB14-BDF5-461C-A48E-15720ED22E4D}"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34DBA04E-6224-4C54-9405-5B6B763601DC}"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C708111C-52AF-406E-AFF8-BD11196C93BD}"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B01844A3-CB97-41A8-9EA0-6F36F1CB7010}"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7773EF41-1280-4222-9F8A-9E62A1FAB60C}"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48C6BFFE-368F-4618-8A18-F35406E7FB35}"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8C4AA81D-5BA1-424C-B854-52E5FA8E0A5E}"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979FB598-D6EC-4DFF-BCF8-D6E7AAF9AA9C}"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DCB87E77-4990-4570-ADAC-F959FB299169}"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0DAA4CA9-5AAC-4650-AAC7-697DC51666DF}"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21311D49-F2A0-4B9C-A335-4E7734826766}"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96638460-42BE-4BE4-9BB7-D60B3374C24B}"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38D939E0-0989-4718-AE6F-784F51AE2857}"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CED145C6-8A9E-4C95-A105-FEA5AD89C303}"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D479874A-FA3D-48DF-B8BB-9BECB20F00C5}"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F43A2D02-36D9-406A-9CE8-29309FD1D02F}"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B712955F-285C-40DF-928D-8372886A96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GB" smtClean="0"/>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smtClean="0"/>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1D48697-FCE6-4A0F-9965-18F887056DC4}" type="datetimeFigureOut">
              <a:rPr lang="en-GB"/>
              <a:pPr>
                <a:defRPr/>
              </a:pPr>
              <a:t>28/05/2020</a:t>
            </a:fld>
            <a:endParaRPr lang="en-GB"/>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GB"/>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007556A6-F664-4375-9988-029238B2187A}" type="slidenum">
              <a:rPr lang="en-GB"/>
              <a:pPr>
                <a:defRPr/>
              </a:pPr>
              <a:t>‹#›</a:t>
            </a:fld>
            <a:endParaRPr lang="en-GB"/>
          </a:p>
        </p:txBody>
      </p:sp>
    </p:spTree>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defRPr>
      </a:lvl2pPr>
      <a:lvl3pPr algn="l" rtl="0" eaLnBrk="0" fontAlgn="base" hangingPunct="0">
        <a:lnSpc>
          <a:spcPct val="90000"/>
        </a:lnSpc>
        <a:spcBef>
          <a:spcPct val="0"/>
        </a:spcBef>
        <a:spcAft>
          <a:spcPct val="0"/>
        </a:spcAft>
        <a:defRPr sz="4400">
          <a:solidFill>
            <a:schemeClr val="tx1"/>
          </a:solidFill>
          <a:latin typeface="Calibri Light"/>
        </a:defRPr>
      </a:lvl3pPr>
      <a:lvl4pPr algn="l" rtl="0" eaLnBrk="0" fontAlgn="base" hangingPunct="0">
        <a:lnSpc>
          <a:spcPct val="90000"/>
        </a:lnSpc>
        <a:spcBef>
          <a:spcPct val="0"/>
        </a:spcBef>
        <a:spcAft>
          <a:spcPct val="0"/>
        </a:spcAft>
        <a:defRPr sz="4400">
          <a:solidFill>
            <a:schemeClr val="tx1"/>
          </a:solidFill>
          <a:latin typeface="Calibri Light"/>
        </a:defRPr>
      </a:lvl4pPr>
      <a:lvl5pPr algn="l" rtl="0" eaLnBrk="0" fontAlgn="base" hangingPunct="0">
        <a:lnSpc>
          <a:spcPct val="90000"/>
        </a:lnSpc>
        <a:spcBef>
          <a:spcPct val="0"/>
        </a:spcBef>
        <a:spcAft>
          <a:spcPct val="0"/>
        </a:spcAft>
        <a:defRPr sz="4400">
          <a:solidFill>
            <a:schemeClr val="tx1"/>
          </a:solidFill>
          <a:latin typeface="Calibri Light"/>
        </a:defRPr>
      </a:lvl5pPr>
      <a:lvl6pPr marL="457200" algn="l" rtl="0" fontAlgn="base">
        <a:lnSpc>
          <a:spcPct val="90000"/>
        </a:lnSpc>
        <a:spcBef>
          <a:spcPct val="0"/>
        </a:spcBef>
        <a:spcAft>
          <a:spcPct val="0"/>
        </a:spcAft>
        <a:defRPr sz="4400">
          <a:solidFill>
            <a:schemeClr val="tx1"/>
          </a:solidFill>
          <a:latin typeface="Calibri Light"/>
        </a:defRPr>
      </a:lvl6pPr>
      <a:lvl7pPr marL="914400" algn="l" rtl="0" fontAlgn="base">
        <a:lnSpc>
          <a:spcPct val="90000"/>
        </a:lnSpc>
        <a:spcBef>
          <a:spcPct val="0"/>
        </a:spcBef>
        <a:spcAft>
          <a:spcPct val="0"/>
        </a:spcAft>
        <a:defRPr sz="4400">
          <a:solidFill>
            <a:schemeClr val="tx1"/>
          </a:solidFill>
          <a:latin typeface="Calibri Light"/>
        </a:defRPr>
      </a:lvl7pPr>
      <a:lvl8pPr marL="1371600" algn="l" rtl="0" fontAlgn="base">
        <a:lnSpc>
          <a:spcPct val="90000"/>
        </a:lnSpc>
        <a:spcBef>
          <a:spcPct val="0"/>
        </a:spcBef>
        <a:spcAft>
          <a:spcPct val="0"/>
        </a:spcAft>
        <a:defRPr sz="4400">
          <a:solidFill>
            <a:schemeClr val="tx1"/>
          </a:solidFill>
          <a:latin typeface="Calibri Light"/>
        </a:defRPr>
      </a:lvl8pPr>
      <a:lvl9pPr marL="1828800" algn="l" rtl="0" fontAlgn="base">
        <a:lnSpc>
          <a:spcPct val="90000"/>
        </a:lnSpc>
        <a:spcBef>
          <a:spcPct val="0"/>
        </a:spcBef>
        <a:spcAft>
          <a:spcPct val="0"/>
        </a:spcAft>
        <a:defRPr sz="4400">
          <a:solidFill>
            <a:schemeClr val="tx1"/>
          </a:solidFill>
          <a:latin typeface="Calibri Light"/>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E379580F-BC04-455F-85E9-A962AED6648E}"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D9C671AD-0737-4850-BFA0-E9982E81734C}" type="slidenum">
              <a:rPr lang="en-US"/>
              <a:pPr>
                <a:defRPr/>
              </a:pPr>
              <a:t>‹#›</a:t>
            </a:fld>
            <a:endParaRPr lang="en-US"/>
          </a:p>
        </p:txBody>
      </p:sp>
      <p:pic>
        <p:nvPicPr>
          <p:cNvPr id="13319" name="Picture 10" descr="A screenshot of a cell phone&#10;&#10;Description automatically generated"/>
          <p:cNvPicPr>
            <a:picLocks noChangeAspect="1"/>
          </p:cNvPicPr>
          <p:nvPr userDrawn="1"/>
        </p:nvPicPr>
        <p:blipFill>
          <a:blip r:embed="rId13"/>
          <a:srcRect/>
          <a:stretch>
            <a:fillRect/>
          </a:stretch>
        </p:blipFill>
        <p:spPr bwMode="auto">
          <a:xfrm>
            <a:off x="0" y="0"/>
            <a:ext cx="12192000" cy="706755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0" r:id="rId7"/>
    <p:sldLayoutId id="2147483689" r:id="rId8"/>
    <p:sldLayoutId id="2147483690" r:id="rId9"/>
    <p:sldLayoutId id="2147483681" r:id="rId10"/>
    <p:sldLayoutId id="2147483682"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hyperlink" Target="https://vimeo.com/417765235/57eb3ce58b" TargetMode="Externa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image" Target="../media/image6.tiff"/><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hyperlink" Target="https://vimeo.com/417748450/4ede2b45cf" TargetMode="External"/><Relationship Id="rId2" Type="http://schemas.openxmlformats.org/officeDocument/2006/relationships/notesSlide" Target="../notesSlides/notesSlide19.xml"/><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18.xml"/><Relationship Id="rId4" Type="http://schemas.openxmlformats.org/officeDocument/2006/relationships/image" Target="../media/image17.png"/></Relationships>
</file>

<file path=ppt/slides/_rels/slide24.xml.rels><?xml version="1.0" encoding="UTF-8" standalone="yes"?>
<Relationships xmlns="http://schemas.openxmlformats.org/package/2006/relationships"><Relationship Id="rId3" Type="http://schemas.openxmlformats.org/officeDocument/2006/relationships/hyperlink" Target="https://vimeo.com/418071939/1fac2b6e16" TargetMode="External"/><Relationship Id="rId2" Type="http://schemas.openxmlformats.org/officeDocument/2006/relationships/notesSlide" Target="../notesSlides/notesSlide24.xml"/><Relationship Id="rId1" Type="http://schemas.openxmlformats.org/officeDocument/2006/relationships/slideLayout" Target="../slideLayouts/slideLayout18.xml"/><Relationship Id="rId5" Type="http://schemas.openxmlformats.org/officeDocument/2006/relationships/image" Target="../media/image5.png"/><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3"/>
          <p:cNvPicPr>
            <a:picLocks noChangeAspect="1"/>
          </p:cNvPicPr>
          <p:nvPr/>
        </p:nvPicPr>
        <p:blipFill>
          <a:blip r:embed="rId3"/>
          <a:srcRect/>
          <a:stretch>
            <a:fillRect/>
          </a:stretch>
        </p:blipFill>
        <p:spPr bwMode="auto">
          <a:xfrm>
            <a:off x="5503863" y="1881188"/>
            <a:ext cx="6203950" cy="4700587"/>
          </a:xfrm>
          <a:prstGeom prst="rect">
            <a:avLst/>
          </a:prstGeom>
          <a:noFill/>
          <a:ln w="9525">
            <a:noFill/>
            <a:miter lim="800000"/>
            <a:headEnd/>
            <a:tailEnd/>
          </a:ln>
        </p:spPr>
      </p:pic>
      <p:sp>
        <p:nvSpPr>
          <p:cNvPr id="6" name="Rectangle 7">
            <a:extLst>
              <a:ext uri="{FF2B5EF4-FFF2-40B4-BE49-F238E27FC236}"/>
            </a:extLst>
          </p:cNvPr>
          <p:cNvSpPr/>
          <p:nvPr/>
        </p:nvSpPr>
        <p:spPr>
          <a:xfrm>
            <a:off x="-1133475" y="4400550"/>
            <a:ext cx="6202363" cy="144780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algn="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9</a:t>
            </a:r>
          </a:p>
          <a:p>
            <a:pPr algn="r" fontAlgn="auto">
              <a:spcBef>
                <a:spcPts val="0"/>
              </a:spcBef>
              <a:spcAft>
                <a:spcPts val="0"/>
              </a:spcAft>
              <a:defRPr/>
            </a:pPr>
            <a:r>
              <a:rPr lang="en-GB" sz="4400" b="1">
                <a:solidFill>
                  <a:srgbClr val="F48B06"/>
                </a:solidFill>
                <a:latin typeface="Calibri" panose="020F0502020204030204" pitchFamily="34" charset="0"/>
                <a:cs typeface="Calibri" panose="020F0502020204030204" pitchFamily="34" charset="0"/>
              </a:rPr>
              <a:t>Living well</a:t>
            </a:r>
            <a:endParaRPr lang="en-GB" sz="4400" b="1" dirty="0">
              <a:solidFill>
                <a:srgbClr val="F48B06"/>
              </a:solidFill>
              <a:latin typeface="Calibri" panose="020F0502020204030204" pitchFamily="34" charset="0"/>
              <a:cs typeface="Calibri" panose="020F0502020204030204" pitchFamily="34" charset="0"/>
            </a:endParaRPr>
          </a:p>
        </p:txBody>
      </p:sp>
      <p:pic>
        <p:nvPicPr>
          <p:cNvPr id="26627" name="Picture 6" descr="A close up of a sign&#10;&#10;Description automatically generated"/>
          <p:cNvPicPr>
            <a:picLocks noChangeAspect="1"/>
          </p:cNvPicPr>
          <p:nvPr/>
        </p:nvPicPr>
        <p:blipFill>
          <a:blip r:embed="rId4"/>
          <a:srcRect/>
          <a:stretch>
            <a:fillRect/>
          </a:stretch>
        </p:blipFill>
        <p:spPr bwMode="auto">
          <a:xfrm>
            <a:off x="1223963" y="2051050"/>
            <a:ext cx="4279900" cy="2354263"/>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30238" y="1476375"/>
            <a:ext cx="10761662" cy="1377950"/>
          </a:xfrm>
          <a:prstGeom prst="rect">
            <a:avLst/>
          </a:prstGeom>
          <a:noFill/>
        </p:spPr>
        <p:txBody>
          <a:bodyPr>
            <a:spAutoFit/>
          </a:bodyPr>
          <a:lstStyle/>
          <a:p>
            <a:pPr fontAlgn="auto">
              <a:lnSpc>
                <a:spcPct val="120000"/>
              </a:lnSpc>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Welcome to Session 9 – our very last session together.</a:t>
            </a:r>
          </a:p>
          <a:p>
            <a:pPr fontAlgn="auto">
              <a:lnSpc>
                <a:spcPct val="120000"/>
              </a:lnSpc>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Last time, we looked at ‘friendships and fallouts’.</a:t>
            </a:r>
          </a:p>
        </p:txBody>
      </p:sp>
      <p:sp>
        <p:nvSpPr>
          <p:cNvPr id="4" name="TextBox 3"/>
          <p:cNvSpPr txBox="1"/>
          <p:nvPr/>
        </p:nvSpPr>
        <p:spPr>
          <a:xfrm>
            <a:off x="630238" y="3302000"/>
            <a:ext cx="10342562" cy="1835150"/>
          </a:xfrm>
          <a:prstGeom prst="rect">
            <a:avLst/>
          </a:prstGeom>
          <a:noFill/>
        </p:spPr>
        <p:txBody>
          <a:bodyPr>
            <a:spAutoFit/>
          </a:bodyPr>
          <a:lstStyle/>
          <a:p>
            <a:pPr fontAlgn="auto">
              <a:lnSpc>
                <a:spcPct val="120000"/>
              </a:lnSpc>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We looked at the kind of friends you want and the kind of friend you want to be.</a:t>
            </a:r>
          </a:p>
          <a:p>
            <a:pPr fontAlgn="auto">
              <a:lnSpc>
                <a:spcPct val="120000"/>
              </a:lnSpc>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We explored the idea that sometimes friendships change and that is OK, BUT also that we should always act with kindness in each circumstance.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84200" y="1454150"/>
            <a:ext cx="8153400" cy="831850"/>
          </a:xfrm>
          <a:prstGeom prst="rect">
            <a:avLst/>
          </a:prstGeom>
          <a:noFill/>
        </p:spPr>
        <p:txBody>
          <a:bodyPr>
            <a:spAutoFit/>
          </a:bodyPr>
          <a:lstStyle/>
          <a:p>
            <a:pP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Here is Matthew Burton one last time to explain </a:t>
            </a:r>
            <a:r>
              <a:rPr lang="en-GB" sz="2400" b="1" dirty="0">
                <a:solidFill>
                  <a:schemeClr val="tx1">
                    <a:lumMod val="75000"/>
                    <a:lumOff val="25000"/>
                  </a:schemeClr>
                </a:solidFill>
                <a:latin typeface="Calibri" panose="020F0502020204030204" pitchFamily="34" charset="0"/>
                <a:cs typeface="Calibri" panose="020F0502020204030204" pitchFamily="34" charset="0"/>
              </a:rPr>
              <a:t>how he thinks you can live well as you start secondary school.</a:t>
            </a:r>
            <a:endParaRPr lang="en-US" sz="24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0722" name="TextBox 5"/>
          <p:cNvSpPr txBox="1">
            <a:spLocks noChangeArrowheads="1"/>
          </p:cNvSpPr>
          <p:nvPr/>
        </p:nvSpPr>
        <p:spPr bwMode="auto">
          <a:xfrm>
            <a:off x="2078038" y="5610225"/>
            <a:ext cx="8064500" cy="369888"/>
          </a:xfrm>
          <a:prstGeom prst="rect">
            <a:avLst/>
          </a:prstGeom>
          <a:noFill/>
          <a:ln w="9525">
            <a:noFill/>
            <a:miter lim="800000"/>
            <a:headEnd/>
            <a:tailEnd/>
          </a:ln>
        </p:spPr>
        <p:txBody>
          <a:bodyPr>
            <a:spAutoFit/>
          </a:bodyPr>
          <a:lstStyle/>
          <a:p>
            <a:pPr algn="r"/>
            <a:r>
              <a:rPr lang="en-US" b="1">
                <a:solidFill>
                  <a:srgbClr val="FD6300"/>
                </a:solidFill>
                <a:latin typeface="Calibri" pitchFamily="34" charset="0"/>
              </a:rPr>
              <a:t>Read from page 117 to the end, if you have a copy of ‘Go Big’.</a:t>
            </a:r>
          </a:p>
        </p:txBody>
      </p:sp>
      <p:pic>
        <p:nvPicPr>
          <p:cNvPr id="30723" name="Picture 6" descr="A person standing in a room&#10;&#10;Description automatically generated">
            <a:hlinkClick r:id="rId3"/>
          </p:cNvPr>
          <p:cNvPicPr>
            <a:picLocks noChangeAspect="1"/>
          </p:cNvPicPr>
          <p:nvPr/>
        </p:nvPicPr>
        <p:blipFill>
          <a:blip r:embed="rId4"/>
          <a:srcRect/>
          <a:stretch>
            <a:fillRect/>
          </a:stretch>
        </p:blipFill>
        <p:spPr bwMode="auto">
          <a:xfrm>
            <a:off x="4371975" y="2911475"/>
            <a:ext cx="4622800" cy="2590800"/>
          </a:xfrm>
          <a:prstGeom prst="rect">
            <a:avLst/>
          </a:prstGeom>
          <a:noFill/>
          <a:ln w="9525">
            <a:noFill/>
            <a:miter lim="800000"/>
            <a:headEnd/>
            <a:tailEnd/>
          </a:ln>
        </p:spPr>
      </p:pic>
      <p:pic>
        <p:nvPicPr>
          <p:cNvPr id="30724" name="Picture 8" descr="A close up of a logo&#10;&#10;Description automatically generated">
            <a:hlinkClick r:id="rId3"/>
          </p:cNvPr>
          <p:cNvPicPr>
            <a:picLocks noChangeAspect="1"/>
          </p:cNvPicPr>
          <p:nvPr/>
        </p:nvPicPr>
        <p:blipFill>
          <a:blip r:embed="rId5"/>
          <a:srcRect/>
          <a:stretch>
            <a:fillRect/>
          </a:stretch>
        </p:blipFill>
        <p:spPr bwMode="auto">
          <a:xfrm>
            <a:off x="5521325" y="2879725"/>
            <a:ext cx="2324100" cy="2654300"/>
          </a:xfrm>
          <a:prstGeom prst="rect">
            <a:avLst/>
          </a:prstGeom>
          <a:noFill/>
          <a:ln w="9525">
            <a:noFill/>
            <a:miter lim="800000"/>
            <a:headEnd/>
            <a:tailEnd/>
          </a:ln>
        </p:spPr>
      </p:pic>
      <p:pic>
        <p:nvPicPr>
          <p:cNvPr id="30725" name="Picture 2"/>
          <p:cNvPicPr>
            <a:picLocks noChangeAspect="1"/>
          </p:cNvPicPr>
          <p:nvPr/>
        </p:nvPicPr>
        <p:blipFill>
          <a:blip r:embed="rId6"/>
          <a:srcRect/>
          <a:stretch>
            <a:fillRect/>
          </a:stretch>
        </p:blipFill>
        <p:spPr bwMode="auto">
          <a:xfrm>
            <a:off x="1549400" y="2805113"/>
            <a:ext cx="2247900" cy="3175000"/>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69913" y="1270000"/>
            <a:ext cx="9675812" cy="1201738"/>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You can’t function well at school, or in life, if you don’t look after yourself and ‘live well’.</a:t>
            </a:r>
          </a:p>
        </p:txBody>
      </p:sp>
      <p:pic>
        <p:nvPicPr>
          <p:cNvPr id="32770" name="Picture 2"/>
          <p:cNvPicPr>
            <a:picLocks noChangeAspect="1"/>
          </p:cNvPicPr>
          <p:nvPr/>
        </p:nvPicPr>
        <p:blipFill>
          <a:blip r:embed="rId3"/>
          <a:srcRect/>
          <a:stretch>
            <a:fillRect/>
          </a:stretch>
        </p:blipFill>
        <p:spPr bwMode="auto">
          <a:xfrm>
            <a:off x="5078413" y="2855913"/>
            <a:ext cx="6543675" cy="3613150"/>
          </a:xfrm>
          <a:prstGeom prst="rect">
            <a:avLst/>
          </a:prstGeom>
          <a:noFill/>
          <a:ln w="9525">
            <a:noFill/>
            <a:miter lim="800000"/>
            <a:headEnd/>
            <a:tailEnd/>
          </a:ln>
        </p:spPr>
      </p:pic>
      <p:sp>
        <p:nvSpPr>
          <p:cNvPr id="4" name="TextBox 3">
            <a:extLst>
              <a:ext uri="{FF2B5EF4-FFF2-40B4-BE49-F238E27FC236}"/>
            </a:extLst>
          </p:cNvPr>
          <p:cNvSpPr txBox="1"/>
          <p:nvPr/>
        </p:nvSpPr>
        <p:spPr>
          <a:xfrm>
            <a:off x="269875" y="2855913"/>
            <a:ext cx="4541838" cy="1816100"/>
          </a:xfrm>
          <a:prstGeom prst="rect">
            <a:avLst/>
          </a:prstGeom>
          <a:noFill/>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It is important that you have a healthy body and mind to cope with the transition of starting a new school.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760413" y="1498600"/>
            <a:ext cx="9426575"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There are lots of different ways you can live well</a:t>
            </a:r>
          </a:p>
        </p:txBody>
      </p:sp>
      <p:sp>
        <p:nvSpPr>
          <p:cNvPr id="3" name="TextBox 2">
            <a:extLst>
              <a:ext uri="{FF2B5EF4-FFF2-40B4-BE49-F238E27FC236}"/>
            </a:extLst>
          </p:cNvPr>
          <p:cNvSpPr txBox="1"/>
          <p:nvPr/>
        </p:nvSpPr>
        <p:spPr>
          <a:xfrm>
            <a:off x="760413" y="2497138"/>
            <a:ext cx="5335587" cy="2862262"/>
          </a:xfrm>
          <a:prstGeom prst="rect">
            <a:avLst/>
          </a:prstGeom>
          <a:noFill/>
          <a:ln w="19050">
            <a:solidFill>
              <a:srgbClr val="FD6300"/>
            </a:solidFill>
          </a:ln>
        </p:spPr>
        <p:txBody>
          <a:bodyPr>
            <a:spAutoFit/>
          </a:bodyPr>
          <a:lstStyle/>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Switching off from technology</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Being kind to yourself and others</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Getting enough sleep</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Being patient</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Keeping fit and staying healthy</a:t>
            </a:r>
          </a:p>
        </p:txBody>
      </p:sp>
      <p:pic>
        <p:nvPicPr>
          <p:cNvPr id="34819" name="Picture 3"/>
          <p:cNvPicPr>
            <a:picLocks noChangeAspect="1"/>
          </p:cNvPicPr>
          <p:nvPr/>
        </p:nvPicPr>
        <p:blipFill>
          <a:blip r:embed="rId3"/>
          <a:srcRect/>
          <a:stretch>
            <a:fillRect/>
          </a:stretch>
        </p:blipFill>
        <p:spPr bwMode="auto">
          <a:xfrm>
            <a:off x="6432550" y="2497138"/>
            <a:ext cx="5108575" cy="3435350"/>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4"/>
          <p:cNvPicPr>
            <a:picLocks noChangeAspect="1"/>
          </p:cNvPicPr>
          <p:nvPr/>
        </p:nvPicPr>
        <p:blipFill>
          <a:blip r:embed="rId3"/>
          <a:srcRect/>
          <a:stretch>
            <a:fillRect/>
          </a:stretch>
        </p:blipFill>
        <p:spPr bwMode="auto">
          <a:xfrm>
            <a:off x="465138" y="2132013"/>
            <a:ext cx="5630862" cy="4554537"/>
          </a:xfrm>
          <a:prstGeom prst="rect">
            <a:avLst/>
          </a:prstGeom>
          <a:noFill/>
          <a:ln w="9525">
            <a:noFill/>
            <a:miter lim="800000"/>
            <a:headEnd/>
            <a:tailEnd/>
          </a:ln>
        </p:spPr>
      </p:pic>
      <p:sp>
        <p:nvSpPr>
          <p:cNvPr id="2" name="Rectangle 1">
            <a:extLst>
              <a:ext uri="{FF2B5EF4-FFF2-40B4-BE49-F238E27FC236}"/>
            </a:extLst>
          </p:cNvPr>
          <p:cNvSpPr/>
          <p:nvPr/>
        </p:nvSpPr>
        <p:spPr>
          <a:xfrm>
            <a:off x="344488" y="1222375"/>
            <a:ext cx="7439025" cy="647700"/>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cs typeface="Calibri" panose="020F0502020204030204" pitchFamily="34" charset="0"/>
              </a:rPr>
              <a:t>If you have a phone now, use it wisely</a:t>
            </a:r>
          </a:p>
        </p:txBody>
      </p:sp>
      <p:sp>
        <p:nvSpPr>
          <p:cNvPr id="4" name="TextBox 3">
            <a:extLst>
              <a:ext uri="{FF2B5EF4-FFF2-40B4-BE49-F238E27FC236}"/>
            </a:extLst>
          </p:cNvPr>
          <p:cNvSpPr txBox="1"/>
          <p:nvPr/>
        </p:nvSpPr>
        <p:spPr>
          <a:xfrm>
            <a:off x="6327775" y="2147888"/>
            <a:ext cx="5399088" cy="3878262"/>
          </a:xfrm>
          <a:prstGeom prst="rect">
            <a:avLst/>
          </a:prstGeom>
          <a:noFill/>
        </p:spPr>
        <p:txBody>
          <a:bodyPr>
            <a:spAutoFit/>
          </a:bodyPr>
          <a:lstStyle/>
          <a:p>
            <a:pPr marL="285750" indent="-285750" fontAlgn="auto">
              <a:spcBef>
                <a:spcPts val="0"/>
              </a:spcBef>
              <a:spcAft>
                <a:spcPts val="120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Try to limit your screen time so you can perform your best in and out of school. </a:t>
            </a:r>
          </a:p>
          <a:p>
            <a:pPr marL="285750" indent="-285750" fontAlgn="auto">
              <a:spcBef>
                <a:spcPts val="0"/>
              </a:spcBef>
              <a:spcAft>
                <a:spcPts val="120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If you are doing homework, turn your phone off or put it away somewhere so that it doesn’t distract you. </a:t>
            </a:r>
          </a:p>
          <a:p>
            <a:pPr marL="285750" indent="-285750" fontAlgn="auto">
              <a:spcBef>
                <a:spcPts val="0"/>
              </a:spcBef>
              <a:spcAft>
                <a:spcPts val="120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Try to have time away from your phone and technology each day.  </a:t>
            </a:r>
          </a:p>
          <a:p>
            <a:pPr marL="285750" indent="-285750" fontAlgn="auto">
              <a:spcBef>
                <a:spcPts val="0"/>
              </a:spcBef>
              <a:spcAft>
                <a:spcPts val="120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Be very careful what you look at and what you send to others.</a:t>
            </a:r>
          </a:p>
        </p:txBody>
      </p:sp>
      <p:sp>
        <p:nvSpPr>
          <p:cNvPr id="6" name="Speech Bubble: Oval 5">
            <a:extLst>
              <a:ext uri="{FF2B5EF4-FFF2-40B4-BE49-F238E27FC236}"/>
            </a:extLst>
          </p:cNvPr>
          <p:cNvSpPr/>
          <p:nvPr/>
        </p:nvSpPr>
        <p:spPr>
          <a:xfrm>
            <a:off x="2774950" y="1603375"/>
            <a:ext cx="3200400" cy="2847975"/>
          </a:xfrm>
          <a:prstGeom prst="wedgeEllipseCallout">
            <a:avLst>
              <a:gd name="adj1" fmla="val -54679"/>
              <a:gd name="adj2" fmla="val 45202"/>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GB" sz="3200" b="1" dirty="0">
                <a:solidFill>
                  <a:schemeClr val="bg1"/>
                </a:solidFill>
                <a:latin typeface="Calibri" panose="020F0502020204030204" pitchFamily="34" charset="0"/>
              </a:rPr>
              <a:t>Put it away.</a:t>
            </a:r>
          </a:p>
          <a:p>
            <a:pPr algn="ctr" fontAlgn="auto">
              <a:spcBef>
                <a:spcPts val="0"/>
              </a:spcBef>
              <a:spcAft>
                <a:spcPts val="0"/>
              </a:spcAft>
              <a:defRPr/>
            </a:pPr>
            <a:r>
              <a:rPr lang="en-GB" sz="3200" b="1" dirty="0">
                <a:solidFill>
                  <a:schemeClr val="bg1"/>
                </a:solidFill>
                <a:latin typeface="Calibri" panose="020F0502020204030204" pitchFamily="34" charset="0"/>
              </a:rPr>
              <a:t>Turn it off.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1813" y="2816225"/>
            <a:ext cx="9412287" cy="3095625"/>
          </a:xfrm>
          <a:prstGeom prst="rect">
            <a:avLst/>
          </a:prstGeom>
          <a:noFill/>
        </p:spPr>
        <p:txBody>
          <a:bodyPr>
            <a:spAutoFit/>
          </a:bodyPr>
          <a:lstStyle/>
          <a:p>
            <a:pPr fontAlgn="auto">
              <a:lnSpc>
                <a:spcPct val="120000"/>
              </a:lnSpc>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“The simple way to do things is to live by this rule: if you wouldn’t write the message you’re about to send to that person on a T-shirt and go into the local shopping </a:t>
            </a:r>
            <a:r>
              <a:rPr lang="en-US" sz="2400" dirty="0" err="1">
                <a:solidFill>
                  <a:schemeClr val="tx1">
                    <a:lumMod val="75000"/>
                    <a:lumOff val="25000"/>
                  </a:schemeClr>
                </a:solidFill>
                <a:latin typeface="Calibri" panose="020F0502020204030204" pitchFamily="34" charset="0"/>
                <a:cs typeface="Calibri" panose="020F0502020204030204" pitchFamily="34" charset="0"/>
              </a:rPr>
              <a:t>centre</a:t>
            </a:r>
            <a:r>
              <a:rPr lang="en-US" sz="2400" dirty="0">
                <a:solidFill>
                  <a:schemeClr val="tx1">
                    <a:lumMod val="75000"/>
                    <a:lumOff val="25000"/>
                  </a:schemeClr>
                </a:solidFill>
                <a:latin typeface="Calibri" panose="020F0502020204030204" pitchFamily="34" charset="0"/>
                <a:cs typeface="Calibri" panose="020F0502020204030204" pitchFamily="34" charset="0"/>
              </a:rPr>
              <a:t> wearing it, then don’t send it! If you wouldn’t want that selfie you’re about to send to someone printed on scatter cushions and spread across the sofa in your living room when everyone comes round on a Sunday afternoon then DON’T SEND IT!”</a:t>
            </a:r>
            <a:endParaRPr lang="en-US" sz="2800" dirty="0">
              <a:solidFill>
                <a:schemeClr val="tx1">
                  <a:lumMod val="75000"/>
                  <a:lumOff val="25000"/>
                </a:schemeClr>
              </a:solidFill>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US" sz="2000" b="1" dirty="0">
                <a:solidFill>
                  <a:schemeClr val="tx1">
                    <a:lumMod val="75000"/>
                    <a:lumOff val="25000"/>
                  </a:schemeClr>
                </a:solidFill>
                <a:latin typeface="Calibri" panose="020F0502020204030204" pitchFamily="34" charset="0"/>
                <a:cs typeface="Calibri" panose="020F0502020204030204" pitchFamily="34" charset="0"/>
              </a:rPr>
              <a:t>Matthew Burton, ‘Go Big’</a:t>
            </a:r>
          </a:p>
        </p:txBody>
      </p:sp>
      <p:sp>
        <p:nvSpPr>
          <p:cNvPr id="3" name="TextBox 2"/>
          <p:cNvSpPr txBox="1"/>
          <p:nvPr/>
        </p:nvSpPr>
        <p:spPr>
          <a:xfrm>
            <a:off x="531813" y="1371600"/>
            <a:ext cx="10434637" cy="1200150"/>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If you are given a mobile phone for the first time, </a:t>
            </a:r>
            <a:br>
              <a:rPr lang="en-US" sz="3600" b="1" dirty="0">
                <a:solidFill>
                  <a:schemeClr val="tx1">
                    <a:lumMod val="75000"/>
                    <a:lumOff val="25000"/>
                  </a:schemeClr>
                </a:solidFill>
                <a:latin typeface="Calibri" panose="020F0502020204030204" pitchFamily="34" charset="0"/>
                <a:cs typeface="Calibri" panose="020F0502020204030204" pitchFamily="34" charset="0"/>
              </a:rPr>
            </a:br>
            <a:r>
              <a:rPr lang="en-US" sz="3600" b="1" dirty="0">
                <a:solidFill>
                  <a:schemeClr val="tx1">
                    <a:lumMod val="75000"/>
                    <a:lumOff val="25000"/>
                  </a:schemeClr>
                </a:solidFill>
                <a:latin typeface="Calibri" panose="020F0502020204030204" pitchFamily="34" charset="0"/>
                <a:cs typeface="Calibri" panose="020F0502020204030204" pitchFamily="34" charset="0"/>
              </a:rPr>
              <a:t>it is worth taking this advice</a:t>
            </a:r>
            <a:r>
              <a:rPr lang="en-GB" sz="3600" b="1" dirty="0">
                <a:solidFill>
                  <a:schemeClr val="tx1">
                    <a:lumMod val="75000"/>
                    <a:lumOff val="25000"/>
                  </a:schemeClr>
                </a:solidFill>
                <a:latin typeface="Calibri" panose="020F0502020204030204" pitchFamily="34" charset="0"/>
                <a:cs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0063" y="1373188"/>
            <a:ext cx="10756900" cy="1739900"/>
          </a:xfrm>
          <a:prstGeom prst="rect">
            <a:avLst/>
          </a:prstGeom>
          <a:noFill/>
        </p:spPr>
        <p:txBody>
          <a:bodyPr>
            <a:spAutoFit/>
          </a:bodyPr>
          <a:lstStyle/>
          <a:p>
            <a:r>
              <a:rPr lang="en-US" sz="3600" b="1">
                <a:solidFill>
                  <a:srgbClr val="404040"/>
                </a:solidFill>
                <a:latin typeface="Calibri" pitchFamily="34" charset="0"/>
              </a:rPr>
              <a:t>If you are going to be online more and have a phone now that you’re moving to Hinchingbrooke, then you need to think about this</a:t>
            </a:r>
            <a:r>
              <a:rPr lang="mr-IN" sz="3600" b="1">
                <a:solidFill>
                  <a:srgbClr val="404040"/>
                </a:solidFill>
                <a:latin typeface="Calibri" pitchFamily="34" charset="0"/>
              </a:rPr>
              <a:t>…</a:t>
            </a:r>
            <a:endParaRPr lang="en-US" sz="3600" b="1">
              <a:solidFill>
                <a:srgbClr val="404040"/>
              </a:solidFill>
              <a:latin typeface="Calibri" pitchFamily="34" charset="0"/>
            </a:endParaRPr>
          </a:p>
        </p:txBody>
      </p:sp>
      <p:sp>
        <p:nvSpPr>
          <p:cNvPr id="4" name="TextBox 3"/>
          <p:cNvSpPr txBox="1"/>
          <p:nvPr/>
        </p:nvSpPr>
        <p:spPr>
          <a:xfrm>
            <a:off x="500063" y="3194050"/>
            <a:ext cx="8794750" cy="12001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“Look after yourself and think about what your actions say about you. Are you proud of that person who’s the ‘online’ you? If so, then brilliant. If not, maybe it’s time to make a change.”</a:t>
            </a:r>
          </a:p>
        </p:txBody>
      </p:sp>
      <p:sp>
        <p:nvSpPr>
          <p:cNvPr id="5" name="TextBox 4"/>
          <p:cNvSpPr txBox="1"/>
          <p:nvPr/>
        </p:nvSpPr>
        <p:spPr>
          <a:xfrm>
            <a:off x="500063" y="4783138"/>
            <a:ext cx="10509250" cy="461962"/>
          </a:xfrm>
          <a:prstGeom prst="rect">
            <a:avLst/>
          </a:prstGeom>
          <a:noFill/>
        </p:spPr>
        <p:txBody>
          <a:bodyPr>
            <a:spAutoFit/>
          </a:bodyPr>
          <a:lstStyle/>
          <a:p>
            <a:pP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You get to decide the person you are going to be!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1975" y="1277938"/>
            <a:ext cx="10369550" cy="1377950"/>
          </a:xfrm>
          <a:prstGeom prst="rect">
            <a:avLst/>
          </a:prstGeom>
          <a:noFill/>
        </p:spPr>
        <p:txBody>
          <a:bodyPr>
            <a:spAutoFit/>
          </a:bodyPr>
          <a:lstStyle/>
          <a:p>
            <a:pPr fontAlgn="auto">
              <a:lnSpc>
                <a:spcPct val="120000"/>
              </a:lnSpc>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If you feel under pressure to do things that others are asking of you then remember this:</a:t>
            </a:r>
          </a:p>
        </p:txBody>
      </p:sp>
      <p:sp>
        <p:nvSpPr>
          <p:cNvPr id="43010" name="TextBox 2"/>
          <p:cNvSpPr txBox="1">
            <a:spLocks noChangeArrowheads="1"/>
          </p:cNvSpPr>
          <p:nvPr/>
        </p:nvSpPr>
        <p:spPr bwMode="auto">
          <a:xfrm>
            <a:off x="561975" y="3087688"/>
            <a:ext cx="10369550" cy="2417762"/>
          </a:xfrm>
          <a:prstGeom prst="rect">
            <a:avLst/>
          </a:prstGeom>
          <a:noFill/>
          <a:ln w="9525">
            <a:noFill/>
            <a:miter lim="800000"/>
            <a:headEnd/>
            <a:tailEnd/>
          </a:ln>
        </p:spPr>
        <p:txBody>
          <a:bodyPr>
            <a:spAutoFit/>
          </a:bodyPr>
          <a:lstStyle/>
          <a:p>
            <a:pPr>
              <a:lnSpc>
                <a:spcPct val="120000"/>
              </a:lnSpc>
            </a:pPr>
            <a:r>
              <a:rPr lang="en-US" sz="3200">
                <a:solidFill>
                  <a:srgbClr val="404040"/>
                </a:solidFill>
                <a:latin typeface="Calibri" pitchFamily="34" charset="0"/>
              </a:rPr>
              <a:t>“When something doesn</a:t>
            </a:r>
            <a:r>
              <a:rPr lang="ur-PK" sz="3200">
                <a:solidFill>
                  <a:srgbClr val="404040"/>
                </a:solidFill>
                <a:latin typeface="Calibri" pitchFamily="34" charset="0"/>
              </a:rPr>
              <a:t>’</a:t>
            </a:r>
            <a:r>
              <a:rPr lang="en-US" sz="3200">
                <a:solidFill>
                  <a:srgbClr val="404040"/>
                </a:solidFill>
                <a:latin typeface="Calibri" pitchFamily="34" charset="0"/>
              </a:rPr>
              <a:t>t quite feel right, it usually isn’t right and if your ‘Spider sense’ tingles – remember, great power and great responsibility – then say no, and don’t dive in.”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77838" y="1389063"/>
            <a:ext cx="8074025"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Sleep is so important for you to stay well </a:t>
            </a:r>
          </a:p>
        </p:txBody>
      </p:sp>
      <p:sp>
        <p:nvSpPr>
          <p:cNvPr id="3" name="TextBox 2">
            <a:extLst>
              <a:ext uri="{FF2B5EF4-FFF2-40B4-BE49-F238E27FC236}"/>
            </a:extLst>
          </p:cNvPr>
          <p:cNvSpPr txBox="1"/>
          <p:nvPr/>
        </p:nvSpPr>
        <p:spPr>
          <a:xfrm>
            <a:off x="5913438" y="2527300"/>
            <a:ext cx="4632325" cy="3446463"/>
          </a:xfrm>
          <a:prstGeom prst="rect">
            <a:avLst/>
          </a:prstGeom>
          <a:noFill/>
        </p:spPr>
        <p:txBody>
          <a:bodyPr>
            <a:spAutoFit/>
          </a:bodyPr>
          <a:lstStyle/>
          <a:p>
            <a:pPr fontAlgn="auto">
              <a:spcBef>
                <a:spcPts val="120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It will help you: </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Feel good</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Concentrate</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Learn better</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Improve your memory</a:t>
            </a:r>
          </a:p>
          <a:p>
            <a:pPr marL="285750" indent="-28575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Stay fit and healthy.</a:t>
            </a:r>
          </a:p>
        </p:txBody>
      </p:sp>
      <p:pic>
        <p:nvPicPr>
          <p:cNvPr id="45059" name="Picture 3"/>
          <p:cNvPicPr>
            <a:picLocks noChangeAspect="1"/>
          </p:cNvPicPr>
          <p:nvPr/>
        </p:nvPicPr>
        <p:blipFill>
          <a:blip r:embed="rId3"/>
          <a:srcRect/>
          <a:stretch>
            <a:fillRect/>
          </a:stretch>
        </p:blipFill>
        <p:spPr bwMode="auto">
          <a:xfrm>
            <a:off x="627063" y="2530475"/>
            <a:ext cx="4799012" cy="38100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36575" y="1403350"/>
            <a:ext cx="5934075"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kind to yourself and others</a:t>
            </a:r>
          </a:p>
        </p:txBody>
      </p:sp>
      <p:sp>
        <p:nvSpPr>
          <p:cNvPr id="5" name="TextBox 4">
            <a:extLst>
              <a:ext uri="{FF2B5EF4-FFF2-40B4-BE49-F238E27FC236}"/>
            </a:extLst>
          </p:cNvPr>
          <p:cNvSpPr txBox="1"/>
          <p:nvPr/>
        </p:nvSpPr>
        <p:spPr>
          <a:xfrm>
            <a:off x="536575" y="2565400"/>
            <a:ext cx="10507663" cy="2060575"/>
          </a:xfrm>
          <a:prstGeom prst="rect">
            <a:avLst/>
          </a:prstGeom>
          <a:noFill/>
        </p:spPr>
        <p:txBody>
          <a:bodyPr>
            <a:spAutoFit/>
          </a:bodyPr>
          <a:lstStyle/>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If you wouldn’t say something to someone in person then don’t write it down. </a:t>
            </a:r>
          </a:p>
          <a:p>
            <a:pPr fontAlgn="auto">
              <a:spcBef>
                <a:spcPts val="0"/>
              </a:spcBef>
              <a:spcAft>
                <a:spcPts val="0"/>
              </a:spcAft>
              <a:defRPr/>
            </a:pPr>
            <a:endParaRPr lang="en-GB" sz="32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GB" sz="3200" dirty="0">
                <a:solidFill>
                  <a:schemeClr val="tx1">
                    <a:lumMod val="75000"/>
                    <a:lumOff val="25000"/>
                  </a:schemeClr>
                </a:solidFill>
                <a:latin typeface="Calibri" panose="020F0502020204030204" pitchFamily="34" charset="0"/>
                <a:cs typeface="Calibri" panose="020F0502020204030204" pitchFamily="34" charset="0"/>
              </a:rPr>
              <a:t>Just be kind, be sensible and talk.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extLst>
          </p:cNvPr>
          <p:cNvSpPr txBox="1"/>
          <p:nvPr/>
        </p:nvSpPr>
        <p:spPr>
          <a:xfrm>
            <a:off x="7789863" y="1552575"/>
            <a:ext cx="3883025" cy="4276725"/>
          </a:xfrm>
          <a:prstGeom prst="rect">
            <a:avLst/>
          </a:prstGeom>
          <a:noFill/>
        </p:spPr>
        <p:txBody>
          <a:bodyPr>
            <a:spAutoFit/>
          </a:bodyPr>
          <a:lstStyle/>
          <a:p>
            <a:pPr algn="ct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“Try to be a rainbow in someone’s cloud.”</a:t>
            </a:r>
          </a:p>
          <a:p>
            <a:pPr algn="ctr" fontAlgn="auto">
              <a:spcBef>
                <a:spcPts val="0"/>
              </a:spcBef>
              <a:spcAft>
                <a:spcPts val="0"/>
              </a:spcAft>
              <a:defRPr/>
            </a:pPr>
            <a:endParaRPr lang="en-GB" sz="2400" dirty="0">
              <a:solidFill>
                <a:schemeClr val="tx1">
                  <a:lumMod val="75000"/>
                  <a:lumOff val="25000"/>
                </a:schemeClr>
              </a:solidFill>
              <a:latin typeface="Calibri Light" panose="020F0302020204030204" pitchFamily="34" charset="0"/>
              <a:cs typeface="Calibri Light" panose="020F0302020204030204" pitchFamily="34" charset="0"/>
            </a:endParaRPr>
          </a:p>
          <a:p>
            <a:pPr algn="ctr" fontAlgn="auto">
              <a:spcBef>
                <a:spcPts val="0"/>
              </a:spcBef>
              <a:spcAft>
                <a:spcPts val="0"/>
              </a:spcAft>
              <a:defRPr/>
            </a:pPr>
            <a:r>
              <a:rPr lang="en-GB" sz="2400" b="1" dirty="0">
                <a:solidFill>
                  <a:schemeClr val="tx1">
                    <a:lumMod val="75000"/>
                    <a:lumOff val="25000"/>
                  </a:schemeClr>
                </a:solidFill>
                <a:latin typeface="Calibri" panose="020F0502020204030204" pitchFamily="34" charset="0"/>
                <a:cs typeface="Calibri" panose="020F0502020204030204" pitchFamily="34" charset="0"/>
              </a:rPr>
              <a:t>Maya Angelou</a:t>
            </a:r>
          </a:p>
          <a:p>
            <a:pPr algn="ct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American singer, dance, actor, writer, poet and activist</a:t>
            </a:r>
          </a:p>
        </p:txBody>
      </p:sp>
      <p:pic>
        <p:nvPicPr>
          <p:cNvPr id="49154" name="Picture 4" descr="A picture containing food, drawing, brush&#10;&#10;Description automatically generated"/>
          <p:cNvPicPr>
            <a:picLocks noChangeAspect="1"/>
          </p:cNvPicPr>
          <p:nvPr/>
        </p:nvPicPr>
        <p:blipFill>
          <a:blip r:embed="rId3"/>
          <a:srcRect/>
          <a:stretch>
            <a:fillRect/>
          </a:stretch>
        </p:blipFill>
        <p:spPr bwMode="auto">
          <a:xfrm>
            <a:off x="366713" y="1757363"/>
            <a:ext cx="7123112" cy="386715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25463" y="1452563"/>
            <a:ext cx="5756275" cy="646112"/>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patient and keep the faith</a:t>
            </a:r>
          </a:p>
        </p:txBody>
      </p:sp>
      <p:sp>
        <p:nvSpPr>
          <p:cNvPr id="4" name="Rectangle 3">
            <a:extLst>
              <a:ext uri="{FF2B5EF4-FFF2-40B4-BE49-F238E27FC236}"/>
            </a:extLst>
          </p:cNvPr>
          <p:cNvSpPr/>
          <p:nvPr/>
        </p:nvSpPr>
        <p:spPr>
          <a:xfrm>
            <a:off x="525463" y="2379663"/>
            <a:ext cx="7818437" cy="1692275"/>
          </a:xfrm>
          <a:prstGeom prst="rect">
            <a:avLst/>
          </a:prstGeom>
        </p:spPr>
        <p:txBody>
          <a:bodyPr>
            <a:spAutoFit/>
          </a:bodyPr>
          <a:lstStyle/>
          <a:p>
            <a:pPr marL="571500" indent="-57150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Give new things a chance.</a:t>
            </a:r>
          </a:p>
          <a:p>
            <a:pPr marL="571500" indent="-57150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Times New Roman" panose="02020603050405020304" pitchFamily="18" charset="0"/>
              </a:rPr>
              <a:t>Don’t give up.</a:t>
            </a:r>
          </a:p>
          <a:p>
            <a:pPr marL="571500" indent="-571500" fontAlgn="auto">
              <a:spcBef>
                <a:spcPts val="1200"/>
              </a:spcBef>
              <a:spcAft>
                <a:spcPts val="0"/>
              </a:spcAft>
              <a:buFont typeface="Arial" panose="020B0604020202020204" pitchFamily="34" charset="0"/>
              <a:buChar char="•"/>
              <a:defRPr/>
            </a:pPr>
            <a:r>
              <a:rPr lang="en-GB" sz="2800" dirty="0">
                <a:solidFill>
                  <a:schemeClr val="tx1">
                    <a:lumMod val="75000"/>
                    <a:lumOff val="25000"/>
                  </a:schemeClr>
                </a:solidFill>
                <a:latin typeface="Calibri" panose="020F0502020204030204" pitchFamily="34" charset="0"/>
                <a:cs typeface="Times New Roman" panose="02020603050405020304" pitchFamily="18" charset="0"/>
              </a:rPr>
              <a:t>Embrace new opportunities.</a:t>
            </a:r>
            <a:endParaRPr lang="en-GB" sz="2800" dirty="0">
              <a:solidFill>
                <a:schemeClr val="tx1">
                  <a:lumMod val="75000"/>
                  <a:lumOff val="25000"/>
                </a:schemeClr>
              </a:solidFill>
              <a:latin typeface="+mn-l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extBox 3"/>
          <p:cNvSpPr txBox="1">
            <a:spLocks noChangeArrowheads="1"/>
          </p:cNvSpPr>
          <p:nvPr/>
        </p:nvSpPr>
        <p:spPr bwMode="auto">
          <a:xfrm>
            <a:off x="7434263" y="6337300"/>
            <a:ext cx="4400550" cy="400050"/>
          </a:xfrm>
          <a:prstGeom prst="rect">
            <a:avLst/>
          </a:prstGeom>
          <a:noFill/>
          <a:ln w="9525">
            <a:noFill/>
            <a:miter lim="800000"/>
            <a:headEnd/>
            <a:tailEnd/>
          </a:ln>
        </p:spPr>
        <p:txBody>
          <a:bodyPr>
            <a:spAutoFit/>
          </a:bodyPr>
          <a:lstStyle/>
          <a:p>
            <a:pPr algn="r"/>
            <a:r>
              <a:rPr lang="en-GB" sz="2000" b="1">
                <a:solidFill>
                  <a:srgbClr val="FD6300"/>
                </a:solidFill>
                <a:latin typeface="Calibri" pitchFamily="34" charset="0"/>
              </a:rPr>
              <a:t>Read more on page 137</a:t>
            </a:r>
          </a:p>
        </p:txBody>
      </p:sp>
      <p:sp>
        <p:nvSpPr>
          <p:cNvPr id="5" name="Rectangle 4">
            <a:extLst>
              <a:ext uri="{FF2B5EF4-FFF2-40B4-BE49-F238E27FC236}"/>
            </a:extLst>
          </p:cNvPr>
          <p:cNvSpPr/>
          <p:nvPr/>
        </p:nvSpPr>
        <p:spPr>
          <a:xfrm>
            <a:off x="492125" y="1387475"/>
            <a:ext cx="5754688" cy="646113"/>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Be patient and keep the faith</a:t>
            </a:r>
          </a:p>
        </p:txBody>
      </p:sp>
      <p:sp>
        <p:nvSpPr>
          <p:cNvPr id="6" name="TextBox 5">
            <a:extLst>
              <a:ext uri="{FF2B5EF4-FFF2-40B4-BE49-F238E27FC236}"/>
            </a:extLst>
          </p:cNvPr>
          <p:cNvSpPr txBox="1"/>
          <p:nvPr/>
        </p:nvSpPr>
        <p:spPr>
          <a:xfrm>
            <a:off x="614363" y="2359025"/>
            <a:ext cx="10933112" cy="2403475"/>
          </a:xfrm>
          <a:prstGeom prst="rect">
            <a:avLst/>
          </a:prstGeom>
          <a:noFill/>
          <a:ln>
            <a:solidFill>
              <a:srgbClr val="FD6300"/>
            </a:solidFill>
          </a:ln>
        </p:spPr>
        <p:txBody>
          <a:bodyPr tIns="108000" bIns="108000">
            <a:spAutoFit/>
          </a:bodyPr>
          <a:lstStyle/>
          <a:p>
            <a:pPr algn="ctr" fontAlgn="auto">
              <a:lnSpc>
                <a:spcPct val="120000"/>
              </a:lnSpc>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The connections you make, and the questions you ask in those subjects, are more important than any others. If your starting point in the subjects you don’t like is behind where it is in your favourite subjects, then you’ll have to try even harder to make more progress and get where you’re going. You can either look at that as something to be afraid of or something to challenge yourself with.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766888" y="2084388"/>
            <a:ext cx="8358187" cy="3416300"/>
          </a:xfrm>
          <a:prstGeom prst="rect">
            <a:avLst/>
          </a:prstGeom>
          <a:noFill/>
        </p:spPr>
        <p:txBody>
          <a:bodyPr>
            <a:spAutoFit/>
          </a:bodyPr>
          <a:lstStyle/>
          <a:p>
            <a:pPr algn="ct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“Fear is just an emotion, you can’t let your emotions rule your life</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 just have to do what you would do if you weren’t afraid and then go from there.”</a:t>
            </a:r>
          </a:p>
          <a:p>
            <a:pPr algn="ctr" fontAlgn="auto">
              <a:spcBef>
                <a:spcPts val="0"/>
              </a:spcBef>
              <a:spcAft>
                <a:spcPts val="0"/>
              </a:spcAft>
              <a:defRPr/>
            </a:pPr>
            <a:endParaRPr lang="en-GB"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endParaRPr lang="en-GB"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r>
              <a:rPr lang="en-GB" b="1" dirty="0">
                <a:solidFill>
                  <a:schemeClr val="tx1">
                    <a:lumMod val="75000"/>
                    <a:lumOff val="25000"/>
                  </a:schemeClr>
                </a:solidFill>
                <a:latin typeface="Calibri" panose="020F0502020204030204" pitchFamily="34" charset="0"/>
                <a:cs typeface="Calibri" panose="020F0502020204030204" pitchFamily="34" charset="0"/>
              </a:rPr>
              <a:t>Venus Williams </a:t>
            </a:r>
          </a:p>
          <a:p>
            <a:pPr algn="ctr" fontAlgn="auto">
              <a:spcBef>
                <a:spcPts val="0"/>
              </a:spcBef>
              <a:spcAft>
                <a:spcPts val="0"/>
              </a:spcAft>
              <a:defRPr/>
            </a:pPr>
            <a:r>
              <a:rPr lang="en-GB" dirty="0">
                <a:solidFill>
                  <a:schemeClr val="tx1">
                    <a:lumMod val="75000"/>
                    <a:lumOff val="25000"/>
                  </a:schemeClr>
                </a:solidFill>
                <a:latin typeface="Calibri" panose="020F0502020204030204" pitchFamily="34" charset="0"/>
                <a:cs typeface="Calibri" panose="020F0502020204030204" pitchFamily="34" charset="0"/>
              </a:rPr>
              <a:t>American tennis player</a:t>
            </a:r>
            <a:endParaRPr lang="en-US"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755650" y="1608138"/>
            <a:ext cx="8651875" cy="4044950"/>
          </a:xfrm>
          <a:prstGeom prst="rect">
            <a:avLst/>
          </a:prstGeom>
          <a:noFill/>
        </p:spPr>
        <p:txBody>
          <a:bodyPr>
            <a:spAutoFit/>
          </a:bodyPr>
          <a:lstStyle/>
          <a:p>
            <a:pPr>
              <a:lnSpc>
                <a:spcPct val="120000"/>
              </a:lnSpc>
            </a:pPr>
            <a:r>
              <a:rPr lang="en-GB" sz="3600">
                <a:solidFill>
                  <a:srgbClr val="404040"/>
                </a:solidFill>
                <a:latin typeface="Calibri" pitchFamily="34" charset="0"/>
              </a:rPr>
              <a:t>Spend your time at Hinchingbrooke being the best version of you. </a:t>
            </a:r>
          </a:p>
          <a:p>
            <a:pPr>
              <a:lnSpc>
                <a:spcPct val="120000"/>
              </a:lnSpc>
            </a:pPr>
            <a:endParaRPr lang="en-GB" sz="3600">
              <a:solidFill>
                <a:srgbClr val="404040"/>
              </a:solidFill>
              <a:latin typeface="Calibri" pitchFamily="34" charset="0"/>
            </a:endParaRPr>
          </a:p>
          <a:p>
            <a:pPr>
              <a:lnSpc>
                <a:spcPct val="120000"/>
              </a:lnSpc>
            </a:pPr>
            <a:r>
              <a:rPr lang="en-GB" sz="3600">
                <a:solidFill>
                  <a:srgbClr val="404040"/>
                </a:solidFill>
                <a:latin typeface="Calibri" pitchFamily="34" charset="0"/>
              </a:rPr>
              <a:t>Spend time finding your way and make the mistakes you need to (and will) make to learn to be even better.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extLst>
          </p:cNvPr>
          <p:cNvSpPr txBox="1"/>
          <p:nvPr/>
        </p:nvSpPr>
        <p:spPr>
          <a:xfrm>
            <a:off x="606425" y="1408113"/>
            <a:ext cx="6473825" cy="64770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rPr>
              <a:t>Activity: Keeping yourself well </a:t>
            </a:r>
          </a:p>
        </p:txBody>
      </p:sp>
      <p:pic>
        <p:nvPicPr>
          <p:cNvPr id="59394" name="Picture 2"/>
          <p:cNvPicPr>
            <a:picLocks noChangeAspect="1"/>
          </p:cNvPicPr>
          <p:nvPr/>
        </p:nvPicPr>
        <p:blipFill>
          <a:blip r:embed="rId3"/>
          <a:srcRect/>
          <a:stretch>
            <a:fillRect/>
          </a:stretch>
        </p:blipFill>
        <p:spPr bwMode="auto">
          <a:xfrm>
            <a:off x="6275388" y="2513013"/>
            <a:ext cx="5214937" cy="3443287"/>
          </a:xfrm>
          <a:prstGeom prst="rect">
            <a:avLst/>
          </a:prstGeom>
          <a:noFill/>
          <a:ln w="9525">
            <a:noFill/>
            <a:miter lim="800000"/>
            <a:headEnd/>
            <a:tailEnd/>
          </a:ln>
        </p:spPr>
      </p:pic>
      <p:sp>
        <p:nvSpPr>
          <p:cNvPr id="4" name="TextBox 3">
            <a:extLst>
              <a:ext uri="{FF2B5EF4-FFF2-40B4-BE49-F238E27FC236}"/>
            </a:extLst>
          </p:cNvPr>
          <p:cNvSpPr txBox="1"/>
          <p:nvPr/>
        </p:nvSpPr>
        <p:spPr>
          <a:xfrm>
            <a:off x="330200" y="2513013"/>
            <a:ext cx="5445125" cy="1384300"/>
          </a:xfrm>
          <a:prstGeom prst="rect">
            <a:avLst/>
          </a:prstGeom>
          <a:noFill/>
          <a:ln w="19050">
            <a:solidFill>
              <a:srgbClr val="FD6300"/>
            </a:solidFill>
          </a:ln>
        </p:spPr>
        <p:txBody>
          <a:bodyPr>
            <a:spAutoFit/>
          </a:bodyPr>
          <a:lstStyle/>
          <a:p>
            <a:pPr fontAlgn="auto">
              <a:spcBef>
                <a:spcPts val="0"/>
              </a:spcBef>
              <a:spcAft>
                <a:spcPts val="0"/>
              </a:spcAft>
              <a:defRPr/>
            </a:pPr>
            <a:r>
              <a:rPr lang="en-GB" sz="2800" dirty="0">
                <a:solidFill>
                  <a:schemeClr val="tx1">
                    <a:lumMod val="75000"/>
                    <a:lumOff val="25000"/>
                  </a:schemeClr>
                </a:solidFill>
                <a:latin typeface="Calibri" panose="020F0502020204030204" pitchFamily="34" charset="0"/>
                <a:cs typeface="Calibri" panose="020F0502020204030204" pitchFamily="34" charset="0"/>
              </a:rPr>
              <a:t>Write down three things that you are going to do when starting your new school to help you stay well.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extBox 2"/>
          <p:cNvSpPr txBox="1">
            <a:spLocks noChangeArrowheads="1"/>
          </p:cNvSpPr>
          <p:nvPr/>
        </p:nvSpPr>
        <p:spPr bwMode="auto">
          <a:xfrm>
            <a:off x="687388" y="1844675"/>
            <a:ext cx="9574212" cy="3600450"/>
          </a:xfrm>
          <a:prstGeom prst="rect">
            <a:avLst/>
          </a:prstGeom>
          <a:noFill/>
          <a:ln w="9525">
            <a:noFill/>
            <a:miter lim="800000"/>
            <a:headEnd/>
            <a:tailEnd/>
          </a:ln>
        </p:spPr>
        <p:txBody>
          <a:bodyPr>
            <a:spAutoFit/>
          </a:bodyPr>
          <a:lstStyle/>
          <a:p>
            <a:r>
              <a:rPr lang="en-US" sz="3600" b="1">
                <a:solidFill>
                  <a:srgbClr val="404040"/>
                </a:solidFill>
                <a:latin typeface="Calibri" pitchFamily="34" charset="0"/>
              </a:rPr>
              <a:t>“Success isn</a:t>
            </a:r>
            <a:r>
              <a:rPr lang="ur-PK" sz="3600" b="1">
                <a:solidFill>
                  <a:srgbClr val="404040"/>
                </a:solidFill>
                <a:latin typeface="Calibri" pitchFamily="34" charset="0"/>
              </a:rPr>
              <a:t>’</a:t>
            </a:r>
            <a:r>
              <a:rPr lang="en-US" sz="3600" b="1">
                <a:solidFill>
                  <a:srgbClr val="404040"/>
                </a:solidFill>
                <a:latin typeface="Calibri" pitchFamily="34" charset="0"/>
              </a:rPr>
              <a:t>t always about greatness. It’s about consistency. Consistent hard work leads to success. Greatness will come.”</a:t>
            </a:r>
          </a:p>
          <a:p>
            <a:endParaRPr lang="en-US" sz="3600">
              <a:solidFill>
                <a:srgbClr val="404040"/>
              </a:solidFill>
              <a:latin typeface="Calibri" pitchFamily="34" charset="0"/>
            </a:endParaRPr>
          </a:p>
          <a:p>
            <a:r>
              <a:rPr lang="en-US" sz="2800" b="1" i="1">
                <a:solidFill>
                  <a:srgbClr val="404040"/>
                </a:solidFill>
                <a:latin typeface="Calibri" pitchFamily="34" charset="0"/>
              </a:rPr>
              <a:t>Dwayne ‘The Rock’ Johnson </a:t>
            </a:r>
          </a:p>
          <a:p>
            <a:r>
              <a:rPr lang="en-US" sz="2800" i="1">
                <a:solidFill>
                  <a:srgbClr val="404040"/>
                </a:solidFill>
                <a:latin typeface="Calibri" pitchFamily="34" charset="0"/>
              </a:rPr>
              <a:t>American-Canadian actor, producer and former professional writer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1490663"/>
            <a:ext cx="10425113" cy="646112"/>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Here is the very final video from Gemma.</a:t>
            </a:r>
          </a:p>
        </p:txBody>
      </p:sp>
      <p:pic>
        <p:nvPicPr>
          <p:cNvPr id="63490" name="Picture 4" descr="A person smiling for the camera&#10;&#10;Description automatically generated">
            <a:hlinkClick r:id="rId3"/>
          </p:cNvPr>
          <p:cNvPicPr>
            <a:picLocks noChangeAspect="1"/>
          </p:cNvPicPr>
          <p:nvPr/>
        </p:nvPicPr>
        <p:blipFill>
          <a:blip r:embed="rId4"/>
          <a:srcRect/>
          <a:stretch>
            <a:fillRect/>
          </a:stretch>
        </p:blipFill>
        <p:spPr bwMode="auto">
          <a:xfrm>
            <a:off x="681038" y="2136775"/>
            <a:ext cx="8070850" cy="4521200"/>
          </a:xfrm>
          <a:prstGeom prst="rect">
            <a:avLst/>
          </a:prstGeom>
          <a:noFill/>
          <a:ln w="9525">
            <a:noFill/>
            <a:miter lim="800000"/>
            <a:headEnd/>
            <a:tailEnd/>
          </a:ln>
        </p:spPr>
      </p:pic>
      <p:pic>
        <p:nvPicPr>
          <p:cNvPr id="63491" name="Picture 3" descr="A close up of a logo&#10;&#10;Description automatically generated">
            <a:hlinkClick r:id="rId3"/>
          </p:cNvPr>
          <p:cNvPicPr>
            <a:picLocks noChangeAspect="1"/>
          </p:cNvPicPr>
          <p:nvPr/>
        </p:nvPicPr>
        <p:blipFill>
          <a:blip r:embed="rId5"/>
          <a:srcRect/>
          <a:stretch>
            <a:fillRect/>
          </a:stretch>
        </p:blipFill>
        <p:spPr bwMode="auto">
          <a:xfrm>
            <a:off x="3554413" y="3070225"/>
            <a:ext cx="2324100" cy="2654300"/>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5625" y="1368425"/>
            <a:ext cx="10252075" cy="3859213"/>
          </a:xfrm>
          <a:prstGeom prst="rect">
            <a:avLst/>
          </a:prstGeom>
          <a:noFill/>
        </p:spPr>
        <p:txBody>
          <a:bodyPr>
            <a:spAutoFit/>
          </a:bodyPr>
          <a:lstStyle/>
          <a:p>
            <a:pPr>
              <a:lnSpc>
                <a:spcPct val="120000"/>
              </a:lnSpc>
            </a:pPr>
            <a:r>
              <a:rPr lang="en-US" sz="3600" b="1">
                <a:solidFill>
                  <a:srgbClr val="404040"/>
                </a:solidFill>
                <a:latin typeface="Calibri" pitchFamily="34" charset="0"/>
              </a:rPr>
              <a:t>So our journey is now over. We have taken you through nine sessions to try and help you be ready for Hinchingbrooke and to be awesome.</a:t>
            </a:r>
          </a:p>
          <a:p>
            <a:pPr>
              <a:lnSpc>
                <a:spcPct val="120000"/>
              </a:lnSpc>
            </a:pPr>
            <a:endParaRPr lang="en-US">
              <a:solidFill>
                <a:srgbClr val="404040"/>
              </a:solidFill>
              <a:latin typeface="Calibri Light"/>
              <a:ea typeface="Calibri Light"/>
              <a:cs typeface="Calibri Light"/>
            </a:endParaRPr>
          </a:p>
          <a:p>
            <a:pPr>
              <a:lnSpc>
                <a:spcPct val="120000"/>
              </a:lnSpc>
            </a:pPr>
            <a:r>
              <a:rPr lang="en-US" sz="2000">
                <a:solidFill>
                  <a:srgbClr val="404040"/>
                </a:solidFill>
                <a:latin typeface="Calibri" pitchFamily="34" charset="0"/>
              </a:rPr>
              <a:t>Now it is up to you! You are the one in the driving seat, deciding how you are going to live your life and make this transition.</a:t>
            </a:r>
          </a:p>
          <a:p>
            <a:pPr>
              <a:lnSpc>
                <a:spcPct val="120000"/>
              </a:lnSpc>
            </a:pPr>
            <a:endParaRPr lang="en-US" sz="2000">
              <a:solidFill>
                <a:srgbClr val="404040"/>
              </a:solidFill>
              <a:latin typeface="Calibri" pitchFamily="34" charset="0"/>
            </a:endParaRPr>
          </a:p>
          <a:p>
            <a:pPr>
              <a:lnSpc>
                <a:spcPct val="120000"/>
              </a:lnSpc>
            </a:pPr>
            <a:r>
              <a:rPr lang="en-US" sz="2000">
                <a:solidFill>
                  <a:srgbClr val="404040"/>
                </a:solidFill>
                <a:latin typeface="Calibri" pitchFamily="34" charset="0"/>
              </a:rPr>
              <a:t>Have a look through your workbook: have you completed all of the activities?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12763" y="1382713"/>
            <a:ext cx="10941050" cy="1190625"/>
          </a:xfrm>
          <a:prstGeom prst="rect">
            <a:avLst/>
          </a:prstGeom>
          <a:noFill/>
        </p:spPr>
        <p:txBody>
          <a:bodyPr>
            <a:spAutoFit/>
          </a:bodyPr>
          <a:lstStyle/>
          <a:p>
            <a:r>
              <a:rPr lang="en-US" sz="3600" b="1">
                <a:solidFill>
                  <a:srgbClr val="404040"/>
                </a:solidFill>
                <a:latin typeface="Calibri" pitchFamily="34" charset="0"/>
              </a:rPr>
              <a:t>Here are some activities that will help you get ready for Hinchingbrooke. Why don’t you try some of them?</a:t>
            </a:r>
          </a:p>
        </p:txBody>
      </p:sp>
      <p:pic>
        <p:nvPicPr>
          <p:cNvPr id="67586" name="Picture 3" descr="A screenshot of a social media post&#10;&#10;Description automatically generated"/>
          <p:cNvPicPr>
            <a:picLocks noChangeAspect="1"/>
          </p:cNvPicPr>
          <p:nvPr/>
        </p:nvPicPr>
        <p:blipFill>
          <a:blip r:embed="rId3"/>
          <a:srcRect/>
          <a:stretch>
            <a:fillRect/>
          </a:stretch>
        </p:blipFill>
        <p:spPr bwMode="auto">
          <a:xfrm>
            <a:off x="3314700" y="2692400"/>
            <a:ext cx="5562600" cy="395605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7525" y="1379538"/>
            <a:ext cx="6378575" cy="1200150"/>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Don’t forget to enter our Be Awesome Go Big competition!</a:t>
            </a:r>
          </a:p>
        </p:txBody>
      </p:sp>
      <p:pic>
        <p:nvPicPr>
          <p:cNvPr id="69634" name="Picture 3"/>
          <p:cNvPicPr>
            <a:picLocks noChangeAspect="1"/>
          </p:cNvPicPr>
          <p:nvPr/>
        </p:nvPicPr>
        <p:blipFill>
          <a:blip r:embed="rId3"/>
          <a:srcRect/>
          <a:stretch>
            <a:fillRect/>
          </a:stretch>
        </p:blipFill>
        <p:spPr bwMode="auto">
          <a:xfrm>
            <a:off x="6640513" y="1214438"/>
            <a:ext cx="3871912" cy="5478462"/>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5150" y="1457325"/>
            <a:ext cx="10634663" cy="1630363"/>
          </a:xfrm>
          <a:prstGeom prst="rect">
            <a:avLst/>
          </a:prstGeom>
          <a:noFill/>
        </p:spPr>
        <p:txBody>
          <a:bodyPr>
            <a:spAutoFit/>
          </a:bodyPr>
          <a:lstStyle/>
          <a:p>
            <a:pPr>
              <a:lnSpc>
                <a:spcPct val="120000"/>
              </a:lnSpc>
            </a:pPr>
            <a:r>
              <a:rPr lang="en-US" sz="2800" b="1">
                <a:solidFill>
                  <a:srgbClr val="404040"/>
                </a:solidFill>
                <a:latin typeface="Calibri" pitchFamily="34" charset="0"/>
              </a:rPr>
              <a:t>Why don’t you write to your new tutor at Hinchingbrooke and introduce yourself? Tell them what you have learned from doing the ‘Be Awesome, Go Big’ sessions.</a:t>
            </a:r>
          </a:p>
        </p:txBody>
      </p:sp>
      <p:pic>
        <p:nvPicPr>
          <p:cNvPr id="71682" name="Picture 3" descr="A screenshot of a cell phone&#10;&#10;Description automatically generated"/>
          <p:cNvPicPr>
            <a:picLocks noChangeAspect="1"/>
          </p:cNvPicPr>
          <p:nvPr/>
        </p:nvPicPr>
        <p:blipFill>
          <a:blip r:embed="rId3"/>
          <a:srcRect/>
          <a:stretch>
            <a:fillRect/>
          </a:stretch>
        </p:blipFill>
        <p:spPr bwMode="auto">
          <a:xfrm>
            <a:off x="6645275" y="3541713"/>
            <a:ext cx="3962400" cy="2844800"/>
          </a:xfrm>
          <a:prstGeom prst="rect">
            <a:avLst/>
          </a:prstGeom>
          <a:noFill/>
          <a:ln w="9525">
            <a:noFill/>
            <a:miter lim="800000"/>
            <a:headEnd/>
            <a:tailEnd/>
          </a:ln>
        </p:spPr>
      </p:pic>
      <p:pic>
        <p:nvPicPr>
          <p:cNvPr id="71683" name="Picture 6" descr="A screenshot of a cell phone&#10;&#10;Description automatically generated"/>
          <p:cNvPicPr>
            <a:picLocks noChangeAspect="1"/>
          </p:cNvPicPr>
          <p:nvPr/>
        </p:nvPicPr>
        <p:blipFill>
          <a:blip r:embed="rId4"/>
          <a:srcRect/>
          <a:stretch>
            <a:fillRect/>
          </a:stretch>
        </p:blipFill>
        <p:spPr bwMode="auto">
          <a:xfrm>
            <a:off x="1919288" y="3541713"/>
            <a:ext cx="3962400" cy="28194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3725" y="1436688"/>
            <a:ext cx="10812463" cy="1754187"/>
          </a:xfrm>
          <a:prstGeom prst="rect">
            <a:avLst/>
          </a:prstGeom>
          <a:noFill/>
        </p:spPr>
        <p:txBody>
          <a:bodyPr>
            <a:spAutoFit/>
          </a:bodyPr>
          <a:lstStyle/>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Thank you for joining us on this journey.</a:t>
            </a:r>
          </a:p>
          <a:p>
            <a:pPr fontAlgn="auto">
              <a:spcBef>
                <a:spcPts val="0"/>
              </a:spcBef>
              <a:spcAft>
                <a:spcPts val="0"/>
              </a:spcAft>
              <a:defRPr/>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Here is someone who wants to wish you good luck!</a:t>
            </a:r>
          </a:p>
        </p:txBody>
      </p:sp>
      <p:pic>
        <p:nvPicPr>
          <p:cNvPr id="73730" name="Picture 4" descr="A person posing for the camera&#10;&#10;Description automatically generated">
            <a:hlinkClick r:id="rId3"/>
          </p:cNvPr>
          <p:cNvPicPr>
            <a:picLocks noChangeAspect="1"/>
          </p:cNvPicPr>
          <p:nvPr/>
        </p:nvPicPr>
        <p:blipFill>
          <a:blip r:embed="rId4"/>
          <a:srcRect/>
          <a:stretch>
            <a:fillRect/>
          </a:stretch>
        </p:blipFill>
        <p:spPr bwMode="auto">
          <a:xfrm>
            <a:off x="2870200" y="3427413"/>
            <a:ext cx="6451600" cy="3279775"/>
          </a:xfrm>
          <a:prstGeom prst="rect">
            <a:avLst/>
          </a:prstGeom>
          <a:noFill/>
          <a:ln w="9525">
            <a:noFill/>
            <a:miter lim="800000"/>
            <a:headEnd/>
            <a:tailEnd/>
          </a:ln>
        </p:spPr>
      </p:pic>
      <p:pic>
        <p:nvPicPr>
          <p:cNvPr id="73731" name="Picture 6" descr="A close up of a logo&#10;&#10;Description automatically generated">
            <a:hlinkClick r:id="rId3"/>
          </p:cNvPr>
          <p:cNvPicPr>
            <a:picLocks noChangeAspect="1"/>
          </p:cNvPicPr>
          <p:nvPr/>
        </p:nvPicPr>
        <p:blipFill>
          <a:blip r:embed="rId5"/>
          <a:srcRect/>
          <a:stretch>
            <a:fillRect/>
          </a:stretch>
        </p:blipFill>
        <p:spPr bwMode="auto">
          <a:xfrm>
            <a:off x="4978400" y="3770313"/>
            <a:ext cx="2324100" cy="26543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4513" y="1406525"/>
            <a:ext cx="10909300" cy="2727325"/>
          </a:xfrm>
          <a:prstGeom prst="rect">
            <a:avLst/>
          </a:prstGeom>
          <a:noFill/>
        </p:spPr>
        <p:txBody>
          <a:bodyPr>
            <a:spAutoFit/>
          </a:bodyPr>
          <a:lstStyle/>
          <a:p>
            <a:pPr>
              <a:lnSpc>
                <a:spcPct val="120000"/>
              </a:lnSpc>
            </a:pPr>
            <a:r>
              <a:rPr lang="en-US" sz="3600" b="1">
                <a:solidFill>
                  <a:srgbClr val="404040"/>
                </a:solidFill>
                <a:latin typeface="Calibri" pitchFamily="34" charset="0"/>
              </a:rPr>
              <a:t>Go and BE AWESOME as you GO BIG.</a:t>
            </a:r>
          </a:p>
          <a:p>
            <a:pPr>
              <a:lnSpc>
                <a:spcPct val="120000"/>
              </a:lnSpc>
            </a:pPr>
            <a:endParaRPr lang="en-US" sz="3600" b="1">
              <a:solidFill>
                <a:srgbClr val="404040"/>
              </a:solidFill>
              <a:latin typeface="Calibri" pitchFamily="34" charset="0"/>
            </a:endParaRPr>
          </a:p>
          <a:p>
            <a:pPr>
              <a:lnSpc>
                <a:spcPct val="120000"/>
              </a:lnSpc>
            </a:pPr>
            <a:r>
              <a:rPr lang="en-US" sz="3600" b="1">
                <a:solidFill>
                  <a:srgbClr val="404040"/>
                </a:solidFill>
                <a:latin typeface="Calibri" pitchFamily="34" charset="0"/>
              </a:rPr>
              <a:t>Be the kindest, most determined, most resilient generation that Hinchingbrooke has ever seen.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
        <p:nvSpPr>
          <p:cNvPr id="77826" name="Rectangle 6"/>
          <p:cNvSpPr>
            <a:spLocks noChangeArrowheads="1"/>
          </p:cNvSpPr>
          <p:nvPr/>
        </p:nvSpPr>
        <p:spPr bwMode="auto">
          <a:xfrm>
            <a:off x="4757738" y="3660775"/>
            <a:ext cx="267652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386</TotalTime>
  <Words>1057</Words>
  <Application>Microsoft Macintosh PowerPoint</Application>
  <PresentationFormat>Custom</PresentationFormat>
  <Paragraphs>91</Paragraphs>
  <Slides>26</Slides>
  <Notes>26</Notes>
  <HiddenSlides>0</HiddenSlides>
  <MMClips>0</MMClips>
  <ScaleCrop>false</ScaleCrop>
  <HeadingPairs>
    <vt:vector size="6" baseType="variant">
      <vt:variant>
        <vt:lpstr>Fonts Used</vt:lpstr>
      </vt:variant>
      <vt:variant>
        <vt:i4>5</vt:i4>
      </vt:variant>
      <vt:variant>
        <vt:lpstr>Design Template</vt:lpstr>
      </vt:variant>
      <vt:variant>
        <vt:i4>10</vt:i4>
      </vt:variant>
      <vt:variant>
        <vt:lpstr>Slide Titles</vt:lpstr>
      </vt:variant>
      <vt:variant>
        <vt:i4>26</vt:i4>
      </vt:variant>
    </vt:vector>
  </HeadingPairs>
  <TitlesOfParts>
    <vt:vector size="41" baseType="lpstr">
      <vt:lpstr>Arial</vt:lpstr>
      <vt:lpstr>Calibri Light</vt:lpstr>
      <vt:lpstr>Calibri</vt:lpstr>
      <vt:lpstr>Avenir Next LT Pro</vt:lpstr>
      <vt:lpstr>Times New Roman</vt:lpstr>
      <vt:lpstr>Office Theme</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57</cp:revision>
  <cp:lastPrinted>2020-05-18T07:05:33Z</cp:lastPrinted>
  <dcterms:created xsi:type="dcterms:W3CDTF">2020-05-08T20:50:13Z</dcterms:created>
  <dcterms:modified xsi:type="dcterms:W3CDTF">2020-05-28T16:05:41Z</dcterms:modified>
</cp:coreProperties>
</file>