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handoutMasterIdLst>
    <p:handoutMasterId r:id="rId22"/>
  </p:handoutMasterIdLst>
  <p:sldIdLst>
    <p:sldId id="256" r:id="rId2"/>
    <p:sldId id="273" r:id="rId3"/>
    <p:sldId id="276" r:id="rId4"/>
    <p:sldId id="257" r:id="rId5"/>
    <p:sldId id="272" r:id="rId6"/>
    <p:sldId id="275" r:id="rId7"/>
    <p:sldId id="264" r:id="rId8"/>
    <p:sldId id="265" r:id="rId9"/>
    <p:sldId id="267" r:id="rId10"/>
    <p:sldId id="266" r:id="rId11"/>
    <p:sldId id="268" r:id="rId12"/>
    <p:sldId id="274" r:id="rId13"/>
    <p:sldId id="269" r:id="rId14"/>
    <p:sldId id="259" r:id="rId15"/>
    <p:sldId id="258" r:id="rId16"/>
    <p:sldId id="270" r:id="rId17"/>
    <p:sldId id="271" r:id="rId18"/>
    <p:sldId id="262" r:id="rId19"/>
    <p:sldId id="263" r:id="rId2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3" d="100"/>
          <a:sy n="63" d="100"/>
        </p:scale>
        <p:origin x="62" y="398"/>
      </p:cViewPr>
      <p:guideLst/>
    </p:cSldViewPr>
  </p:slideViewPr>
  <p:notesTextViewPr>
    <p:cViewPr>
      <p:scale>
        <a:sx n="1" d="1"/>
        <a:sy n="1" d="1"/>
      </p:scale>
      <p:origin x="0" y="-888"/>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F42D961-9C21-4EEF-8CA9-04A191D4DE42}" type="datetimeFigureOut">
              <a:rPr lang="en-GB" smtClean="0"/>
              <a:t>05/11/2024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E5522E7-912C-420E-87F3-25206165816F}" type="slidenum">
              <a:rPr lang="en-GB" smtClean="0"/>
              <a:t>‹#›</a:t>
            </a:fld>
            <a:endParaRPr lang="en-GB"/>
          </a:p>
        </p:txBody>
      </p:sp>
    </p:spTree>
    <p:extLst>
      <p:ext uri="{BB962C8B-B14F-4D97-AF65-F5344CB8AC3E}">
        <p14:creationId xmlns:p14="http://schemas.microsoft.com/office/powerpoint/2010/main" val="5788363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95BD28E-7A0D-4D0E-BEBC-6C3696AD766E}" type="datetimeFigureOut">
              <a:rPr lang="en-GB" smtClean="0"/>
              <a:t>05/11/2024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5D747BF-1BA6-4BF4-A5D2-81FEB2C911DA}" type="slidenum">
              <a:rPr lang="en-GB" smtClean="0"/>
              <a:t>‹#›</a:t>
            </a:fld>
            <a:endParaRPr lang="en-GB"/>
          </a:p>
        </p:txBody>
      </p:sp>
    </p:spTree>
    <p:extLst>
      <p:ext uri="{BB962C8B-B14F-4D97-AF65-F5344CB8AC3E}">
        <p14:creationId xmlns:p14="http://schemas.microsoft.com/office/powerpoint/2010/main" val="2741053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5D747BF-1BA6-4BF4-A5D2-81FEB2C911DA}" type="slidenum">
              <a:rPr lang="en-GB" smtClean="0"/>
              <a:t>1</a:t>
            </a:fld>
            <a:endParaRPr lang="en-GB"/>
          </a:p>
        </p:txBody>
      </p:sp>
    </p:spTree>
    <p:extLst>
      <p:ext uri="{BB962C8B-B14F-4D97-AF65-F5344CB8AC3E}">
        <p14:creationId xmlns:p14="http://schemas.microsoft.com/office/powerpoint/2010/main" val="4230719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5D747BF-1BA6-4BF4-A5D2-81FEB2C911DA}" type="slidenum">
              <a:rPr lang="en-GB" smtClean="0"/>
              <a:t>2</a:t>
            </a:fld>
            <a:endParaRPr lang="en-GB"/>
          </a:p>
        </p:txBody>
      </p:sp>
    </p:spTree>
    <p:extLst>
      <p:ext uri="{BB962C8B-B14F-4D97-AF65-F5344CB8AC3E}">
        <p14:creationId xmlns:p14="http://schemas.microsoft.com/office/powerpoint/2010/main" val="40862570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Review some of the answers. Everyone should get </a:t>
            </a:r>
            <a:r>
              <a:rPr lang="en-GB" dirty="0" smtClean="0"/>
              <a:t>16</a:t>
            </a:r>
            <a:r>
              <a:rPr lang="en-GB" dirty="0" smtClean="0"/>
              <a:t>. How many people counted on (put </a:t>
            </a:r>
            <a:r>
              <a:rPr lang="en-GB" dirty="0" smtClean="0"/>
              <a:t>9 </a:t>
            </a:r>
            <a:r>
              <a:rPr lang="en-GB" dirty="0" smtClean="0"/>
              <a:t>in your head, count on </a:t>
            </a:r>
            <a:r>
              <a:rPr lang="en-GB" dirty="0" smtClean="0"/>
              <a:t>7)? </a:t>
            </a:r>
            <a:r>
              <a:rPr lang="en-GB" dirty="0" smtClean="0"/>
              <a:t>How many people added</a:t>
            </a:r>
            <a:r>
              <a:rPr lang="en-GB" baseline="0" dirty="0" smtClean="0"/>
              <a:t> </a:t>
            </a:r>
            <a:r>
              <a:rPr lang="en-GB" baseline="0" dirty="0" smtClean="0"/>
              <a:t>1 to the 9 to make 10 and knew there were 6 more? </a:t>
            </a:r>
            <a:r>
              <a:rPr lang="en-GB" baseline="0" dirty="0" smtClean="0"/>
              <a:t>All these methods are correct, but which is the most efficient? We are teaching your 4 and 5 year olds to be efficient mathematicians. And you can help.</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4</a:t>
            </a:fld>
            <a:endParaRPr lang="en-GB"/>
          </a:p>
        </p:txBody>
      </p:sp>
    </p:spTree>
    <p:extLst>
      <p:ext uri="{BB962C8B-B14F-4D97-AF65-F5344CB8AC3E}">
        <p14:creationId xmlns:p14="http://schemas.microsoft.com/office/powerpoint/2010/main" val="3817539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what the Statutory</a:t>
            </a:r>
            <a:r>
              <a:rPr lang="en-GB" baseline="0" dirty="0" smtClean="0"/>
              <a:t> Framework requires for us to teach in the Early Years. This was updated in 2021. Children are expected to count, but they are also expected to develop a deep understanding of numbers to 10, relationship between numbers and the patterns within the numbers. So many of you may have children who can count to 100. But do they know that 80 and 20 equal 100, or 18 and 82 equal 100, or that 100 is an even number…by developing a deep understanding of numbers to 10, they can then begin to understand the patterns of numbers greater than 10 because our number system is base ten. Knowledge and vocabulary is also emphasised in the framework and the ultimate goal is mastery – understanding deeply. Creating pathways in their brains to solve problems with understanding, not memorisation.</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5</a:t>
            </a:fld>
            <a:endParaRPr lang="en-GB"/>
          </a:p>
        </p:txBody>
      </p:sp>
    </p:spTree>
    <p:extLst>
      <p:ext uri="{BB962C8B-B14F-4D97-AF65-F5344CB8AC3E}">
        <p14:creationId xmlns:p14="http://schemas.microsoft.com/office/powerpoint/2010/main" val="823138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5D747BF-1BA6-4BF4-A5D2-81FEB2C911DA}" type="slidenum">
              <a:rPr lang="en-GB" smtClean="0"/>
              <a:t>6</a:t>
            </a:fld>
            <a:endParaRPr lang="en-GB"/>
          </a:p>
        </p:txBody>
      </p:sp>
    </p:spTree>
    <p:extLst>
      <p:ext uri="{BB962C8B-B14F-4D97-AF65-F5344CB8AC3E}">
        <p14:creationId xmlns:p14="http://schemas.microsoft.com/office/powerpoint/2010/main" val="11257291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Subitising</a:t>
            </a:r>
            <a:r>
              <a:rPr lang="en-GB" baseline="0" dirty="0" smtClean="0"/>
              <a:t> – looking at a objects or a pattern and knowing how many without counting. Perceptual </a:t>
            </a:r>
            <a:r>
              <a:rPr lang="en-GB" baseline="0" dirty="0" err="1" smtClean="0"/>
              <a:t>subitising</a:t>
            </a:r>
            <a:r>
              <a:rPr lang="en-GB" baseline="0" dirty="0" smtClean="0"/>
              <a:t> is seeing the whole instantly, conceptual </a:t>
            </a:r>
            <a:r>
              <a:rPr lang="en-GB" baseline="0" dirty="0" err="1" smtClean="0"/>
              <a:t>subitising</a:t>
            </a:r>
            <a:r>
              <a:rPr lang="en-GB" baseline="0" dirty="0" smtClean="0"/>
              <a:t> seeing the parts</a:t>
            </a:r>
          </a:p>
          <a:p>
            <a:r>
              <a:rPr lang="en-GB" dirty="0" smtClean="0"/>
              <a:t>Cardinality is when</a:t>
            </a:r>
            <a:r>
              <a:rPr lang="en-GB" baseline="0" dirty="0" smtClean="0"/>
              <a:t> a number tells us how many or how </a:t>
            </a:r>
            <a:r>
              <a:rPr lang="en-GB" baseline="0" dirty="0" smtClean="0"/>
              <a:t>much (measure) in a set of things </a:t>
            </a:r>
            <a:r>
              <a:rPr lang="en-GB" baseline="0" dirty="0" smtClean="0"/>
              <a:t>and </a:t>
            </a:r>
            <a:r>
              <a:rPr lang="en-GB" baseline="0" dirty="0" err="1" smtClean="0"/>
              <a:t>ordinality</a:t>
            </a:r>
            <a:r>
              <a:rPr lang="en-GB" baseline="0" dirty="0" smtClean="0"/>
              <a:t> refers to the position of the number (3</a:t>
            </a:r>
            <a:r>
              <a:rPr lang="en-GB" baseline="30000" dirty="0" smtClean="0"/>
              <a:t>rd</a:t>
            </a:r>
            <a:r>
              <a:rPr lang="en-GB" baseline="0" dirty="0" smtClean="0"/>
              <a:t> in the queue</a:t>
            </a:r>
            <a:r>
              <a:rPr lang="en-GB" baseline="0" dirty="0" smtClean="0"/>
              <a:t>). Nominal is used as a label to identify things (19 is subbing in for number 5) </a:t>
            </a:r>
            <a:r>
              <a:rPr lang="en-GB" baseline="0" dirty="0" smtClean="0"/>
              <a:t>And counting is … well, counting. By ones, 2s, 5s, etc. </a:t>
            </a:r>
          </a:p>
          <a:p>
            <a:r>
              <a:rPr lang="en-GB" baseline="0" dirty="0" smtClean="0"/>
              <a:t>Composition is the idea that all numbers are composed of other numbers. 5 is the same as 2 and 3 or 4 and 1.</a:t>
            </a:r>
          </a:p>
          <a:p>
            <a:r>
              <a:rPr lang="en-GB" baseline="0" dirty="0" err="1" smtClean="0"/>
              <a:t>Comparision</a:t>
            </a:r>
            <a:r>
              <a:rPr lang="en-GB" baseline="0" dirty="0" smtClean="0"/>
              <a:t> is more and fewer, taller, shorter, longer, wider, etc.</a:t>
            </a:r>
          </a:p>
          <a:p>
            <a:r>
              <a:rPr lang="en-GB" baseline="0" dirty="0" smtClean="0"/>
              <a:t>Shapes, Space and Measure is understanding the properties of shapes and measure is time, capacity, weight, etc.</a:t>
            </a:r>
          </a:p>
          <a:p>
            <a:r>
              <a:rPr lang="en-GB" baseline="0" dirty="0" smtClean="0"/>
              <a:t>We are using the NCETM (National Centre for Excellence in the Teaching of Maths) Mastering Number Programme, </a:t>
            </a:r>
            <a:r>
              <a:rPr lang="en-GB" baseline="0" dirty="0" smtClean="0"/>
              <a:t>and a programme called White Rose Maths. NCETM </a:t>
            </a:r>
            <a:r>
              <a:rPr lang="en-GB" baseline="0" dirty="0" smtClean="0"/>
              <a:t>are the people behind </a:t>
            </a:r>
            <a:r>
              <a:rPr lang="en-GB" baseline="0" dirty="0" err="1" smtClean="0"/>
              <a:t>Numberblocks</a:t>
            </a:r>
            <a:r>
              <a:rPr lang="en-GB" baseline="0" dirty="0" smtClean="0"/>
              <a:t> on </a:t>
            </a:r>
            <a:r>
              <a:rPr lang="en-GB" baseline="0" dirty="0" err="1" smtClean="0"/>
              <a:t>CeBeebies</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7</a:t>
            </a:fld>
            <a:endParaRPr lang="en-GB"/>
          </a:p>
        </p:txBody>
      </p:sp>
    </p:spTree>
    <p:extLst>
      <p:ext uri="{BB962C8B-B14F-4D97-AF65-F5344CB8AC3E}">
        <p14:creationId xmlns:p14="http://schemas.microsoft.com/office/powerpoint/2010/main" val="1596665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a:t>
            </a:r>
            <a:r>
              <a:rPr lang="en-GB" baseline="0" dirty="0" smtClean="0"/>
              <a:t> need to count. We can all see three swans. How do you know it’s 3? You may see a 2 and a 1. Maybe you think there are 4 swans there, but I didn’t see it at first. That’s ok. The child may say, “Wait I see one more! There are 4 swans!”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8</a:t>
            </a:fld>
            <a:endParaRPr lang="en-GB"/>
          </a:p>
        </p:txBody>
      </p:sp>
    </p:spTree>
    <p:extLst>
      <p:ext uri="{BB962C8B-B14F-4D97-AF65-F5344CB8AC3E}">
        <p14:creationId xmlns:p14="http://schemas.microsoft.com/office/powerpoint/2010/main" val="2802928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Cardinality is the concept, counting is the tool. </a:t>
            </a:r>
            <a:r>
              <a:rPr lang="en-GB" dirty="0" err="1" smtClean="0"/>
              <a:t>Ordinality</a:t>
            </a:r>
            <a:r>
              <a:rPr lang="en-GB" dirty="0" smtClean="0"/>
              <a:t> is the order.</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9</a:t>
            </a:fld>
            <a:endParaRPr lang="en-GB"/>
          </a:p>
        </p:txBody>
      </p:sp>
    </p:spTree>
    <p:extLst>
      <p:ext uri="{BB962C8B-B14F-4D97-AF65-F5344CB8AC3E}">
        <p14:creationId xmlns:p14="http://schemas.microsoft.com/office/powerpoint/2010/main" val="5538505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10</a:t>
            </a:fld>
            <a:endParaRPr lang="en-GB"/>
          </a:p>
        </p:txBody>
      </p:sp>
    </p:spTree>
    <p:extLst>
      <p:ext uri="{BB962C8B-B14F-4D97-AF65-F5344CB8AC3E}">
        <p14:creationId xmlns:p14="http://schemas.microsoft.com/office/powerpoint/2010/main" val="771886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can easily become a discussion of, “How can we have equal amounts?”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11</a:t>
            </a:fld>
            <a:endParaRPr lang="en-GB"/>
          </a:p>
        </p:txBody>
      </p:sp>
    </p:spTree>
    <p:extLst>
      <p:ext uri="{BB962C8B-B14F-4D97-AF65-F5344CB8AC3E}">
        <p14:creationId xmlns:p14="http://schemas.microsoft.com/office/powerpoint/2010/main" val="2805380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can easily become a discussion of, “How can we have equal amounts?”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12</a:t>
            </a:fld>
            <a:endParaRPr lang="en-GB"/>
          </a:p>
        </p:txBody>
      </p:sp>
    </p:spTree>
    <p:extLst>
      <p:ext uri="{BB962C8B-B14F-4D97-AF65-F5344CB8AC3E}">
        <p14:creationId xmlns:p14="http://schemas.microsoft.com/office/powerpoint/2010/main" val="1753985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13</a:t>
            </a:fld>
            <a:endParaRPr lang="en-GB"/>
          </a:p>
        </p:txBody>
      </p:sp>
    </p:spTree>
    <p:extLst>
      <p:ext uri="{BB962C8B-B14F-4D97-AF65-F5344CB8AC3E}">
        <p14:creationId xmlns:p14="http://schemas.microsoft.com/office/powerpoint/2010/main" val="29572680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Keep it fun and appreciate</a:t>
            </a:r>
            <a:r>
              <a:rPr lang="en-GB" baseline="0" dirty="0" smtClean="0"/>
              <a:t> your child’s inbuilt interest in maths! But Mrs Woodward will now give some more specific activities…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14</a:t>
            </a:fld>
            <a:endParaRPr lang="en-GB"/>
          </a:p>
        </p:txBody>
      </p:sp>
    </p:spTree>
    <p:extLst>
      <p:ext uri="{BB962C8B-B14F-4D97-AF65-F5344CB8AC3E}">
        <p14:creationId xmlns:p14="http://schemas.microsoft.com/office/powerpoint/2010/main" val="5592312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Whilst</a:t>
            </a:r>
            <a:r>
              <a:rPr lang="en-US" baseline="0" dirty="0" smtClean="0"/>
              <a:t> we do teach reading every day through phonics lessons with your children and hear your child read at least once a week, what we cannot do is offer the 1:1 daily reading needed for overlearning and embedding of reading skills over time.</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15</a:t>
            </a:fld>
            <a:endParaRPr lang="en-GB"/>
          </a:p>
        </p:txBody>
      </p:sp>
    </p:spTree>
    <p:extLst>
      <p:ext uri="{BB962C8B-B14F-4D97-AF65-F5344CB8AC3E}">
        <p14:creationId xmlns:p14="http://schemas.microsoft.com/office/powerpoint/2010/main" val="876578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Whilst</a:t>
            </a:r>
            <a:r>
              <a:rPr lang="en-US" baseline="0" dirty="0" smtClean="0"/>
              <a:t> we do teach reading every day through phonics lessons with your children and hear your child read at least once a week, what we cannot do is offer the 1:1 daily reading needed for overlearning and embedding of reading skills over time.</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16</a:t>
            </a:fld>
            <a:endParaRPr lang="en-GB"/>
          </a:p>
        </p:txBody>
      </p:sp>
    </p:spTree>
    <p:extLst>
      <p:ext uri="{BB962C8B-B14F-4D97-AF65-F5344CB8AC3E}">
        <p14:creationId xmlns:p14="http://schemas.microsoft.com/office/powerpoint/2010/main" val="11952332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5D747BF-1BA6-4BF4-A5D2-81FEB2C911DA}" type="slidenum">
              <a:rPr lang="en-GB" smtClean="0"/>
              <a:t>17</a:t>
            </a:fld>
            <a:endParaRPr lang="en-GB"/>
          </a:p>
        </p:txBody>
      </p:sp>
    </p:spTree>
    <p:extLst>
      <p:ext uri="{BB962C8B-B14F-4D97-AF65-F5344CB8AC3E}">
        <p14:creationId xmlns:p14="http://schemas.microsoft.com/office/powerpoint/2010/main" val="1502579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18</a:t>
            </a:fld>
            <a:endParaRPr lang="en-GB"/>
          </a:p>
        </p:txBody>
      </p:sp>
    </p:spTree>
    <p:extLst>
      <p:ext uri="{BB962C8B-B14F-4D97-AF65-F5344CB8AC3E}">
        <p14:creationId xmlns:p14="http://schemas.microsoft.com/office/powerpoint/2010/main" val="33670358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a:t>
            </a:r>
            <a:r>
              <a:rPr lang="en-US" baseline="0" dirty="0" smtClean="0"/>
              <a:t> reading is good reading. Magazines, road signs, whilst shopping, menus, games.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19</a:t>
            </a:fld>
            <a:endParaRPr lang="en-GB"/>
          </a:p>
        </p:txBody>
      </p:sp>
    </p:spTree>
    <p:extLst>
      <p:ext uri="{BB962C8B-B14F-4D97-AF65-F5344CB8AC3E}">
        <p14:creationId xmlns:p14="http://schemas.microsoft.com/office/powerpoint/2010/main" val="1412795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11/5/2024</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ictgames.com/mobilePage/index.html" TargetMode="External"/><Relationship Id="rId3" Type="http://schemas.openxmlformats.org/officeDocument/2006/relationships/hyperlink" Target="https://www.learningtrajectories.org/early-math/birth-to-grade-3" TargetMode="External"/><Relationship Id="rId7" Type="http://schemas.openxmlformats.org/officeDocument/2006/relationships/hyperlink" Target="https://www.bbc.co.uk/cbeebies/topics/numeracy"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hyperlink" Target="https://www.maths4mumsanddads.co.uk/" TargetMode="External"/><Relationship Id="rId5" Type="http://schemas.openxmlformats.org/officeDocument/2006/relationships/hyperlink" Target="https://www.bbc.co.uk/bitesize/articles/zks4kmn" TargetMode="External"/><Relationship Id="rId4" Type="http://schemas.openxmlformats.org/officeDocument/2006/relationships/hyperlink" Target="http://www.topmarks.co.uk/"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forms.office.com/Pages/ResponsePage.aspx?id=DQSIkWdsW0yxEjajBLZtrQAAAAAAAAAAAAZAAJVwjehUQ0kyNk05STJFVkVINE1HV0JDSVBFUEMxSi4u"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Parent </a:t>
            </a:r>
            <a:r>
              <a:rPr lang="en-US" dirty="0" err="1" smtClean="0"/>
              <a:t>Maths</a:t>
            </a:r>
            <a:r>
              <a:rPr lang="en-US" dirty="0" smtClean="0"/>
              <a:t> session</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3"/>
          <a:stretch>
            <a:fillRect/>
          </a:stretch>
        </p:blipFill>
        <p:spPr>
          <a:xfrm>
            <a:off x="2455817" y="3960283"/>
            <a:ext cx="1790700" cy="1714500"/>
          </a:xfrm>
          <a:prstGeom prst="rect">
            <a:avLst/>
          </a:prstGeom>
        </p:spPr>
      </p:pic>
    </p:spTree>
    <p:extLst>
      <p:ext uri="{BB962C8B-B14F-4D97-AF65-F5344CB8AC3E}">
        <p14:creationId xmlns:p14="http://schemas.microsoft.com/office/powerpoint/2010/main" val="11927055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Adobe Gothic Std B" panose="020B0800000000000000" pitchFamily="34" charset="-128"/>
                <a:ea typeface="Adobe Gothic Std B" panose="020B0800000000000000" pitchFamily="34" charset="-128"/>
              </a:rPr>
              <a:t>apple</a:t>
            </a:r>
            <a:endParaRPr lang="en-GB" dirty="0">
              <a:latin typeface="Adobe Gothic Std B" panose="020B0800000000000000" pitchFamily="34" charset="-128"/>
              <a:ea typeface="Adobe Gothic Std B" panose="020B0800000000000000" pitchFamily="34" charset="-128"/>
            </a:endParaRPr>
          </a:p>
        </p:txBody>
      </p:sp>
      <p:pic>
        <p:nvPicPr>
          <p:cNvPr id="5" name="Picture 4"/>
          <p:cNvPicPr>
            <a:picLocks noChangeAspect="1"/>
          </p:cNvPicPr>
          <p:nvPr/>
        </p:nvPicPr>
        <p:blipFill>
          <a:blip r:embed="rId3"/>
          <a:stretch>
            <a:fillRect/>
          </a:stretch>
        </p:blipFill>
        <p:spPr>
          <a:xfrm>
            <a:off x="4611976" y="2228721"/>
            <a:ext cx="3008024" cy="3230292"/>
          </a:xfrm>
          <a:prstGeom prst="rect">
            <a:avLst/>
          </a:prstGeom>
        </p:spPr>
      </p:pic>
      <p:sp>
        <p:nvSpPr>
          <p:cNvPr id="4" name="Rounded Rectangle 3"/>
          <p:cNvSpPr/>
          <p:nvPr/>
        </p:nvSpPr>
        <p:spPr>
          <a:xfrm>
            <a:off x="4440670" y="2171698"/>
            <a:ext cx="3618242" cy="34000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12419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5360" y="723620"/>
            <a:ext cx="10399776" cy="5494498"/>
          </a:xfrm>
          <a:prstGeom prst="rect">
            <a:avLst/>
          </a:prstGeom>
        </p:spPr>
      </p:pic>
    </p:spTree>
    <p:extLst>
      <p:ext uri="{BB962C8B-B14F-4D97-AF65-F5344CB8AC3E}">
        <p14:creationId xmlns:p14="http://schemas.microsoft.com/office/powerpoint/2010/main" val="2102057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a:bodyPr>
          <a:lstStyle/>
          <a:p>
            <a:pPr algn="ctr"/>
            <a:r>
              <a:rPr lang="en-US" sz="4800" dirty="0" smtClean="0"/>
              <a:t>9+7=</a:t>
            </a:r>
          </a:p>
          <a:p>
            <a:pPr algn="ctr"/>
            <a:endParaRPr lang="en-US" sz="4800" dirty="0" smtClean="0"/>
          </a:p>
        </p:txBody>
      </p:sp>
      <p:sp>
        <p:nvSpPr>
          <p:cNvPr id="4" name="Title 3"/>
          <p:cNvSpPr>
            <a:spLocks noGrp="1"/>
          </p:cNvSpPr>
          <p:nvPr>
            <p:ph type="ctrTitle"/>
          </p:nvPr>
        </p:nvSpPr>
        <p:spPr>
          <a:xfrm>
            <a:off x="684212" y="287383"/>
            <a:ext cx="10615159" cy="1881051"/>
          </a:xfrm>
        </p:spPr>
        <p:txBody>
          <a:bodyPr>
            <a:normAutofit fontScale="90000"/>
          </a:bodyPr>
          <a:lstStyle/>
          <a:p>
            <a:r>
              <a:rPr lang="en-US" dirty="0" smtClean="0"/>
              <a:t>No Pressure…but how would you work this out? What were your </a:t>
            </a:r>
            <a:r>
              <a:rPr lang="en-US" dirty="0" smtClean="0">
                <a:solidFill>
                  <a:srgbClr val="FF0000"/>
                </a:solidFill>
              </a:rPr>
              <a:t>methods</a:t>
            </a:r>
            <a:r>
              <a:rPr lang="en-US" dirty="0" smtClean="0"/>
              <a:t>? </a:t>
            </a:r>
            <a:endParaRPr lang="en-GB" dirty="0"/>
          </a:p>
        </p:txBody>
      </p:sp>
    </p:spTree>
    <p:extLst>
      <p:ext uri="{BB962C8B-B14F-4D97-AF65-F5344CB8AC3E}">
        <p14:creationId xmlns:p14="http://schemas.microsoft.com/office/powerpoint/2010/main" val="13135647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lnSpcReduction="10000"/>
          </a:bodyPr>
          <a:lstStyle/>
          <a:p>
            <a:r>
              <a:rPr lang="en-US" dirty="0" smtClean="0">
                <a:solidFill>
                  <a:schemeClr val="bg1"/>
                </a:solidFill>
              </a:rPr>
              <a:t>Developing a strong grounding in number is essential so that all children develop the necessary building blocks to excel mathematically. Children should be able to </a:t>
            </a:r>
            <a:r>
              <a:rPr lang="en-US" b="1" dirty="0" smtClean="0">
                <a:solidFill>
                  <a:srgbClr val="FF0000"/>
                </a:solidFill>
              </a:rPr>
              <a:t>count</a:t>
            </a:r>
            <a:r>
              <a:rPr lang="en-US" dirty="0" smtClean="0">
                <a:solidFill>
                  <a:schemeClr val="bg1"/>
                </a:solidFill>
              </a:rPr>
              <a:t> confidently, develop a </a:t>
            </a:r>
            <a:r>
              <a:rPr lang="en-US" b="1" dirty="0" smtClean="0">
                <a:solidFill>
                  <a:srgbClr val="FF0000"/>
                </a:solidFill>
              </a:rPr>
              <a:t>deep understanding </a:t>
            </a:r>
            <a:r>
              <a:rPr lang="en-US" dirty="0" smtClean="0">
                <a:solidFill>
                  <a:schemeClr val="bg1"/>
                </a:solidFill>
              </a:rPr>
              <a:t>of the numbers to 10, the </a:t>
            </a:r>
            <a:r>
              <a:rPr lang="en-US" b="1" dirty="0" smtClean="0">
                <a:solidFill>
                  <a:srgbClr val="FF0000"/>
                </a:solidFill>
              </a:rPr>
              <a:t>relationships between them</a:t>
            </a:r>
            <a:r>
              <a:rPr lang="en-US" dirty="0" smtClean="0">
                <a:solidFill>
                  <a:schemeClr val="bg1"/>
                </a:solidFill>
              </a:rPr>
              <a:t> and the </a:t>
            </a:r>
            <a:r>
              <a:rPr lang="en-US" b="1" dirty="0" smtClean="0">
                <a:solidFill>
                  <a:srgbClr val="FF0000"/>
                </a:solidFill>
              </a:rPr>
              <a:t>patterns</a:t>
            </a:r>
            <a:r>
              <a:rPr lang="en-US" dirty="0" smtClean="0">
                <a:solidFill>
                  <a:schemeClr val="bg1"/>
                </a:solidFill>
              </a:rPr>
              <a:t> within those numbers. By providing frequent and varied opportunities to build and apply this understanding – such as using manipulatives, including small pebbles and tens frames for organizing counting – children will develop a secure base of </a:t>
            </a:r>
            <a:r>
              <a:rPr lang="en-US" b="1" dirty="0" smtClean="0">
                <a:solidFill>
                  <a:srgbClr val="FF0000"/>
                </a:solidFill>
              </a:rPr>
              <a:t>knowledge</a:t>
            </a:r>
            <a:r>
              <a:rPr lang="en-US" dirty="0" smtClean="0">
                <a:solidFill>
                  <a:schemeClr val="bg1"/>
                </a:solidFill>
              </a:rPr>
              <a:t> and </a:t>
            </a:r>
            <a:r>
              <a:rPr lang="en-US" b="1" dirty="0" smtClean="0">
                <a:solidFill>
                  <a:srgbClr val="FF0000"/>
                </a:solidFill>
              </a:rPr>
              <a:t>vocabulary</a:t>
            </a:r>
            <a:r>
              <a:rPr lang="en-US" dirty="0" smtClean="0">
                <a:solidFill>
                  <a:schemeClr val="bg1"/>
                </a:solidFill>
              </a:rPr>
              <a:t> from with </a:t>
            </a:r>
            <a:r>
              <a:rPr lang="en-US" b="1" dirty="0" smtClean="0">
                <a:solidFill>
                  <a:srgbClr val="FF0000"/>
                </a:solidFill>
              </a:rPr>
              <a:t>mastery</a:t>
            </a:r>
            <a:r>
              <a:rPr lang="en-US" dirty="0" smtClean="0">
                <a:solidFill>
                  <a:schemeClr val="bg1"/>
                </a:solidFill>
              </a:rPr>
              <a:t>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sport connections, ‘have a go’, talk to adults and peers about what they notice and not be afraid to make mistakes.</a:t>
            </a:r>
          </a:p>
          <a:p>
            <a:endParaRPr lang="en-US" dirty="0" smtClean="0">
              <a:solidFill>
                <a:schemeClr val="bg1"/>
              </a:solidFill>
            </a:endParaRPr>
          </a:p>
        </p:txBody>
      </p:sp>
      <p:sp>
        <p:nvSpPr>
          <p:cNvPr id="4" name="Title 3"/>
          <p:cNvSpPr>
            <a:spLocks noGrp="1"/>
          </p:cNvSpPr>
          <p:nvPr>
            <p:ph type="ctrTitle"/>
          </p:nvPr>
        </p:nvSpPr>
        <p:spPr>
          <a:xfrm>
            <a:off x="684212" y="287383"/>
            <a:ext cx="10615159" cy="1881051"/>
          </a:xfrm>
        </p:spPr>
        <p:txBody>
          <a:bodyPr/>
          <a:lstStyle/>
          <a:p>
            <a:r>
              <a:rPr lang="en-US" dirty="0" smtClean="0"/>
              <a:t>Statutory framework for the early years foundation stage</a:t>
            </a:r>
            <a:endParaRPr lang="en-GB" dirty="0"/>
          </a:p>
        </p:txBody>
      </p:sp>
    </p:spTree>
    <p:extLst>
      <p:ext uri="{BB962C8B-B14F-4D97-AF65-F5344CB8AC3E}">
        <p14:creationId xmlns:p14="http://schemas.microsoft.com/office/powerpoint/2010/main" val="3580594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1127" y="314036"/>
            <a:ext cx="7706157" cy="1080655"/>
          </a:xfrm>
        </p:spPr>
        <p:txBody>
          <a:bodyPr/>
          <a:lstStyle/>
          <a:p>
            <a:r>
              <a:rPr lang="en-US" dirty="0"/>
              <a:t>E</a:t>
            </a:r>
            <a:r>
              <a:rPr lang="en-US" dirty="0" smtClean="0"/>
              <a:t>arly Learning Goals</a:t>
            </a:r>
            <a:endParaRPr lang="en-GB" dirty="0"/>
          </a:p>
        </p:txBody>
      </p:sp>
      <p:sp>
        <p:nvSpPr>
          <p:cNvPr id="3" name="Subtitle 2"/>
          <p:cNvSpPr>
            <a:spLocks noGrp="1"/>
          </p:cNvSpPr>
          <p:nvPr>
            <p:ph type="subTitle" idx="1"/>
          </p:nvPr>
        </p:nvSpPr>
        <p:spPr>
          <a:xfrm>
            <a:off x="591127" y="1736437"/>
            <a:ext cx="10501746" cy="4645890"/>
          </a:xfrm>
        </p:spPr>
        <p:txBody>
          <a:bodyPr>
            <a:normAutofit fontScale="77500" lnSpcReduction="20000"/>
          </a:bodyPr>
          <a:lstStyle/>
          <a:p>
            <a:r>
              <a:rPr lang="en-GB" b="1" dirty="0" smtClean="0">
                <a:solidFill>
                  <a:schemeClr val="bg1">
                    <a:lumMod val="75000"/>
                    <a:lumOff val="25000"/>
                  </a:schemeClr>
                </a:solidFill>
              </a:rPr>
              <a:t>Number </a:t>
            </a:r>
            <a:r>
              <a:rPr lang="en-GB" b="1" dirty="0">
                <a:solidFill>
                  <a:schemeClr val="bg1">
                    <a:lumMod val="75000"/>
                    <a:lumOff val="25000"/>
                  </a:schemeClr>
                </a:solidFill>
              </a:rPr>
              <a:t>ELG</a:t>
            </a:r>
          </a:p>
          <a:p>
            <a:r>
              <a:rPr lang="en-GB" dirty="0">
                <a:solidFill>
                  <a:schemeClr val="bg1">
                    <a:lumMod val="75000"/>
                    <a:lumOff val="25000"/>
                  </a:schemeClr>
                </a:solidFill>
              </a:rPr>
              <a:t>Children at the expected level of development will:</a:t>
            </a:r>
          </a:p>
          <a:p>
            <a:r>
              <a:rPr lang="en-GB" dirty="0">
                <a:solidFill>
                  <a:schemeClr val="bg1">
                    <a:lumMod val="75000"/>
                    <a:lumOff val="25000"/>
                  </a:schemeClr>
                </a:solidFill>
              </a:rPr>
              <a:t>Have a deep understanding of number to 10, including the composition of each number;</a:t>
            </a:r>
          </a:p>
          <a:p>
            <a:r>
              <a:rPr lang="en-GB" dirty="0" err="1">
                <a:solidFill>
                  <a:schemeClr val="bg1">
                    <a:lumMod val="75000"/>
                    <a:lumOff val="25000"/>
                  </a:schemeClr>
                </a:solidFill>
              </a:rPr>
              <a:t>Subitise</a:t>
            </a:r>
            <a:r>
              <a:rPr lang="en-GB" dirty="0">
                <a:solidFill>
                  <a:schemeClr val="bg1">
                    <a:lumMod val="75000"/>
                    <a:lumOff val="25000"/>
                  </a:schemeClr>
                </a:solidFill>
              </a:rPr>
              <a:t> (recognise quantities without counting) up to 5;</a:t>
            </a:r>
          </a:p>
          <a:p>
            <a:r>
              <a:rPr lang="en-GB" dirty="0">
                <a:solidFill>
                  <a:schemeClr val="bg1">
                    <a:lumMod val="75000"/>
                    <a:lumOff val="25000"/>
                  </a:schemeClr>
                </a:solidFill>
              </a:rPr>
              <a:t>Automatically recall (without reference to rhymes, counting or other aids) number bonds up to 5 (including subtraction facts) and some number bonds to 10, including double facts.</a:t>
            </a:r>
          </a:p>
          <a:p>
            <a:r>
              <a:rPr lang="en-GB" dirty="0">
                <a:solidFill>
                  <a:schemeClr val="bg1">
                    <a:lumMod val="75000"/>
                    <a:lumOff val="25000"/>
                  </a:schemeClr>
                </a:solidFill>
              </a:rPr>
              <a:t> </a:t>
            </a:r>
          </a:p>
          <a:p>
            <a:r>
              <a:rPr lang="en-GB" b="1" dirty="0" smtClean="0">
                <a:solidFill>
                  <a:schemeClr val="bg1">
                    <a:lumMod val="75000"/>
                    <a:lumOff val="25000"/>
                  </a:schemeClr>
                </a:solidFill>
              </a:rPr>
              <a:t>Numerical </a:t>
            </a:r>
            <a:r>
              <a:rPr lang="en-GB" b="1" dirty="0">
                <a:solidFill>
                  <a:schemeClr val="bg1">
                    <a:lumMod val="75000"/>
                    <a:lumOff val="25000"/>
                  </a:schemeClr>
                </a:solidFill>
              </a:rPr>
              <a:t>Patterns ELG</a:t>
            </a:r>
          </a:p>
          <a:p>
            <a:r>
              <a:rPr lang="en-GB" dirty="0">
                <a:solidFill>
                  <a:schemeClr val="bg1">
                    <a:lumMod val="75000"/>
                    <a:lumOff val="25000"/>
                  </a:schemeClr>
                </a:solidFill>
              </a:rPr>
              <a:t>Children at the expected level of development will:</a:t>
            </a:r>
          </a:p>
          <a:p>
            <a:r>
              <a:rPr lang="en-GB" dirty="0">
                <a:solidFill>
                  <a:schemeClr val="bg1">
                    <a:lumMod val="75000"/>
                    <a:lumOff val="25000"/>
                  </a:schemeClr>
                </a:solidFill>
              </a:rPr>
              <a:t>Verbally count beyond 20, recognising the pattern of the counting system;</a:t>
            </a:r>
          </a:p>
          <a:p>
            <a:r>
              <a:rPr lang="en-GB" dirty="0">
                <a:solidFill>
                  <a:schemeClr val="bg1">
                    <a:lumMod val="75000"/>
                    <a:lumOff val="25000"/>
                  </a:schemeClr>
                </a:solidFill>
              </a:rPr>
              <a:t>Compare quantities up to 10 in different contexts, recognising when one quantity is greater than, less than or the same as the other quantity;</a:t>
            </a:r>
          </a:p>
          <a:p>
            <a:r>
              <a:rPr lang="en-GB" dirty="0">
                <a:solidFill>
                  <a:schemeClr val="bg1">
                    <a:lumMod val="75000"/>
                    <a:lumOff val="25000"/>
                  </a:schemeClr>
                </a:solidFill>
              </a:rPr>
              <a:t>Explore and represent patterns within numbers up to 10, including evens and odds, double facts and how quantities can be distributed equally.</a:t>
            </a:r>
          </a:p>
          <a:p>
            <a:r>
              <a:rPr lang="en-GB" dirty="0">
                <a:solidFill>
                  <a:schemeClr val="bg1">
                    <a:lumMod val="75000"/>
                    <a:lumOff val="25000"/>
                  </a:schemeClr>
                </a:solidFill>
              </a:rPr>
              <a:t> </a:t>
            </a:r>
          </a:p>
          <a:p>
            <a:endParaRPr lang="en-GB" dirty="0">
              <a:solidFill>
                <a:schemeClr val="bg1">
                  <a:lumMod val="75000"/>
                  <a:lumOff val="25000"/>
                </a:schemeClr>
              </a:solidFill>
            </a:endParaRPr>
          </a:p>
        </p:txBody>
      </p:sp>
    </p:spTree>
    <p:extLst>
      <p:ext uri="{BB962C8B-B14F-4D97-AF65-F5344CB8AC3E}">
        <p14:creationId xmlns:p14="http://schemas.microsoft.com/office/powerpoint/2010/main" val="9696426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lstStyle/>
          <a:p>
            <a:r>
              <a:rPr lang="en-US" dirty="0" smtClean="0"/>
              <a:t>Currently, teaching covers the following areas of </a:t>
            </a:r>
            <a:r>
              <a:rPr lang="en-US" dirty="0" err="1" smtClean="0"/>
              <a:t>maths</a:t>
            </a:r>
            <a:r>
              <a:rPr lang="en-US" dirty="0" smtClean="0"/>
              <a:t>:</a:t>
            </a:r>
            <a:endParaRPr lang="en-US" dirty="0"/>
          </a:p>
          <a:p>
            <a:pPr marL="342900" indent="-342900">
              <a:buFont typeface="Arial" panose="020B0604020202020204" pitchFamily="34" charset="0"/>
              <a:buChar char="•"/>
            </a:pPr>
            <a:r>
              <a:rPr lang="en-US" dirty="0" err="1" smtClean="0"/>
              <a:t>Subitising</a:t>
            </a:r>
            <a:endParaRPr lang="en-US" dirty="0" smtClean="0"/>
          </a:p>
          <a:p>
            <a:pPr marL="342900" indent="-342900">
              <a:buFont typeface="Arial" panose="020B0604020202020204" pitchFamily="34" charset="0"/>
              <a:buChar char="•"/>
            </a:pPr>
            <a:r>
              <a:rPr lang="en-US" dirty="0" smtClean="0"/>
              <a:t>Cardinality, </a:t>
            </a:r>
            <a:r>
              <a:rPr lang="en-US" dirty="0" err="1" smtClean="0"/>
              <a:t>ordinality</a:t>
            </a:r>
            <a:r>
              <a:rPr lang="en-US" dirty="0" smtClean="0"/>
              <a:t>, nominal </a:t>
            </a:r>
            <a:r>
              <a:rPr lang="en-US" dirty="0" smtClean="0"/>
              <a:t>and counting</a:t>
            </a:r>
          </a:p>
          <a:p>
            <a:pPr marL="342900" indent="-342900">
              <a:buFont typeface="Arial" panose="020B0604020202020204" pitchFamily="34" charset="0"/>
              <a:buChar char="•"/>
            </a:pPr>
            <a:r>
              <a:rPr lang="en-US" dirty="0" smtClean="0"/>
              <a:t>Composition</a:t>
            </a:r>
          </a:p>
          <a:p>
            <a:pPr marL="342900" indent="-342900">
              <a:buFont typeface="Arial" panose="020B0604020202020204" pitchFamily="34" charset="0"/>
              <a:buChar char="•"/>
            </a:pPr>
            <a:r>
              <a:rPr lang="en-US" dirty="0" err="1" smtClean="0"/>
              <a:t>Comparision</a:t>
            </a:r>
            <a:endParaRPr lang="en-US" dirty="0" smtClean="0"/>
          </a:p>
          <a:p>
            <a:pPr marL="342900" indent="-342900">
              <a:buFont typeface="Arial" panose="020B0604020202020204" pitchFamily="34" charset="0"/>
              <a:buChar char="•"/>
            </a:pPr>
            <a:r>
              <a:rPr lang="en-US" dirty="0" smtClean="0"/>
              <a:t>Shapes, Space and Measure</a:t>
            </a:r>
          </a:p>
          <a:p>
            <a:r>
              <a:rPr lang="en-US" dirty="0" smtClean="0"/>
              <a:t>We are using the NCETM  Mastering Number </a:t>
            </a:r>
            <a:r>
              <a:rPr lang="en-US" dirty="0" err="1" smtClean="0"/>
              <a:t>Programme</a:t>
            </a:r>
            <a:r>
              <a:rPr lang="en-US" dirty="0" smtClean="0"/>
              <a:t> and White Rose materials.</a:t>
            </a:r>
          </a:p>
          <a:p>
            <a:endParaRPr lang="en-US" dirty="0" smtClean="0"/>
          </a:p>
        </p:txBody>
      </p:sp>
      <p:sp>
        <p:nvSpPr>
          <p:cNvPr id="4" name="Title 3"/>
          <p:cNvSpPr>
            <a:spLocks noGrp="1"/>
          </p:cNvSpPr>
          <p:nvPr>
            <p:ph type="ctrTitle"/>
          </p:nvPr>
        </p:nvSpPr>
        <p:spPr>
          <a:xfrm>
            <a:off x="684212" y="287383"/>
            <a:ext cx="10615159" cy="1881051"/>
          </a:xfrm>
        </p:spPr>
        <p:txBody>
          <a:bodyPr/>
          <a:lstStyle/>
          <a:p>
            <a:r>
              <a:rPr lang="en-US" dirty="0" smtClean="0"/>
              <a:t>How Can I Help my child learn </a:t>
            </a:r>
            <a:r>
              <a:rPr lang="en-US" dirty="0" err="1" smtClean="0"/>
              <a:t>Maths</a:t>
            </a:r>
            <a:r>
              <a:rPr lang="en-US" dirty="0" smtClean="0"/>
              <a:t>?</a:t>
            </a:r>
            <a:endParaRPr lang="en-GB" dirty="0"/>
          </a:p>
        </p:txBody>
      </p:sp>
    </p:spTree>
    <p:extLst>
      <p:ext uri="{BB962C8B-B14F-4D97-AF65-F5344CB8AC3E}">
        <p14:creationId xmlns:p14="http://schemas.microsoft.com/office/powerpoint/2010/main" val="32267327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31273" y="2394512"/>
            <a:ext cx="5616286" cy="3116133"/>
          </a:xfrm>
          <a:prstGeom prst="rect">
            <a:avLst/>
          </a:prstGeom>
        </p:spPr>
      </p:pic>
      <p:sp>
        <p:nvSpPr>
          <p:cNvPr id="4" name="Title 3"/>
          <p:cNvSpPr>
            <a:spLocks noGrp="1"/>
          </p:cNvSpPr>
          <p:nvPr>
            <p:ph type="ctrTitle"/>
          </p:nvPr>
        </p:nvSpPr>
        <p:spPr>
          <a:xfrm>
            <a:off x="684212" y="287383"/>
            <a:ext cx="10615159" cy="1881051"/>
          </a:xfrm>
        </p:spPr>
        <p:txBody>
          <a:bodyPr/>
          <a:lstStyle/>
          <a:p>
            <a:r>
              <a:rPr lang="en-US" dirty="0" smtClean="0"/>
              <a:t>What does </a:t>
            </a:r>
            <a:r>
              <a:rPr lang="en-US" dirty="0" err="1" smtClean="0"/>
              <a:t>subitising</a:t>
            </a:r>
            <a:r>
              <a:rPr lang="en-US" dirty="0" smtClean="0"/>
              <a:t> look and sound like?</a:t>
            </a:r>
            <a:endParaRPr lang="en-GB" dirty="0"/>
          </a:p>
        </p:txBody>
      </p:sp>
      <p:sp>
        <p:nvSpPr>
          <p:cNvPr id="5" name="Oval Callout 4"/>
          <p:cNvSpPr/>
          <p:nvPr/>
        </p:nvSpPr>
        <p:spPr>
          <a:xfrm>
            <a:off x="6858000" y="2168434"/>
            <a:ext cx="4017818" cy="2403566"/>
          </a:xfrm>
          <a:prstGeom prst="wedgeEllipseCallout">
            <a:avLst>
              <a:gd name="adj1" fmla="val -47385"/>
              <a:gd name="adj2" fmla="val 55583"/>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four swans!</a:t>
            </a:r>
            <a:endParaRPr lang="en-GB" sz="3200" dirty="0">
              <a:solidFill>
                <a:schemeClr val="bg1"/>
              </a:solidFill>
            </a:endParaRPr>
          </a:p>
        </p:txBody>
      </p:sp>
    </p:spTree>
    <p:extLst>
      <p:ext uri="{BB962C8B-B14F-4D97-AF65-F5344CB8AC3E}">
        <p14:creationId xmlns:p14="http://schemas.microsoft.com/office/powerpoint/2010/main" val="13482616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normAutofit fontScale="90000"/>
          </a:bodyPr>
          <a:lstStyle/>
          <a:p>
            <a:r>
              <a:rPr lang="en-US" dirty="0" smtClean="0"/>
              <a:t>What does cardinality, </a:t>
            </a:r>
            <a:r>
              <a:rPr lang="en-US" dirty="0" err="1" smtClean="0"/>
              <a:t>ordinality</a:t>
            </a:r>
            <a:r>
              <a:rPr lang="en-US" dirty="0" smtClean="0"/>
              <a:t> and counting look and sound like?</a:t>
            </a:r>
            <a:endParaRPr lang="en-GB" dirty="0"/>
          </a:p>
        </p:txBody>
      </p:sp>
      <p:sp>
        <p:nvSpPr>
          <p:cNvPr id="5" name="Oval Callout 4"/>
          <p:cNvSpPr/>
          <p:nvPr/>
        </p:nvSpPr>
        <p:spPr>
          <a:xfrm>
            <a:off x="5555672" y="1527760"/>
            <a:ext cx="4017818" cy="2403566"/>
          </a:xfrm>
          <a:prstGeom prst="wedgeEllipseCallout">
            <a:avLst>
              <a:gd name="adj1" fmla="val -47385"/>
              <a:gd name="adj2" fmla="val 55583"/>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bg1"/>
                </a:solidFill>
              </a:rPr>
              <a:t>I have 11. How many do you have?</a:t>
            </a:r>
            <a:endParaRPr lang="en-GB" sz="2800" dirty="0">
              <a:solidFill>
                <a:schemeClr val="bg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212" y="2168434"/>
            <a:ext cx="4701047" cy="3525785"/>
          </a:xfrm>
          <a:prstGeom prst="rect">
            <a:avLst/>
          </a:prstGeom>
        </p:spPr>
      </p:pic>
      <p:sp>
        <p:nvSpPr>
          <p:cNvPr id="7" name="Oval Callout 6"/>
          <p:cNvSpPr/>
          <p:nvPr/>
        </p:nvSpPr>
        <p:spPr>
          <a:xfrm>
            <a:off x="6238901" y="3931326"/>
            <a:ext cx="4017818" cy="2403566"/>
          </a:xfrm>
          <a:prstGeom prst="wedgeEllipseCallout">
            <a:avLst>
              <a:gd name="adj1" fmla="val -58419"/>
              <a:gd name="adj2" fmla="val -2396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bg1"/>
                </a:solidFill>
              </a:rPr>
              <a:t>I finished first! You’re last. Who finished second?</a:t>
            </a:r>
            <a:endParaRPr lang="en-GB" sz="2800" dirty="0">
              <a:solidFill>
                <a:schemeClr val="bg1"/>
              </a:solidFill>
            </a:endParaRPr>
          </a:p>
        </p:txBody>
      </p:sp>
    </p:spTree>
    <p:extLst>
      <p:ext uri="{BB962C8B-B14F-4D97-AF65-F5344CB8AC3E}">
        <p14:creationId xmlns:p14="http://schemas.microsoft.com/office/powerpoint/2010/main" val="3555512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does composition look and sound like?</a:t>
            </a:r>
            <a:endParaRPr lang="en-GB" dirty="0"/>
          </a:p>
        </p:txBody>
      </p:sp>
      <p:sp>
        <p:nvSpPr>
          <p:cNvPr id="5" name="Oval Callout 4"/>
          <p:cNvSpPr/>
          <p:nvPr/>
        </p:nvSpPr>
        <p:spPr>
          <a:xfrm>
            <a:off x="6927273" y="1503417"/>
            <a:ext cx="4017818" cy="2403566"/>
          </a:xfrm>
          <a:prstGeom prst="wedgeEllipseCallout">
            <a:avLst>
              <a:gd name="adj1" fmla="val -67385"/>
              <a:gd name="adj2" fmla="val 1235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a 2 and a 2. That equals 4!</a:t>
            </a:r>
            <a:endParaRPr lang="en-GB" sz="3200" dirty="0">
              <a:solidFill>
                <a:schemeClr val="bg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0" y="2396837"/>
            <a:ext cx="4590474" cy="3442856"/>
          </a:xfrm>
          <a:prstGeom prst="rect">
            <a:avLst/>
          </a:prstGeom>
        </p:spPr>
      </p:pic>
      <p:sp>
        <p:nvSpPr>
          <p:cNvPr id="6" name="Oval Callout 5"/>
          <p:cNvSpPr/>
          <p:nvPr/>
        </p:nvSpPr>
        <p:spPr>
          <a:xfrm>
            <a:off x="6927273" y="4118265"/>
            <a:ext cx="4017818" cy="2403566"/>
          </a:xfrm>
          <a:prstGeom prst="wedgeEllipseCallout">
            <a:avLst>
              <a:gd name="adj1" fmla="val -73937"/>
              <a:gd name="adj2" fmla="val -40678"/>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5. A three here and a 2 here.</a:t>
            </a:r>
            <a:endParaRPr lang="en-GB" sz="3200" dirty="0">
              <a:solidFill>
                <a:schemeClr val="bg1"/>
              </a:solidFill>
            </a:endParaRPr>
          </a:p>
        </p:txBody>
      </p:sp>
    </p:spTree>
    <p:extLst>
      <p:ext uri="{BB962C8B-B14F-4D97-AF65-F5344CB8AC3E}">
        <p14:creationId xmlns:p14="http://schemas.microsoft.com/office/powerpoint/2010/main" val="16211101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does comparison look and sound like?</a:t>
            </a:r>
            <a:endParaRPr lang="en-GB" dirty="0"/>
          </a:p>
        </p:txBody>
      </p:sp>
      <p:sp>
        <p:nvSpPr>
          <p:cNvPr id="5" name="Oval Callout 4"/>
          <p:cNvSpPr/>
          <p:nvPr/>
        </p:nvSpPr>
        <p:spPr>
          <a:xfrm>
            <a:off x="6303818" y="2168433"/>
            <a:ext cx="4572000" cy="2472839"/>
          </a:xfrm>
          <a:prstGeom prst="wedgeEllipseCallout">
            <a:avLst>
              <a:gd name="adj1" fmla="val -57688"/>
              <a:gd name="adj2" fmla="val -10529"/>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bg1"/>
                </a:solidFill>
              </a:rPr>
              <a:t>I have more acorns than pinecones. I have fewer wood pieces than acorns.</a:t>
            </a:r>
            <a:endParaRPr lang="en-GB" sz="2400" dirty="0">
              <a:solidFill>
                <a:schemeClr val="bg1"/>
              </a:solidFill>
            </a:endParaRPr>
          </a:p>
        </p:txBody>
      </p:sp>
      <p:pic>
        <p:nvPicPr>
          <p:cNvPr id="3" name="Picture 2"/>
          <p:cNvPicPr>
            <a:picLocks noChangeAspect="1"/>
          </p:cNvPicPr>
          <p:nvPr/>
        </p:nvPicPr>
        <p:blipFill>
          <a:blip r:embed="rId3"/>
          <a:stretch>
            <a:fillRect/>
          </a:stretch>
        </p:blipFill>
        <p:spPr>
          <a:xfrm>
            <a:off x="1323466" y="2313008"/>
            <a:ext cx="4529721" cy="3395766"/>
          </a:xfrm>
          <a:prstGeom prst="rect">
            <a:avLst/>
          </a:prstGeom>
        </p:spPr>
      </p:pic>
    </p:spTree>
    <p:extLst>
      <p:ext uri="{BB962C8B-B14F-4D97-AF65-F5344CB8AC3E}">
        <p14:creationId xmlns:p14="http://schemas.microsoft.com/office/powerpoint/2010/main" val="22703998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does comparison look and sound like?</a:t>
            </a:r>
            <a:endParaRPr lang="en-GB" dirty="0"/>
          </a:p>
        </p:txBody>
      </p:sp>
      <p:sp>
        <p:nvSpPr>
          <p:cNvPr id="5" name="Oval Callout 4"/>
          <p:cNvSpPr/>
          <p:nvPr/>
        </p:nvSpPr>
        <p:spPr>
          <a:xfrm>
            <a:off x="6303818" y="2168433"/>
            <a:ext cx="4572000" cy="2472839"/>
          </a:xfrm>
          <a:prstGeom prst="wedgeEllipseCallout">
            <a:avLst>
              <a:gd name="adj1" fmla="val -57688"/>
              <a:gd name="adj2" fmla="val -10529"/>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bg1"/>
                </a:solidFill>
              </a:rPr>
              <a:t>That is a very big jelly fish!</a:t>
            </a:r>
            <a:endParaRPr lang="en-GB" sz="2400" dirty="0">
              <a:solidFill>
                <a:schemeClr val="bg1"/>
              </a:solidFill>
            </a:endParaRPr>
          </a:p>
        </p:txBody>
      </p:sp>
      <p:pic>
        <p:nvPicPr>
          <p:cNvPr id="2" name="Picture 1"/>
          <p:cNvPicPr>
            <a:picLocks noChangeAspect="1"/>
          </p:cNvPicPr>
          <p:nvPr/>
        </p:nvPicPr>
        <p:blipFill>
          <a:blip r:embed="rId3"/>
          <a:stretch>
            <a:fillRect/>
          </a:stretch>
        </p:blipFill>
        <p:spPr>
          <a:xfrm>
            <a:off x="524496" y="2623251"/>
            <a:ext cx="5355769" cy="2992460"/>
          </a:xfrm>
          <a:prstGeom prst="rect">
            <a:avLst/>
          </a:prstGeom>
        </p:spPr>
      </p:pic>
    </p:spTree>
    <p:extLst>
      <p:ext uri="{BB962C8B-B14F-4D97-AF65-F5344CB8AC3E}">
        <p14:creationId xmlns:p14="http://schemas.microsoft.com/office/powerpoint/2010/main" val="3111381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 shapes, space and measure look and sound like?</a:t>
            </a:r>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4161" y="2782744"/>
            <a:ext cx="3863108" cy="2897331"/>
          </a:xfrm>
          <a:prstGeom prst="rect">
            <a:avLst/>
          </a:prstGeom>
        </p:spPr>
      </p:pic>
      <p:sp>
        <p:nvSpPr>
          <p:cNvPr id="7" name="TextBox 6"/>
          <p:cNvSpPr txBox="1"/>
          <p:nvPr/>
        </p:nvSpPr>
        <p:spPr>
          <a:xfrm>
            <a:off x="3906982" y="2646218"/>
            <a:ext cx="2673927" cy="286232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Exploring the properties (straight, flat, roll, bend, etc.) of shapes and how to classify them</a:t>
            </a:r>
          </a:p>
          <a:p>
            <a:pPr marL="285750" indent="-285750">
              <a:buFont typeface="Arial" panose="020B0604020202020204" pitchFamily="34" charset="0"/>
              <a:buChar char="•"/>
            </a:pPr>
            <a:r>
              <a:rPr lang="en-GB" dirty="0" smtClean="0"/>
              <a:t>Measure = time, weight, distance, height, capacity and length</a:t>
            </a:r>
          </a:p>
          <a:p>
            <a:pPr marL="285750" indent="-285750">
              <a:buFont typeface="Arial" panose="020B0604020202020204" pitchFamily="34" charset="0"/>
              <a:buChar char="•"/>
            </a:pPr>
            <a:endParaRPr lang="en-GB"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9128" y="2096852"/>
            <a:ext cx="3362036" cy="2521527"/>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9927" y="4065154"/>
            <a:ext cx="3551382" cy="2663536"/>
          </a:xfrm>
          <a:prstGeom prst="rect">
            <a:avLst/>
          </a:prstGeom>
        </p:spPr>
      </p:pic>
    </p:spTree>
    <p:extLst>
      <p:ext uri="{BB962C8B-B14F-4D97-AF65-F5344CB8AC3E}">
        <p14:creationId xmlns:p14="http://schemas.microsoft.com/office/powerpoint/2010/main" val="36454450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1614252"/>
            <a:ext cx="11242177" cy="4641272"/>
          </a:xfrm>
        </p:spPr>
        <p:txBody>
          <a:bodyPr>
            <a:normAutofit fontScale="62500" lnSpcReduction="20000"/>
          </a:bodyPr>
          <a:lstStyle/>
          <a:p>
            <a:r>
              <a:rPr lang="en-US" sz="6000" dirty="0" smtClean="0">
                <a:solidFill>
                  <a:schemeClr val="accent1"/>
                </a:solidFill>
              </a:rPr>
              <a:t>Mathematical mastery is not just about counting or writing equations.</a:t>
            </a:r>
          </a:p>
          <a:p>
            <a:r>
              <a:rPr lang="en-US" sz="2900" dirty="0" smtClean="0">
                <a:solidFill>
                  <a:schemeClr val="accent1"/>
                </a:solidFill>
                <a:latin typeface="Soft Elegance" panose="02000604060000020003" pitchFamily="2" charset="0"/>
              </a:rPr>
              <a:t>Your child is using mathematical language every day…</a:t>
            </a:r>
          </a:p>
          <a:p>
            <a:r>
              <a:rPr lang="en-US" sz="2900" dirty="0" smtClean="0">
                <a:solidFill>
                  <a:schemeClr val="accent1"/>
                </a:solidFill>
                <a:latin typeface="Soft Elegance" panose="02000604060000020003" pitchFamily="2" charset="0"/>
              </a:rPr>
              <a:t>“I’m 5 years old!” (Holding up 5 fingers.)</a:t>
            </a:r>
          </a:p>
          <a:p>
            <a:r>
              <a:rPr lang="en-US" sz="2900" dirty="0" smtClean="0">
                <a:solidFill>
                  <a:schemeClr val="accent1"/>
                </a:solidFill>
                <a:latin typeface="Soft Elegance" panose="02000604060000020003" pitchFamily="2" charset="0"/>
              </a:rPr>
              <a:t>“Why does my brother have more biscuits than me? I want more!”</a:t>
            </a:r>
          </a:p>
          <a:p>
            <a:r>
              <a:rPr lang="en-US" sz="2900" dirty="0" smtClean="0">
                <a:solidFill>
                  <a:schemeClr val="accent1"/>
                </a:solidFill>
                <a:latin typeface="Soft Elegance" panose="02000604060000020003" pitchFamily="2" charset="0"/>
              </a:rPr>
              <a:t>“When will we be there?”</a:t>
            </a:r>
          </a:p>
          <a:p>
            <a:r>
              <a:rPr lang="en-US" sz="2900" dirty="0" smtClean="0">
                <a:solidFill>
                  <a:schemeClr val="accent1"/>
                </a:solidFill>
                <a:latin typeface="Soft Elegance" panose="02000604060000020003" pitchFamily="2" charset="0"/>
              </a:rPr>
              <a:t>“How many sleeps till my birthday?”</a:t>
            </a:r>
          </a:p>
          <a:p>
            <a:r>
              <a:rPr lang="en-US" sz="2900" dirty="0" smtClean="0">
                <a:solidFill>
                  <a:schemeClr val="accent1"/>
                </a:solidFill>
                <a:latin typeface="Soft Elegance" panose="02000604060000020003" pitchFamily="2" charset="0"/>
              </a:rPr>
              <a:t>“I’m taller than you when I stand up here.”</a:t>
            </a:r>
          </a:p>
          <a:p>
            <a:r>
              <a:rPr lang="en-US" sz="2900" dirty="0" smtClean="0">
                <a:solidFill>
                  <a:schemeClr val="accent1"/>
                </a:solidFill>
                <a:latin typeface="Soft Elegance" panose="02000604060000020003" pitchFamily="2" charset="0"/>
              </a:rPr>
              <a:t>“Daddy’s the tallest of all.”</a:t>
            </a:r>
          </a:p>
          <a:p>
            <a:r>
              <a:rPr lang="en-US" sz="2900" dirty="0" smtClean="0">
                <a:solidFill>
                  <a:schemeClr val="accent1"/>
                </a:solidFill>
                <a:latin typeface="Soft Elegance" panose="02000604060000020003" pitchFamily="2" charset="0"/>
              </a:rPr>
              <a:t>“Look! Two birds!”</a:t>
            </a:r>
          </a:p>
          <a:p>
            <a:r>
              <a:rPr lang="en-US" sz="6000" dirty="0" smtClean="0">
                <a:solidFill>
                  <a:schemeClr val="accent1"/>
                </a:solidFill>
              </a:rPr>
              <a:t> </a:t>
            </a:r>
          </a:p>
          <a:p>
            <a:endParaRPr lang="en-US" sz="6000" dirty="0" smtClean="0">
              <a:solidFill>
                <a:schemeClr val="accent1"/>
              </a:solidFill>
            </a:endParaRPr>
          </a:p>
          <a:p>
            <a:endParaRPr lang="en-US" dirty="0" smtClean="0">
              <a:solidFill>
                <a:schemeClr val="accent1"/>
              </a:solidFill>
            </a:endParaRPr>
          </a:p>
        </p:txBody>
      </p:sp>
      <p:sp>
        <p:nvSpPr>
          <p:cNvPr id="4" name="Title 3"/>
          <p:cNvSpPr>
            <a:spLocks noGrp="1"/>
          </p:cNvSpPr>
          <p:nvPr>
            <p:ph type="ctrTitle"/>
          </p:nvPr>
        </p:nvSpPr>
        <p:spPr>
          <a:xfrm>
            <a:off x="684211" y="415636"/>
            <a:ext cx="10615159" cy="1198616"/>
          </a:xfrm>
        </p:spPr>
        <p:txBody>
          <a:bodyPr/>
          <a:lstStyle/>
          <a:p>
            <a:r>
              <a:rPr lang="en-US" dirty="0" smtClean="0"/>
              <a:t>Myth-busting!</a:t>
            </a:r>
            <a:endParaRPr lang="en-GB" dirty="0"/>
          </a:p>
        </p:txBody>
      </p:sp>
    </p:spTree>
    <p:extLst>
      <p:ext uri="{BB962C8B-B14F-4D97-AF65-F5344CB8AC3E}">
        <p14:creationId xmlns:p14="http://schemas.microsoft.com/office/powerpoint/2010/main" val="25013291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050474"/>
            <a:ext cx="11242177" cy="4641272"/>
          </a:xfrm>
        </p:spPr>
        <p:txBody>
          <a:bodyPr>
            <a:normAutofit fontScale="92500"/>
          </a:bodyPr>
          <a:lstStyle/>
          <a:p>
            <a:pPr marL="342900" indent="-342900">
              <a:buFont typeface="Arial" panose="020B0604020202020204" pitchFamily="34" charset="0"/>
              <a:buChar char="•"/>
            </a:pPr>
            <a:r>
              <a:rPr lang="en-US" dirty="0" smtClean="0">
                <a:solidFill>
                  <a:schemeClr val="accent1"/>
                </a:solidFill>
              </a:rPr>
              <a:t>Count everything- stairs, steps, toys, food. Children often find bridging 10 hard and may say 20 10 instead of 30. </a:t>
            </a:r>
            <a:r>
              <a:rPr lang="en-US" dirty="0">
                <a:solidFill>
                  <a:schemeClr val="accent1"/>
                </a:solidFill>
              </a:rPr>
              <a:t>T</a:t>
            </a:r>
            <a:r>
              <a:rPr lang="en-US" dirty="0" smtClean="0">
                <a:solidFill>
                  <a:schemeClr val="accent1"/>
                </a:solidFill>
              </a:rPr>
              <a:t>his is normal and logical. Also, 11 and 12 can be confusion as they don’t follow the ?teen pattern like 13 and beyond.</a:t>
            </a:r>
          </a:p>
          <a:p>
            <a:pPr marL="342900" indent="-342900">
              <a:buFont typeface="Arial" panose="020B0604020202020204" pitchFamily="34" charset="0"/>
              <a:buChar char="•"/>
            </a:pPr>
            <a:r>
              <a:rPr lang="en-US" dirty="0" smtClean="0">
                <a:solidFill>
                  <a:schemeClr val="accent1"/>
                </a:solidFill>
              </a:rPr>
              <a:t>Look at numbers everywhere, door numbers, price tags, puzzle pieces,</a:t>
            </a:r>
          </a:p>
          <a:p>
            <a:pPr marL="342900" indent="-342900">
              <a:buFont typeface="Arial" panose="020B0604020202020204" pitchFamily="34" charset="0"/>
              <a:buChar char="•"/>
            </a:pPr>
            <a:r>
              <a:rPr lang="en-US" dirty="0" smtClean="0">
                <a:solidFill>
                  <a:schemeClr val="accent1"/>
                </a:solidFill>
              </a:rPr>
              <a:t>Get your child involved in tasks like making packed lunches- </a:t>
            </a:r>
            <a:r>
              <a:rPr lang="en-US" dirty="0" err="1" smtClean="0">
                <a:solidFill>
                  <a:schemeClr val="accent1"/>
                </a:solidFill>
              </a:rPr>
              <a:t>eg</a:t>
            </a:r>
            <a:r>
              <a:rPr lang="en-US" dirty="0" smtClean="0">
                <a:solidFill>
                  <a:schemeClr val="accent1"/>
                </a:solidFill>
              </a:rPr>
              <a:t>. how many slices of bread do we need to make 4 sandwiches? (problem solving and addition/ doubling) Is there going to be enough left in the loaf? (</a:t>
            </a:r>
            <a:r>
              <a:rPr lang="en-US" dirty="0" err="1" smtClean="0">
                <a:solidFill>
                  <a:schemeClr val="accent1"/>
                </a:solidFill>
              </a:rPr>
              <a:t>subitising</a:t>
            </a:r>
            <a:r>
              <a:rPr lang="en-US" dirty="0" smtClean="0">
                <a:solidFill>
                  <a:schemeClr val="accent1"/>
                </a:solidFill>
              </a:rPr>
              <a:t> and estimating)</a:t>
            </a:r>
          </a:p>
          <a:p>
            <a:pPr marL="342900" indent="-342900">
              <a:buFont typeface="Arial" panose="020B0604020202020204" pitchFamily="34" charset="0"/>
              <a:buChar char="•"/>
            </a:pPr>
            <a:r>
              <a:rPr lang="en-US" dirty="0" smtClean="0">
                <a:solidFill>
                  <a:schemeClr val="accent1"/>
                </a:solidFill>
              </a:rPr>
              <a:t>Cooking and baking is excellent for </a:t>
            </a:r>
            <a:r>
              <a:rPr lang="en-US" dirty="0" err="1" smtClean="0">
                <a:solidFill>
                  <a:schemeClr val="accent1"/>
                </a:solidFill>
              </a:rPr>
              <a:t>maths</a:t>
            </a:r>
            <a:r>
              <a:rPr lang="en-US" dirty="0" smtClean="0">
                <a:solidFill>
                  <a:schemeClr val="accent1"/>
                </a:solidFill>
              </a:rPr>
              <a:t>- includes number and shape space and measure.</a:t>
            </a:r>
          </a:p>
          <a:p>
            <a:pPr marL="342900" indent="-342900">
              <a:buFont typeface="Arial" panose="020B0604020202020204" pitchFamily="34" charset="0"/>
              <a:buChar char="•"/>
            </a:pPr>
            <a:r>
              <a:rPr lang="en-US" dirty="0" err="1" smtClean="0">
                <a:solidFill>
                  <a:schemeClr val="accent1"/>
                </a:solidFill>
              </a:rPr>
              <a:t>Maths</a:t>
            </a:r>
            <a:r>
              <a:rPr lang="en-US" dirty="0" smtClean="0">
                <a:solidFill>
                  <a:schemeClr val="accent1"/>
                </a:solidFill>
              </a:rPr>
              <a:t> in nature- making shapes with sticks, </a:t>
            </a:r>
            <a:r>
              <a:rPr lang="en-US" dirty="0" err="1" smtClean="0">
                <a:solidFill>
                  <a:schemeClr val="accent1"/>
                </a:solidFill>
              </a:rPr>
              <a:t>subitising</a:t>
            </a:r>
            <a:r>
              <a:rPr lang="en-US" dirty="0" smtClean="0">
                <a:solidFill>
                  <a:schemeClr val="accent1"/>
                </a:solidFill>
              </a:rPr>
              <a:t> how many daisies in a patch of grass, patterns</a:t>
            </a:r>
          </a:p>
          <a:p>
            <a:pPr marL="342900" indent="-342900">
              <a:buFont typeface="Arial" panose="020B0604020202020204" pitchFamily="34" charset="0"/>
              <a:buChar char="•"/>
            </a:pPr>
            <a:r>
              <a:rPr lang="en-US" dirty="0" smtClean="0">
                <a:solidFill>
                  <a:schemeClr val="accent1"/>
                </a:solidFill>
              </a:rPr>
              <a:t>Have real coins for playing with as shop role play. Try to use coins in a shop for your child to buy items on occasion rather than using a card. Have you got enough money?</a:t>
            </a:r>
          </a:p>
          <a:p>
            <a:pPr marL="342900" indent="-342900">
              <a:buFont typeface="Arial" panose="020B0604020202020204" pitchFamily="34" charset="0"/>
              <a:buChar char="•"/>
            </a:pPr>
            <a:endParaRPr lang="en-US" dirty="0" smtClean="0">
              <a:solidFill>
                <a:schemeClr val="accent1"/>
              </a:solidFill>
            </a:endParaRPr>
          </a:p>
        </p:txBody>
      </p:sp>
      <p:sp>
        <p:nvSpPr>
          <p:cNvPr id="4" name="Title 3"/>
          <p:cNvSpPr>
            <a:spLocks noGrp="1"/>
          </p:cNvSpPr>
          <p:nvPr>
            <p:ph type="ctrTitle"/>
          </p:nvPr>
        </p:nvSpPr>
        <p:spPr>
          <a:xfrm>
            <a:off x="684212" y="287383"/>
            <a:ext cx="10615159" cy="1881051"/>
          </a:xfrm>
        </p:spPr>
        <p:txBody>
          <a:bodyPr/>
          <a:lstStyle/>
          <a:p>
            <a:r>
              <a:rPr lang="en-GB" dirty="0" smtClean="0"/>
              <a:t>How can you support maths at home?</a:t>
            </a:r>
            <a:endParaRPr lang="en-GB" dirty="0"/>
          </a:p>
        </p:txBody>
      </p:sp>
    </p:spTree>
    <p:extLst>
      <p:ext uri="{BB962C8B-B14F-4D97-AF65-F5344CB8AC3E}">
        <p14:creationId xmlns:p14="http://schemas.microsoft.com/office/powerpoint/2010/main" val="333314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050474"/>
            <a:ext cx="11242177" cy="4641272"/>
          </a:xfrm>
        </p:spPr>
        <p:txBody>
          <a:bodyPr>
            <a:normAutofit lnSpcReduction="10000"/>
          </a:bodyPr>
          <a:lstStyle/>
          <a:p>
            <a:pPr marL="342900" indent="-342900">
              <a:buFont typeface="Arial" panose="020B0604020202020204" pitchFamily="34" charset="0"/>
              <a:buChar char="•"/>
            </a:pPr>
            <a:r>
              <a:rPr lang="en-US" dirty="0" smtClean="0">
                <a:solidFill>
                  <a:schemeClr val="accent1"/>
                </a:solidFill>
              </a:rPr>
              <a:t>Play board games initially use spot dice, then digit dice and eventually two dice for addition.</a:t>
            </a:r>
          </a:p>
          <a:p>
            <a:pPr marL="342900" indent="-342900">
              <a:buFont typeface="Arial" panose="020B0604020202020204" pitchFamily="34" charset="0"/>
              <a:buChar char="•"/>
            </a:pPr>
            <a:r>
              <a:rPr lang="en-US" dirty="0" smtClean="0">
                <a:solidFill>
                  <a:schemeClr val="accent1"/>
                </a:solidFill>
              </a:rPr>
              <a:t>Playing cards- higher/ lower game, snap</a:t>
            </a:r>
          </a:p>
          <a:p>
            <a:pPr marL="342900" indent="-342900">
              <a:buFont typeface="Arial" panose="020B0604020202020204" pitchFamily="34" charset="0"/>
              <a:buChar char="•"/>
            </a:pPr>
            <a:r>
              <a:rPr lang="en-US" dirty="0" smtClean="0">
                <a:solidFill>
                  <a:schemeClr val="accent1"/>
                </a:solidFill>
              </a:rPr>
              <a:t>Dominoes</a:t>
            </a:r>
          </a:p>
          <a:p>
            <a:pPr marL="342900" indent="-342900">
              <a:buFont typeface="Arial" panose="020B0604020202020204" pitchFamily="34" charset="0"/>
              <a:buChar char="•"/>
            </a:pPr>
            <a:r>
              <a:rPr lang="en-US" dirty="0" smtClean="0">
                <a:solidFill>
                  <a:schemeClr val="accent1"/>
                </a:solidFill>
              </a:rPr>
              <a:t>Stories, songs and rhymes with number- YouTube have some excellent counting songs</a:t>
            </a:r>
          </a:p>
          <a:p>
            <a:pPr marL="342900" indent="-342900">
              <a:buFont typeface="Arial" panose="020B0604020202020204" pitchFamily="34" charset="0"/>
              <a:buChar char="•"/>
            </a:pPr>
            <a:r>
              <a:rPr lang="en-US" dirty="0" err="1" smtClean="0">
                <a:solidFill>
                  <a:schemeClr val="accent1"/>
                </a:solidFill>
              </a:rPr>
              <a:t>Numberblocks</a:t>
            </a:r>
            <a:r>
              <a:rPr lang="en-US" dirty="0" smtClean="0">
                <a:solidFill>
                  <a:schemeClr val="accent1"/>
                </a:solidFill>
              </a:rPr>
              <a:t>-  created by </a:t>
            </a:r>
            <a:r>
              <a:rPr lang="en-US" dirty="0" err="1" smtClean="0">
                <a:solidFill>
                  <a:schemeClr val="accent1"/>
                </a:solidFill>
              </a:rPr>
              <a:t>maths</a:t>
            </a:r>
            <a:r>
              <a:rPr lang="en-US" dirty="0" smtClean="0">
                <a:solidFill>
                  <a:schemeClr val="accent1"/>
                </a:solidFill>
              </a:rPr>
              <a:t> teaching specialists- links to our teaching</a:t>
            </a:r>
          </a:p>
          <a:p>
            <a:pPr marL="342900" indent="-342900">
              <a:buFont typeface="Arial" panose="020B0604020202020204" pitchFamily="34" charset="0"/>
              <a:buChar char="•"/>
            </a:pPr>
            <a:r>
              <a:rPr lang="en-US" dirty="0" smtClean="0">
                <a:solidFill>
                  <a:schemeClr val="accent1"/>
                </a:solidFill>
              </a:rPr>
              <a:t>Ask your child to help by </a:t>
            </a:r>
            <a:r>
              <a:rPr lang="en-US" dirty="0" err="1" smtClean="0">
                <a:solidFill>
                  <a:schemeClr val="accent1"/>
                </a:solidFill>
              </a:rPr>
              <a:t>diallling</a:t>
            </a:r>
            <a:r>
              <a:rPr lang="en-US" dirty="0" smtClean="0">
                <a:solidFill>
                  <a:schemeClr val="accent1"/>
                </a:solidFill>
              </a:rPr>
              <a:t> numbers on the telephone</a:t>
            </a:r>
          </a:p>
          <a:p>
            <a:pPr marL="342900" indent="-342900">
              <a:buFont typeface="Arial" panose="020B0604020202020204" pitchFamily="34" charset="0"/>
              <a:buChar char="•"/>
            </a:pPr>
            <a:r>
              <a:rPr lang="en-US" dirty="0" smtClean="0">
                <a:solidFill>
                  <a:schemeClr val="accent1"/>
                </a:solidFill>
              </a:rPr>
              <a:t>Scoring in outdoor sports- skittles, football, counting number of throws. Who has more? How many more to equal?</a:t>
            </a:r>
          </a:p>
          <a:p>
            <a:pPr marL="342900" indent="-342900">
              <a:buFont typeface="Arial" panose="020B0604020202020204" pitchFamily="34" charset="0"/>
              <a:buChar char="•"/>
            </a:pPr>
            <a:r>
              <a:rPr lang="en-US" dirty="0" smtClean="0">
                <a:solidFill>
                  <a:schemeClr val="accent1"/>
                </a:solidFill>
              </a:rPr>
              <a:t>Referring to the time- o’clock, morning, evening, days of the week, using a calendar</a:t>
            </a:r>
          </a:p>
        </p:txBody>
      </p:sp>
      <p:sp>
        <p:nvSpPr>
          <p:cNvPr id="4" name="Title 3"/>
          <p:cNvSpPr>
            <a:spLocks noGrp="1"/>
          </p:cNvSpPr>
          <p:nvPr>
            <p:ph type="ctrTitle"/>
          </p:nvPr>
        </p:nvSpPr>
        <p:spPr>
          <a:xfrm>
            <a:off x="684212" y="287383"/>
            <a:ext cx="10615159" cy="1881051"/>
          </a:xfrm>
        </p:spPr>
        <p:txBody>
          <a:bodyPr/>
          <a:lstStyle/>
          <a:p>
            <a:r>
              <a:rPr lang="en-GB" dirty="0" smtClean="0"/>
              <a:t>How can you support maths at home?</a:t>
            </a:r>
            <a:endParaRPr lang="en-GB" dirty="0"/>
          </a:p>
        </p:txBody>
      </p:sp>
    </p:spTree>
    <p:extLst>
      <p:ext uri="{BB962C8B-B14F-4D97-AF65-F5344CB8AC3E}">
        <p14:creationId xmlns:p14="http://schemas.microsoft.com/office/powerpoint/2010/main" val="3314171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806" y="5598680"/>
            <a:ext cx="8534400" cy="1507067"/>
          </a:xfrm>
        </p:spPr>
        <p:txBody>
          <a:bodyPr/>
          <a:lstStyle/>
          <a:p>
            <a:r>
              <a:rPr lang="en-GB" dirty="0" smtClean="0"/>
              <a:t>Best playdough recipe</a:t>
            </a:r>
            <a:endParaRPr lang="en-GB" dirty="0"/>
          </a:p>
        </p:txBody>
      </p:sp>
      <p:sp>
        <p:nvSpPr>
          <p:cNvPr id="3" name="Content Placeholder 2"/>
          <p:cNvSpPr>
            <a:spLocks noGrp="1"/>
          </p:cNvSpPr>
          <p:nvPr>
            <p:ph idx="1"/>
          </p:nvPr>
        </p:nvSpPr>
        <p:spPr>
          <a:xfrm>
            <a:off x="126609" y="154745"/>
            <a:ext cx="11901268" cy="5711483"/>
          </a:xfrm>
        </p:spPr>
        <p:txBody>
          <a:bodyPr>
            <a:normAutofit fontScale="85000" lnSpcReduction="20000"/>
          </a:bodyPr>
          <a:lstStyle/>
          <a:p>
            <a:endParaRPr lang="en-GB" dirty="0" smtClean="0"/>
          </a:p>
          <a:p>
            <a:r>
              <a:rPr lang="en-GB" sz="2400" b="1" dirty="0" smtClean="0"/>
              <a:t>Playdough </a:t>
            </a:r>
            <a:r>
              <a:rPr lang="en-GB" sz="2400" b="1" dirty="0"/>
              <a:t>can be used for so much maths- making it and using measurements, creating 3D and 2D shapes, counting, size, can you make the longest worm, playdough splat to show subtraction</a:t>
            </a:r>
          </a:p>
          <a:p>
            <a:r>
              <a:rPr lang="en-GB" b="1" dirty="0" smtClean="0">
                <a:solidFill>
                  <a:srgbClr val="202124"/>
                </a:solidFill>
                <a:latin typeface="Google Sans"/>
              </a:rPr>
              <a:t>Ingredients</a:t>
            </a:r>
            <a:endParaRPr lang="en-GB" dirty="0">
              <a:solidFill>
                <a:srgbClr val="202124"/>
              </a:solidFill>
              <a:latin typeface="Google Sans"/>
            </a:endParaRPr>
          </a:p>
          <a:p>
            <a:pPr>
              <a:buFont typeface="Arial" panose="020B0604020202020204" pitchFamily="34" charset="0"/>
              <a:buChar char="•"/>
            </a:pPr>
            <a:r>
              <a:rPr lang="en-GB" dirty="0">
                <a:solidFill>
                  <a:srgbClr val="202124"/>
                </a:solidFill>
                <a:latin typeface="arial" panose="020B0604020202020204" pitchFamily="34" charset="0"/>
              </a:rPr>
              <a:t>1 cup of plain flour.</a:t>
            </a:r>
          </a:p>
          <a:p>
            <a:pPr>
              <a:buFont typeface="Arial" panose="020B0604020202020204" pitchFamily="34" charset="0"/>
              <a:buChar char="•"/>
            </a:pPr>
            <a:r>
              <a:rPr lang="en-GB" dirty="0">
                <a:solidFill>
                  <a:srgbClr val="202124"/>
                </a:solidFill>
                <a:latin typeface="arial" panose="020B0604020202020204" pitchFamily="34" charset="0"/>
              </a:rPr>
              <a:t>1 cup of water.</a:t>
            </a:r>
          </a:p>
          <a:p>
            <a:pPr>
              <a:buFont typeface="Arial" panose="020B0604020202020204" pitchFamily="34" charset="0"/>
              <a:buChar char="•"/>
            </a:pPr>
            <a:r>
              <a:rPr lang="en-GB" dirty="0">
                <a:solidFill>
                  <a:srgbClr val="202124"/>
                </a:solidFill>
                <a:latin typeface="arial" panose="020B0604020202020204" pitchFamily="34" charset="0"/>
              </a:rPr>
              <a:t>1 tablespoon cooking oil.</a:t>
            </a:r>
          </a:p>
          <a:p>
            <a:pPr>
              <a:buFont typeface="Arial" panose="020B0604020202020204" pitchFamily="34" charset="0"/>
              <a:buChar char="•"/>
            </a:pPr>
            <a:r>
              <a:rPr lang="en-GB" dirty="0">
                <a:solidFill>
                  <a:srgbClr val="202124"/>
                </a:solidFill>
                <a:latin typeface="arial" panose="020B0604020202020204" pitchFamily="34" charset="0"/>
              </a:rPr>
              <a:t>2 teaspoons cream of tartar.</a:t>
            </a:r>
          </a:p>
          <a:p>
            <a:pPr>
              <a:buFont typeface="Arial" panose="020B0604020202020204" pitchFamily="34" charset="0"/>
              <a:buChar char="•"/>
            </a:pPr>
            <a:r>
              <a:rPr lang="en-GB" dirty="0">
                <a:solidFill>
                  <a:srgbClr val="202124"/>
                </a:solidFill>
                <a:latin typeface="arial" panose="020B0604020202020204" pitchFamily="34" charset="0"/>
              </a:rPr>
              <a:t>half a cup of salt.</a:t>
            </a:r>
          </a:p>
          <a:p>
            <a:pPr>
              <a:buFont typeface="Arial" panose="020B0604020202020204" pitchFamily="34" charset="0"/>
              <a:buChar char="•"/>
            </a:pPr>
            <a:r>
              <a:rPr lang="en-GB" dirty="0">
                <a:solidFill>
                  <a:srgbClr val="202124"/>
                </a:solidFill>
                <a:latin typeface="arial" panose="020B0604020202020204" pitchFamily="34" charset="0"/>
              </a:rPr>
              <a:t>food colouring (optional</a:t>
            </a:r>
            <a:r>
              <a:rPr lang="en-GB" dirty="0" smtClean="0">
                <a:solidFill>
                  <a:srgbClr val="202124"/>
                </a:solidFill>
                <a:latin typeface="arial" panose="020B0604020202020204" pitchFamily="34" charset="0"/>
              </a:rPr>
              <a:t>)</a:t>
            </a:r>
          </a:p>
          <a:p>
            <a:r>
              <a:rPr lang="en-GB" b="1" dirty="0" smtClean="0"/>
              <a:t>Method 2 - Microwave</a:t>
            </a:r>
          </a:p>
          <a:p>
            <a:r>
              <a:rPr lang="en-GB" b="1" dirty="0" smtClean="0"/>
              <a:t>Method </a:t>
            </a:r>
            <a:r>
              <a:rPr lang="en-GB" b="1" dirty="0"/>
              <a:t>1 - Saucepan</a:t>
            </a:r>
          </a:p>
          <a:p>
            <a:r>
              <a:rPr lang="en-GB" dirty="0"/>
              <a:t>Place all the ingredients in a saucepan at a low heat. Stir </a:t>
            </a:r>
            <a:r>
              <a:rPr lang="en-GB" dirty="0" err="1"/>
              <a:t>continously</a:t>
            </a:r>
            <a:r>
              <a:rPr lang="en-GB" dirty="0"/>
              <a:t> until the mixture thickens to a firm dough texture.</a:t>
            </a:r>
          </a:p>
          <a:p>
            <a:r>
              <a:rPr lang="en-GB" dirty="0" smtClean="0"/>
              <a:t>Place </a:t>
            </a:r>
            <a:r>
              <a:rPr lang="en-GB" dirty="0"/>
              <a:t>all the ingredients in a plastic container and cook for one and a half minutes in a microwave. Stir the mixture and microwave again for one minute.</a:t>
            </a:r>
          </a:p>
          <a:p>
            <a:pPr>
              <a:buFont typeface="Arial" panose="020B0604020202020204" pitchFamily="34" charset="0"/>
              <a:buChar char="•"/>
            </a:pPr>
            <a:endParaRPr lang="en-GB" dirty="0" smtClean="0">
              <a:solidFill>
                <a:srgbClr val="202124"/>
              </a:solidFill>
              <a:latin typeface="arial" panose="020B0604020202020204" pitchFamily="34" charset="0"/>
            </a:endParaRPr>
          </a:p>
          <a:p>
            <a:pPr>
              <a:buFont typeface="Arial" panose="020B0604020202020204" pitchFamily="34" charset="0"/>
              <a:buChar char="•"/>
            </a:pPr>
            <a:endParaRPr lang="en-GB" dirty="0">
              <a:solidFill>
                <a:srgbClr val="202124"/>
              </a:solidFill>
              <a:latin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7735" y="1149247"/>
            <a:ext cx="1719629" cy="2666214"/>
          </a:xfrm>
          <a:prstGeom prst="rect">
            <a:avLst/>
          </a:prstGeom>
        </p:spPr>
      </p:pic>
    </p:spTree>
    <p:extLst>
      <p:ext uri="{BB962C8B-B14F-4D97-AF65-F5344CB8AC3E}">
        <p14:creationId xmlns:p14="http://schemas.microsoft.com/office/powerpoint/2010/main" val="25109759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75695" y="1267889"/>
            <a:ext cx="11242177" cy="4641272"/>
          </a:xfrm>
        </p:spPr>
        <p:txBody>
          <a:bodyPr>
            <a:normAutofit lnSpcReduction="10000"/>
          </a:bodyPr>
          <a:lstStyle/>
          <a:p>
            <a:r>
              <a:rPr lang="en-US" dirty="0">
                <a:solidFill>
                  <a:schemeClr val="accent1"/>
                </a:solidFill>
                <a:hlinkClick r:id="rId3"/>
              </a:rPr>
              <a:t>https://</a:t>
            </a:r>
            <a:r>
              <a:rPr lang="en-US" dirty="0" smtClean="0">
                <a:solidFill>
                  <a:schemeClr val="accent1"/>
                </a:solidFill>
                <a:hlinkClick r:id="rId3"/>
              </a:rPr>
              <a:t>www.learningtrajectories.org/early-math/birth-to-grade-3</a:t>
            </a:r>
            <a:r>
              <a:rPr lang="en-US" dirty="0" smtClean="0">
                <a:solidFill>
                  <a:schemeClr val="accent1"/>
                </a:solidFill>
              </a:rPr>
              <a:t> An American site with excellent resources and games to help support your child’s number sense.</a:t>
            </a:r>
          </a:p>
          <a:p>
            <a:r>
              <a:rPr lang="en-US" dirty="0" smtClean="0">
                <a:solidFill>
                  <a:schemeClr val="accent1"/>
                </a:solidFill>
                <a:hlinkClick r:id="rId4"/>
              </a:rPr>
              <a:t>www.topmarks.co.uk</a:t>
            </a:r>
            <a:r>
              <a:rPr lang="en-US" dirty="0" smtClean="0">
                <a:solidFill>
                  <a:schemeClr val="accent1"/>
                </a:solidFill>
              </a:rPr>
              <a:t> Several counting, number, shape and digit recognition games for your child to play. </a:t>
            </a:r>
          </a:p>
          <a:p>
            <a:r>
              <a:rPr lang="en-US" dirty="0">
                <a:solidFill>
                  <a:schemeClr val="accent1"/>
                </a:solidFill>
                <a:hlinkClick r:id="rId5"/>
              </a:rPr>
              <a:t>https://</a:t>
            </a:r>
            <a:r>
              <a:rPr lang="en-US" dirty="0" smtClean="0">
                <a:solidFill>
                  <a:schemeClr val="accent1"/>
                </a:solidFill>
                <a:hlinkClick r:id="rId5"/>
              </a:rPr>
              <a:t>www.bbc.co.uk/bitesize/articles/zks4kmn</a:t>
            </a:r>
            <a:r>
              <a:rPr lang="en-US" dirty="0" smtClean="0">
                <a:solidFill>
                  <a:schemeClr val="accent1"/>
                </a:solidFill>
              </a:rPr>
              <a:t> selection of games and activities </a:t>
            </a:r>
          </a:p>
          <a:p>
            <a:r>
              <a:rPr lang="en-US" dirty="0">
                <a:solidFill>
                  <a:schemeClr val="accent1"/>
                </a:solidFill>
                <a:hlinkClick r:id="rId6"/>
              </a:rPr>
              <a:t>https://www.maths4mumsanddads.co.uk</a:t>
            </a:r>
            <a:r>
              <a:rPr lang="en-US" dirty="0" smtClean="0">
                <a:solidFill>
                  <a:schemeClr val="accent1"/>
                </a:solidFill>
                <a:hlinkClick r:id="rId6"/>
              </a:rPr>
              <a:t>/</a:t>
            </a:r>
            <a:r>
              <a:rPr lang="en-US" dirty="0" smtClean="0">
                <a:solidFill>
                  <a:schemeClr val="accent1"/>
                </a:solidFill>
              </a:rPr>
              <a:t> Lots of advice on how to engage your child with </a:t>
            </a:r>
            <a:r>
              <a:rPr lang="en-US" dirty="0" err="1" smtClean="0">
                <a:solidFill>
                  <a:schemeClr val="accent1"/>
                </a:solidFill>
              </a:rPr>
              <a:t>maths</a:t>
            </a:r>
            <a:r>
              <a:rPr lang="en-US" dirty="0" smtClean="0">
                <a:solidFill>
                  <a:schemeClr val="accent1"/>
                </a:solidFill>
              </a:rPr>
              <a:t> and how to support</a:t>
            </a:r>
          </a:p>
          <a:p>
            <a:r>
              <a:rPr lang="en-US" dirty="0">
                <a:solidFill>
                  <a:schemeClr val="accent1"/>
                </a:solidFill>
                <a:hlinkClick r:id="rId7"/>
              </a:rPr>
              <a:t>https://</a:t>
            </a:r>
            <a:r>
              <a:rPr lang="en-US" dirty="0" smtClean="0">
                <a:solidFill>
                  <a:schemeClr val="accent1"/>
                </a:solidFill>
                <a:hlinkClick r:id="rId7"/>
              </a:rPr>
              <a:t>www.bbc.co.uk/cbeebies/topics/numeracy</a:t>
            </a:r>
            <a:r>
              <a:rPr lang="en-US" dirty="0" smtClean="0">
                <a:solidFill>
                  <a:schemeClr val="accent1"/>
                </a:solidFill>
              </a:rPr>
              <a:t> Selection of online games and songs</a:t>
            </a:r>
          </a:p>
          <a:p>
            <a:r>
              <a:rPr lang="en-US" dirty="0">
                <a:solidFill>
                  <a:schemeClr val="accent1"/>
                </a:solidFill>
                <a:hlinkClick r:id="rId8"/>
              </a:rPr>
              <a:t>https://</a:t>
            </a:r>
            <a:r>
              <a:rPr lang="en-US" dirty="0" smtClean="0">
                <a:solidFill>
                  <a:schemeClr val="accent1"/>
                </a:solidFill>
                <a:hlinkClick r:id="rId8"/>
              </a:rPr>
              <a:t>www.ictgames.com/mobilePage/index.html</a:t>
            </a:r>
            <a:r>
              <a:rPr lang="en-US" dirty="0" smtClean="0">
                <a:solidFill>
                  <a:schemeClr val="accent1"/>
                </a:solidFill>
              </a:rPr>
              <a:t> Some games here are suitable for younger children- Duck Shoot, Whack a Mole, Counting Caterpillar, Post a Letter, Home Time Ladybird, Mucky Monsters, Bee More or Less</a:t>
            </a:r>
            <a:endParaRPr lang="en-US" dirty="0">
              <a:solidFill>
                <a:schemeClr val="accent1"/>
              </a:solidFill>
            </a:endParaRPr>
          </a:p>
          <a:p>
            <a:endParaRPr lang="en-US" dirty="0" smtClean="0">
              <a:solidFill>
                <a:schemeClr val="accent1"/>
              </a:solidFill>
            </a:endParaRPr>
          </a:p>
          <a:p>
            <a:endParaRPr lang="en-US" dirty="0" smtClean="0">
              <a:solidFill>
                <a:schemeClr val="accent1"/>
              </a:solidFill>
            </a:endParaRPr>
          </a:p>
          <a:p>
            <a:endParaRPr lang="en-US" dirty="0" smtClean="0">
              <a:solidFill>
                <a:schemeClr val="accent1"/>
              </a:solidFill>
            </a:endParaRPr>
          </a:p>
        </p:txBody>
      </p:sp>
      <p:sp>
        <p:nvSpPr>
          <p:cNvPr id="4" name="Title 3"/>
          <p:cNvSpPr>
            <a:spLocks noGrp="1"/>
          </p:cNvSpPr>
          <p:nvPr>
            <p:ph type="ctrTitle"/>
          </p:nvPr>
        </p:nvSpPr>
        <p:spPr>
          <a:xfrm>
            <a:off x="675695" y="-613162"/>
            <a:ext cx="10615159" cy="1881051"/>
          </a:xfrm>
        </p:spPr>
        <p:txBody>
          <a:bodyPr/>
          <a:lstStyle/>
          <a:p>
            <a:r>
              <a:rPr lang="en-GB" dirty="0" smtClean="0"/>
              <a:t>Useful links</a:t>
            </a:r>
            <a:endParaRPr lang="en-GB" dirty="0"/>
          </a:p>
        </p:txBody>
      </p:sp>
    </p:spTree>
    <p:extLst>
      <p:ext uri="{BB962C8B-B14F-4D97-AF65-F5344CB8AC3E}">
        <p14:creationId xmlns:p14="http://schemas.microsoft.com/office/powerpoint/2010/main" val="28619638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9498" y="1351016"/>
            <a:ext cx="11242177" cy="5146766"/>
          </a:xfrm>
        </p:spPr>
        <p:txBody>
          <a:bodyPr>
            <a:normAutofit/>
          </a:bodyPr>
          <a:lstStyle/>
          <a:p>
            <a:r>
              <a:rPr lang="en-US" dirty="0">
                <a:solidFill>
                  <a:schemeClr val="accent1"/>
                </a:solidFill>
                <a:hlinkClick r:id="rId3"/>
              </a:rPr>
              <a:t>https://</a:t>
            </a:r>
            <a:r>
              <a:rPr lang="en-US" dirty="0" smtClean="0">
                <a:solidFill>
                  <a:schemeClr val="accent1"/>
                </a:solidFill>
                <a:hlinkClick r:id="rId3"/>
              </a:rPr>
              <a:t>forms.office.com/Pages/ResponsePage.aspx?id=DQSIkWdsW0yxEjajBLZtrQAAAAAAAAAAAAZAAJVwjehUQ0kyNk05STJFVkVINE1HV0JDSVBFUEMxSi4u</a:t>
            </a:r>
            <a:endParaRPr lang="en-US" dirty="0" smtClean="0">
              <a:solidFill>
                <a:schemeClr val="accent1"/>
              </a:solidFill>
            </a:endParaRPr>
          </a:p>
          <a:p>
            <a:endParaRPr lang="en-US" dirty="0" smtClean="0">
              <a:solidFill>
                <a:schemeClr val="accent1"/>
              </a:solidFill>
            </a:endParaRPr>
          </a:p>
          <a:p>
            <a:r>
              <a:rPr lang="en-US" dirty="0" smtClean="0">
                <a:solidFill>
                  <a:schemeClr val="accent1"/>
                </a:solidFill>
              </a:rPr>
              <a:t>Share any other ideas from parents as to what you find works for your child.</a:t>
            </a:r>
          </a:p>
        </p:txBody>
      </p:sp>
      <p:sp>
        <p:nvSpPr>
          <p:cNvPr id="4" name="Title 3"/>
          <p:cNvSpPr>
            <a:spLocks noGrp="1"/>
          </p:cNvSpPr>
          <p:nvPr>
            <p:ph type="ctrTitle"/>
          </p:nvPr>
        </p:nvSpPr>
        <p:spPr>
          <a:xfrm>
            <a:off x="717258" y="-530035"/>
            <a:ext cx="10615159" cy="1881051"/>
          </a:xfrm>
        </p:spPr>
        <p:txBody>
          <a:bodyPr/>
          <a:lstStyle/>
          <a:p>
            <a:r>
              <a:rPr lang="en-GB" dirty="0" smtClean="0"/>
              <a:t>Feedback</a:t>
            </a:r>
            <a:endParaRPr lang="en-GB" dirty="0"/>
          </a:p>
        </p:txBody>
      </p:sp>
    </p:spTree>
    <p:extLst>
      <p:ext uri="{BB962C8B-B14F-4D97-AF65-F5344CB8AC3E}">
        <p14:creationId xmlns:p14="http://schemas.microsoft.com/office/powerpoint/2010/main" val="404140347"/>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557</TotalTime>
  <Words>1915</Words>
  <Application>Microsoft Office PowerPoint</Application>
  <PresentationFormat>Widescreen</PresentationFormat>
  <Paragraphs>129</Paragraphs>
  <Slides>19</Slides>
  <Notes>18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Adobe Gothic Std B</vt:lpstr>
      <vt:lpstr>Arial</vt:lpstr>
      <vt:lpstr>Arial</vt:lpstr>
      <vt:lpstr>Calibri</vt:lpstr>
      <vt:lpstr>Century Gothic</vt:lpstr>
      <vt:lpstr>Google Sans</vt:lpstr>
      <vt:lpstr>Soft Elegance</vt:lpstr>
      <vt:lpstr>Wingdings 3</vt:lpstr>
      <vt:lpstr>Slice</vt:lpstr>
      <vt:lpstr>Parent Maths session</vt:lpstr>
      <vt:lpstr>apple</vt:lpstr>
      <vt:lpstr>PowerPoint Presentation</vt:lpstr>
      <vt:lpstr>No Pressure…but how would you work this out? What were your methods? </vt:lpstr>
      <vt:lpstr>Statutory framework for the early years foundation stage</vt:lpstr>
      <vt:lpstr>Early Learning Goals</vt:lpstr>
      <vt:lpstr>How Can I Help my child learn Maths?</vt:lpstr>
      <vt:lpstr>What does subitising look and sound like?</vt:lpstr>
      <vt:lpstr>What does cardinality, ordinality and counting look and sound like?</vt:lpstr>
      <vt:lpstr>What does composition look and sound like?</vt:lpstr>
      <vt:lpstr>What does comparison look and sound like?</vt:lpstr>
      <vt:lpstr>What does comparison look and sound like?</vt:lpstr>
      <vt:lpstr>What do shapes, space and measure look and sound like?</vt:lpstr>
      <vt:lpstr>Myth-busting!</vt:lpstr>
      <vt:lpstr>How can you support maths at home?</vt:lpstr>
      <vt:lpstr>How can you support maths at home?</vt:lpstr>
      <vt:lpstr>Best playdough recipe</vt:lpstr>
      <vt:lpstr>Useful links</vt:lpstr>
      <vt:lpstr>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Phonics session</dc:title>
  <dc:creator>Kate Woodward</dc:creator>
  <cp:lastModifiedBy>Denise Heal</cp:lastModifiedBy>
  <cp:revision>49</cp:revision>
  <cp:lastPrinted>2023-01-30T15:11:50Z</cp:lastPrinted>
  <dcterms:created xsi:type="dcterms:W3CDTF">2019-10-10T17:03:16Z</dcterms:created>
  <dcterms:modified xsi:type="dcterms:W3CDTF">2024-11-05T14:33:20Z</dcterms:modified>
</cp:coreProperties>
</file>