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23"/>
  </p:notesMasterIdLst>
  <p:sldIdLst>
    <p:sldId id="256" r:id="rId2"/>
    <p:sldId id="274" r:id="rId3"/>
    <p:sldId id="277" r:id="rId4"/>
    <p:sldId id="278" r:id="rId5"/>
    <p:sldId id="276" r:id="rId6"/>
    <p:sldId id="259" r:id="rId7"/>
    <p:sldId id="261" r:id="rId8"/>
    <p:sldId id="262" r:id="rId9"/>
    <p:sldId id="263" r:id="rId10"/>
    <p:sldId id="267" r:id="rId11"/>
    <p:sldId id="257" r:id="rId12"/>
    <p:sldId id="275" r:id="rId13"/>
    <p:sldId id="264" r:id="rId14"/>
    <p:sldId id="268" r:id="rId15"/>
    <p:sldId id="269" r:id="rId16"/>
    <p:sldId id="270" r:id="rId17"/>
    <p:sldId id="271" r:id="rId18"/>
    <p:sldId id="265" r:id="rId19"/>
    <p:sldId id="273" r:id="rId20"/>
    <p:sldId id="272" r:id="rId21"/>
    <p:sldId id="260" r:id="rId2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1841D"/>
    <a:srgbClr val="FD4D04"/>
    <a:srgbClr val="FFED3E"/>
    <a:srgbClr val="FFF948"/>
    <a:srgbClr val="E4C629"/>
    <a:srgbClr val="FFFC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38"/>
    <p:restoredTop sz="93197"/>
  </p:normalViewPr>
  <p:slideViewPr>
    <p:cSldViewPr snapToGrid="0" snapToObjects="1">
      <p:cViewPr varScale="1">
        <p:scale>
          <a:sx n="72" d="100"/>
          <a:sy n="72" d="100"/>
        </p:scale>
        <p:origin x="-552" y="-8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2B76130F-8B0D-4495-A68C-D56E8EAF8182}" type="datetimeFigureOut">
              <a:rPr lang="en-US"/>
              <a:pPr>
                <a:defRPr/>
              </a:pPr>
              <a:t>5/28/2020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7A6E00C3-13C4-433D-BEA8-F975187A0F3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TextEdit="1"/>
          </p:cNvSpPr>
          <p:nvPr>
            <p:ph type="sldImg"/>
          </p:nvPr>
        </p:nvSpPr>
        <p:spPr bwMode="auto">
          <a:noFill/>
          <a:ln>
            <a:solidFill>
              <a:srgbClr val="000000"/>
            </a:solidFill>
            <a:miter lim="800000"/>
            <a:headEnd/>
            <a:tailEnd/>
          </a:ln>
        </p:spPr>
      </p:sp>
      <p:sp>
        <p:nvSpPr>
          <p:cNvPr id="1536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TextEdit="1"/>
          </p:cNvSpPr>
          <p:nvPr>
            <p:ph type="sldImg"/>
          </p:nvPr>
        </p:nvSpPr>
        <p:spPr bwMode="auto">
          <a:noFill/>
          <a:ln>
            <a:solidFill>
              <a:srgbClr val="000000"/>
            </a:solidFill>
            <a:miter lim="800000"/>
            <a:headEnd/>
            <a:tailEnd/>
          </a:ln>
        </p:spPr>
      </p:sp>
      <p:sp>
        <p:nvSpPr>
          <p:cNvPr id="194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TextEdit="1"/>
          </p:cNvSpPr>
          <p:nvPr>
            <p:ph type="sldImg"/>
          </p:nvPr>
        </p:nvSpPr>
        <p:spPr bwMode="auto">
          <a:noFill/>
          <a:ln>
            <a:solidFill>
              <a:srgbClr val="000000"/>
            </a:solidFill>
            <a:miter lim="800000"/>
            <a:headEnd/>
            <a:tailEnd/>
          </a:ln>
        </p:spPr>
      </p:sp>
      <p:sp>
        <p:nvSpPr>
          <p:cNvPr id="3174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bwMode="auto">
          <a:noFill/>
          <a:ln>
            <a:solidFill>
              <a:srgbClr val="000000"/>
            </a:solidFill>
            <a:miter lim="800000"/>
            <a:headEnd/>
            <a:tailEnd/>
          </a:ln>
        </p:spPr>
      </p:sp>
      <p:sp>
        <p:nvSpPr>
          <p:cNvPr id="3379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bwMode="auto">
          <a:noFill/>
          <a:ln>
            <a:solidFill>
              <a:srgbClr val="000000"/>
            </a:solidFill>
            <a:miter lim="800000"/>
            <a:headEnd/>
            <a:tailEnd/>
          </a:ln>
        </p:spPr>
      </p:sp>
      <p:sp>
        <p:nvSpPr>
          <p:cNvPr id="35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bwMode="auto">
          <a:noFill/>
          <a:ln>
            <a:solidFill>
              <a:srgbClr val="000000"/>
            </a:solidFill>
            <a:miter lim="800000"/>
            <a:headEnd/>
            <a:tailEnd/>
          </a:ln>
        </p:spPr>
      </p:sp>
      <p:sp>
        <p:nvSpPr>
          <p:cNvPr id="3789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p:spPr>
      </p:sp>
      <p:sp>
        <p:nvSpPr>
          <p:cNvPr id="3993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spect="1" noTextEdit="1"/>
          </p:cNvSpPr>
          <p:nvPr>
            <p:ph type="sldImg"/>
          </p:nvPr>
        </p:nvSpPr>
        <p:spPr bwMode="auto">
          <a:noFill/>
          <a:ln>
            <a:solidFill>
              <a:srgbClr val="000000"/>
            </a:solidFill>
            <a:miter lim="800000"/>
            <a:headEnd/>
            <a:tailEnd/>
          </a:ln>
        </p:spPr>
      </p:sp>
      <p:sp>
        <p:nvSpPr>
          <p:cNvPr id="4403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spect="1" noTextEdit="1"/>
          </p:cNvSpPr>
          <p:nvPr>
            <p:ph type="sldImg"/>
          </p:nvPr>
        </p:nvSpPr>
        <p:spPr bwMode="auto">
          <a:noFill/>
          <a:ln>
            <a:solidFill>
              <a:srgbClr val="000000"/>
            </a:solidFill>
            <a:miter lim="800000"/>
            <a:headEnd/>
            <a:tailEnd/>
          </a:ln>
        </p:spPr>
      </p:sp>
      <p:sp>
        <p:nvSpPr>
          <p:cNvPr id="460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spect="1" noTextEdit="1"/>
          </p:cNvSpPr>
          <p:nvPr>
            <p:ph type="sldImg"/>
          </p:nvPr>
        </p:nvSpPr>
        <p:spPr bwMode="auto">
          <a:noFill/>
          <a:ln>
            <a:solidFill>
              <a:srgbClr val="000000"/>
            </a:solidFill>
            <a:miter lim="800000"/>
            <a:headEnd/>
            <a:tailEnd/>
          </a:ln>
        </p:spPr>
      </p:sp>
      <p:sp>
        <p:nvSpPr>
          <p:cNvPr id="481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spect="1" noTextEdit="1"/>
          </p:cNvSpPr>
          <p:nvPr>
            <p:ph type="sldImg"/>
          </p:nvPr>
        </p:nvSpPr>
        <p:spPr bwMode="auto">
          <a:noFill/>
          <a:ln>
            <a:solidFill>
              <a:srgbClr val="000000"/>
            </a:solidFill>
            <a:miter lim="800000"/>
            <a:headEnd/>
            <a:tailEnd/>
          </a:ln>
        </p:spPr>
      </p:sp>
      <p:sp>
        <p:nvSpPr>
          <p:cNvPr id="501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TextEdit="1"/>
          </p:cNvSpPr>
          <p:nvPr>
            <p:ph type="sldImg"/>
          </p:nvPr>
        </p:nvSpPr>
        <p:spPr bwMode="auto">
          <a:noFill/>
          <a:ln>
            <a:solidFill>
              <a:srgbClr val="000000"/>
            </a:solidFill>
            <a:miter lim="800000"/>
            <a:headEnd/>
            <a:tailEnd/>
          </a:ln>
        </p:spPr>
      </p:sp>
      <p:sp>
        <p:nvSpPr>
          <p:cNvPr id="522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TextEdit="1"/>
          </p:cNvSpPr>
          <p:nvPr>
            <p:ph type="sldImg"/>
          </p:nvPr>
        </p:nvSpPr>
        <p:spPr bwMode="auto">
          <a:noFill/>
          <a:ln>
            <a:solidFill>
              <a:srgbClr val="000000"/>
            </a:solidFill>
            <a:miter lim="800000"/>
            <a:headEnd/>
            <a:tailEnd/>
          </a:ln>
        </p:spPr>
      </p:sp>
      <p:sp>
        <p:nvSpPr>
          <p:cNvPr id="5427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TextEdit="1"/>
          </p:cNvSpPr>
          <p:nvPr>
            <p:ph type="sldImg"/>
          </p:nvPr>
        </p:nvSpPr>
        <p:spPr bwMode="auto">
          <a:noFill/>
          <a:ln>
            <a:solidFill>
              <a:srgbClr val="000000"/>
            </a:solidFill>
            <a:miter lim="800000"/>
            <a:headEnd/>
            <a:tailEnd/>
          </a:ln>
        </p:spPr>
      </p:sp>
      <p:sp>
        <p:nvSpPr>
          <p:cNvPr id="5632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CC34F565-DC5C-4726-B5E2-C376456401F1}"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FFD5CE91-FD82-47CD-91B7-A62EEC83BA98}"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6149C1C4-C3B2-401C-AF5A-A5E48204309B}"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96A4C0AC-9E78-45AA-B6DE-607BB7167B2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A5089430-9B5F-4F69-8F09-C379FE44F9E6}"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EE8C2953-D61B-4723-BEEE-7A380EBD76C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E2202C35-F156-4862-B44B-639276B0859B}"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1BF103B6-8954-42CB-BB98-497328FD998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39CFFB29-0D7B-418F-9612-30606F32190C}"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353A5DCE-850F-4B77-BDAD-7DF6440E611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2BA6A847-D798-40C2-8867-CC370B478ACB}"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B0C4FEA5-7168-47B1-BFF2-8B97F5EB27E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0CC2434B-61E3-45C5-AFF4-6B3395F20B96}"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6417EC35-0A4A-4E2C-B2B9-DF06D7CE33C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A0D79889-AB6B-4AA0-931C-741D82F17A69}"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E58B7A4E-82C8-49A0-8C3C-739A80DBA8F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D7ED3F8D-FC32-42E3-8446-9667B238D98D}"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C99FE1E8-3730-4BD9-83A3-C66ACAA6CFB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2CFE683B-672B-4B9D-ACD1-75912FBA665A}"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C2082319-597C-4FDB-87A8-E572AE5DF5C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6928CB18-99E8-4F68-BCFD-632D51994B46}"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EA871050-8AD6-4332-BC3A-5F0ED90F166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CDEF616B-58A7-4C26-A687-9F4C7353A77F}"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B501347B-65A8-4A31-8B96-51256693758A}" type="slidenum">
              <a:rPr lang="en-US"/>
              <a:pPr>
                <a:defRPr/>
              </a:pPr>
              <a:t>‹#›</a:t>
            </a:fld>
            <a:endParaRPr lang="en-US"/>
          </a:p>
        </p:txBody>
      </p:sp>
      <p:pic>
        <p:nvPicPr>
          <p:cNvPr id="1031" name="Picture 10" descr="A screenshot of a cell phone&#10;&#10;Description automatically generated"/>
          <p:cNvPicPr>
            <a:picLocks noChangeAspect="1"/>
          </p:cNvPicPr>
          <p:nvPr userDrawn="1"/>
        </p:nvPicPr>
        <p:blipFill>
          <a:blip r:embed="rId13"/>
          <a:srcRect/>
          <a:stretch>
            <a:fillRect/>
          </a:stretch>
        </p:blipFill>
        <p:spPr bwMode="auto">
          <a:xfrm>
            <a:off x="0" y="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41" r:id="rId7"/>
    <p:sldLayoutId id="2147483750" r:id="rId8"/>
    <p:sldLayoutId id="2147483751" r:id="rId9"/>
    <p:sldLayoutId id="2147483742" r:id="rId10"/>
    <p:sldLayoutId id="214748374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vimeo.com/417771264/fea7d4394d"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hyperlink" Target="https://www.brainyquote.com/authors/michael-jordan-quotes"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vimeo.com/417656736/fc9867214e"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9" name="Freeform: Shape 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chemeClr val="tx2">
                <a:lumMod val="10000"/>
                <a:lumOff val="90000"/>
              </a:schemeClr>
            </a:solidFill>
          </a:ln>
          <a:effectLst>
            <a:outerShdw blurRad="76200" sx="102000" sy="102000" algn="ct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11" name="Rectangle 7">
            <a:extLst>
              <a:ext uri="{FF2B5EF4-FFF2-40B4-BE49-F238E27FC236}"/>
            </a:extLst>
          </p:cNvPr>
          <p:cNvSpPr/>
          <p:nvPr/>
        </p:nvSpPr>
        <p:spPr>
          <a:xfrm>
            <a:off x="469900" y="4211638"/>
            <a:ext cx="6203950" cy="14462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algn="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1</a:t>
            </a:r>
          </a:p>
          <a:p>
            <a:pPr algn="r" fontAlgn="auto">
              <a:spcBef>
                <a:spcPts val="0"/>
              </a:spcBef>
              <a:spcAft>
                <a:spcPts val="0"/>
              </a:spcAft>
              <a:defRPr/>
            </a:pPr>
            <a:r>
              <a:rPr lang="en-GB" sz="4400" b="1" dirty="0">
                <a:solidFill>
                  <a:srgbClr val="F48B06"/>
                </a:solidFill>
                <a:latin typeface="Calibri" panose="020F0502020204030204" pitchFamily="34" charset="0"/>
                <a:cs typeface="Calibri" panose="020F0502020204030204" pitchFamily="34" charset="0"/>
              </a:rPr>
              <a:t>Being awesome</a:t>
            </a:r>
          </a:p>
        </p:txBody>
      </p:sp>
      <p:pic>
        <p:nvPicPr>
          <p:cNvPr id="14341" name="Picture 11" descr="A close up of a sign&#10;&#10;Description automatically generated"/>
          <p:cNvPicPr>
            <a:picLocks noChangeAspect="1"/>
          </p:cNvPicPr>
          <p:nvPr/>
        </p:nvPicPr>
        <p:blipFill>
          <a:blip r:embed="rId3"/>
          <a:srcRect/>
          <a:stretch>
            <a:fillRect/>
          </a:stretch>
        </p:blipFill>
        <p:spPr bwMode="auto">
          <a:xfrm>
            <a:off x="2393950" y="1858963"/>
            <a:ext cx="4279900" cy="2352675"/>
          </a:xfrm>
          <a:prstGeom prst="rect">
            <a:avLst/>
          </a:prstGeom>
          <a:noFill/>
          <a:ln w="9525">
            <a:noFill/>
            <a:miter lim="800000"/>
            <a:headEnd/>
            <a:tailEnd/>
          </a:ln>
        </p:spPr>
      </p:pic>
      <p:pic>
        <p:nvPicPr>
          <p:cNvPr id="14342" name="Picture 1"/>
          <p:cNvPicPr>
            <a:picLocks noChangeAspect="1"/>
          </p:cNvPicPr>
          <p:nvPr/>
        </p:nvPicPr>
        <p:blipFill>
          <a:blip r:embed="rId4"/>
          <a:srcRect/>
          <a:stretch>
            <a:fillRect/>
          </a:stretch>
        </p:blipFill>
        <p:spPr bwMode="auto">
          <a:xfrm>
            <a:off x="7210425" y="0"/>
            <a:ext cx="9963150" cy="6858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76300" y="1239838"/>
            <a:ext cx="10653713" cy="923925"/>
          </a:xfrm>
          <a:prstGeom prst="rect">
            <a:avLst/>
          </a:prstGeom>
          <a:noFill/>
        </p:spPr>
        <p:txBody>
          <a:bodyPr>
            <a:spAutoFit/>
          </a:bodyPr>
          <a:lstStyle/>
          <a:p>
            <a:pPr fontAlgn="auto">
              <a:spcBef>
                <a:spcPts val="0"/>
              </a:spcBef>
              <a:spcAft>
                <a:spcPts val="0"/>
              </a:spcAft>
              <a:defRPr/>
            </a:pPr>
            <a:r>
              <a:rPr lang="en-US" dirty="0">
                <a:solidFill>
                  <a:schemeClr val="tx1">
                    <a:lumMod val="75000"/>
                    <a:lumOff val="25000"/>
                  </a:schemeClr>
                </a:solidFill>
                <a:latin typeface="Calibri" panose="020F0502020204030204" pitchFamily="34" charset="0"/>
                <a:cs typeface="Calibri" panose="020F0502020204030204" pitchFamily="34" charset="0"/>
              </a:rPr>
              <a:t>Hello Year 6, and welcome to ‘Be Awesome, Go Big’. We are going to help you get ready for secondary school over the next few weeks and learn how to be awesome. We have three people who are going to help you navigate this period of transition. They are:</a:t>
            </a:r>
          </a:p>
        </p:txBody>
      </p:sp>
      <p:sp>
        <p:nvSpPr>
          <p:cNvPr id="6" name="TextBox 5"/>
          <p:cNvSpPr txBox="1"/>
          <p:nvPr/>
        </p:nvSpPr>
        <p:spPr>
          <a:xfrm>
            <a:off x="876300" y="5103813"/>
            <a:ext cx="3184525" cy="800100"/>
          </a:xfrm>
          <a:prstGeom prst="rect">
            <a:avLst/>
          </a:prstGeom>
          <a:noFill/>
        </p:spPr>
        <p:txBody>
          <a:bodyPr>
            <a:spAutoFit/>
          </a:bodyPr>
          <a:lstStyle/>
          <a:p>
            <a:pPr algn="ct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Matthew Burton</a:t>
            </a:r>
          </a:p>
          <a:p>
            <a:pPr algn="ctr" fontAlgn="auto">
              <a:spcBef>
                <a:spcPts val="0"/>
              </a:spcBef>
              <a:spcAft>
                <a:spcPts val="0"/>
              </a:spcAft>
              <a:defRPr/>
            </a:pPr>
            <a:r>
              <a:rPr lang="en-US" sz="1400" dirty="0">
                <a:solidFill>
                  <a:schemeClr val="tx1">
                    <a:lumMod val="75000"/>
                    <a:lumOff val="25000"/>
                  </a:schemeClr>
                </a:solidFill>
                <a:latin typeface="Calibri" panose="020F0502020204030204" pitchFamily="34" charset="0"/>
                <a:cs typeface="Calibri" panose="020F0502020204030204" pitchFamily="34" charset="0"/>
              </a:rPr>
              <a:t>Author of ‘Go Big’ and known for ‘Educating Yorkshire’ and ‘BBC Bitesize’</a:t>
            </a:r>
          </a:p>
        </p:txBody>
      </p:sp>
      <p:sp>
        <p:nvSpPr>
          <p:cNvPr id="9" name="TextBox 8"/>
          <p:cNvSpPr txBox="1"/>
          <p:nvPr/>
        </p:nvSpPr>
        <p:spPr>
          <a:xfrm>
            <a:off x="4572000" y="5105400"/>
            <a:ext cx="3184525" cy="1231900"/>
          </a:xfrm>
          <a:prstGeom prst="rect">
            <a:avLst/>
          </a:prstGeom>
          <a:noFill/>
        </p:spPr>
        <p:txBody>
          <a:bodyPr>
            <a:spAutoFit/>
          </a:bodyPr>
          <a:lstStyle/>
          <a:p>
            <a:pPr algn="ct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Matthew Syed</a:t>
            </a:r>
          </a:p>
          <a:p>
            <a:pPr algn="ctr" fontAlgn="auto">
              <a:spcBef>
                <a:spcPts val="0"/>
              </a:spcBef>
              <a:spcAft>
                <a:spcPts val="0"/>
              </a:spcAft>
              <a:defRPr/>
            </a:pPr>
            <a:r>
              <a:rPr lang="en-US" sz="1400" dirty="0">
                <a:solidFill>
                  <a:schemeClr val="tx1">
                    <a:lumMod val="75000"/>
                    <a:lumOff val="25000"/>
                  </a:schemeClr>
                </a:solidFill>
                <a:latin typeface="Calibri" panose="020F0502020204030204" pitchFamily="34" charset="0"/>
                <a:cs typeface="Calibri" panose="020F0502020204030204" pitchFamily="34" charset="0"/>
              </a:rPr>
              <a:t>Author of ‘You Are Awesome’, as well as many other books. He is also a journalist and appears on a podcast called ‘Flintoff, Savage and the Ping Pong Guy’</a:t>
            </a:r>
          </a:p>
        </p:txBody>
      </p:sp>
      <p:sp>
        <p:nvSpPr>
          <p:cNvPr id="11" name="TextBox 10"/>
          <p:cNvSpPr txBox="1"/>
          <p:nvPr/>
        </p:nvSpPr>
        <p:spPr>
          <a:xfrm>
            <a:off x="8345488" y="5145088"/>
            <a:ext cx="3184525" cy="1016000"/>
          </a:xfrm>
          <a:prstGeom prst="rect">
            <a:avLst/>
          </a:prstGeom>
          <a:noFill/>
        </p:spPr>
        <p:txBody>
          <a:bodyPr>
            <a:spAutoFit/>
          </a:bodyPr>
          <a:lstStyle/>
          <a:p>
            <a:pPr algn="ct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Gemma Oaten</a:t>
            </a:r>
          </a:p>
          <a:p>
            <a:pPr algn="ctr" fontAlgn="auto">
              <a:spcBef>
                <a:spcPts val="0"/>
              </a:spcBef>
              <a:spcAft>
                <a:spcPts val="0"/>
              </a:spcAft>
              <a:defRPr/>
            </a:pPr>
            <a:r>
              <a:rPr lang="en-US" sz="1400" dirty="0">
                <a:solidFill>
                  <a:schemeClr val="tx1">
                    <a:lumMod val="75000"/>
                    <a:lumOff val="25000"/>
                  </a:schemeClr>
                </a:solidFill>
                <a:latin typeface="Calibri" panose="020F0502020204030204" pitchFamily="34" charset="0"/>
                <a:cs typeface="Calibri" panose="020F0502020204030204" pitchFamily="34" charset="0"/>
              </a:rPr>
              <a:t>Actress, with roles in Emmerdale and </a:t>
            </a:r>
            <a:r>
              <a:rPr lang="en-US" sz="1400" dirty="0" err="1">
                <a:solidFill>
                  <a:schemeClr val="tx1">
                    <a:lumMod val="75000"/>
                    <a:lumOff val="25000"/>
                  </a:schemeClr>
                </a:solidFill>
                <a:latin typeface="Calibri" panose="020F0502020204030204" pitchFamily="34" charset="0"/>
                <a:cs typeface="Calibri" panose="020F0502020204030204" pitchFamily="34" charset="0"/>
              </a:rPr>
              <a:t>Holby</a:t>
            </a:r>
            <a:r>
              <a:rPr lang="en-US" sz="1400" dirty="0">
                <a:solidFill>
                  <a:schemeClr val="tx1">
                    <a:lumMod val="75000"/>
                    <a:lumOff val="25000"/>
                  </a:schemeClr>
                </a:solidFill>
                <a:latin typeface="Calibri" panose="020F0502020204030204" pitchFamily="34" charset="0"/>
                <a:cs typeface="Calibri" panose="020F0502020204030204" pitchFamily="34" charset="0"/>
              </a:rPr>
              <a:t> City as well as a number of other shows</a:t>
            </a:r>
          </a:p>
        </p:txBody>
      </p:sp>
      <p:pic>
        <p:nvPicPr>
          <p:cNvPr id="16389" name="Picture 3" descr="A person in a white shirt&#10;&#10;Description automatically generated"/>
          <p:cNvPicPr>
            <a:picLocks noChangeAspect="1"/>
          </p:cNvPicPr>
          <p:nvPr/>
        </p:nvPicPr>
        <p:blipFill>
          <a:blip r:embed="rId3"/>
          <a:srcRect/>
          <a:stretch>
            <a:fillRect/>
          </a:stretch>
        </p:blipFill>
        <p:spPr bwMode="auto">
          <a:xfrm>
            <a:off x="5264150" y="2274888"/>
            <a:ext cx="1765300" cy="2647950"/>
          </a:xfrm>
          <a:prstGeom prst="rect">
            <a:avLst/>
          </a:prstGeom>
          <a:noFill/>
          <a:ln w="9525">
            <a:noFill/>
            <a:miter lim="800000"/>
            <a:headEnd/>
            <a:tailEnd/>
          </a:ln>
        </p:spPr>
      </p:pic>
      <p:pic>
        <p:nvPicPr>
          <p:cNvPr id="16390" name="Picture 9" descr="A person looking at the camera&#10;&#10;Description automatically generated"/>
          <p:cNvPicPr>
            <a:picLocks noChangeAspect="1"/>
          </p:cNvPicPr>
          <p:nvPr/>
        </p:nvPicPr>
        <p:blipFill>
          <a:blip r:embed="rId4"/>
          <a:srcRect/>
          <a:stretch>
            <a:fillRect/>
          </a:stretch>
        </p:blipFill>
        <p:spPr bwMode="auto">
          <a:xfrm>
            <a:off x="9055100" y="2238375"/>
            <a:ext cx="1765300" cy="2684463"/>
          </a:xfrm>
          <a:prstGeom prst="rect">
            <a:avLst/>
          </a:prstGeom>
          <a:noFill/>
          <a:ln w="9525">
            <a:noFill/>
            <a:miter lim="800000"/>
            <a:headEnd/>
            <a:tailEnd/>
          </a:ln>
        </p:spPr>
      </p:pic>
      <p:pic>
        <p:nvPicPr>
          <p:cNvPr id="16391" name="Picture 13" descr="A person standing on a city street&#10;&#10;Description automatically generated"/>
          <p:cNvPicPr>
            <a:picLocks noChangeAspect="1"/>
          </p:cNvPicPr>
          <p:nvPr/>
        </p:nvPicPr>
        <p:blipFill>
          <a:blip r:embed="rId5"/>
          <a:srcRect/>
          <a:stretch>
            <a:fillRect/>
          </a:stretch>
        </p:blipFill>
        <p:spPr bwMode="auto">
          <a:xfrm>
            <a:off x="1371600" y="2274888"/>
            <a:ext cx="2232025" cy="26479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3725" y="1295400"/>
            <a:ext cx="10787063" cy="1546225"/>
          </a:xfrm>
          <a:prstGeom prst="rect">
            <a:avLst/>
          </a:prstGeom>
          <a:noFill/>
        </p:spPr>
        <p:txBody>
          <a:bodyPr>
            <a:spAutoFit/>
          </a:bodyPr>
          <a:lstStyle/>
          <a:p>
            <a:pPr fontAlgn="auto">
              <a:lnSpc>
                <a:spcPct val="120000"/>
              </a:lnSpc>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Each session will take you through some big ideas that will help you on the way to secondary school. </a:t>
            </a:r>
          </a:p>
          <a:p>
            <a:pPr fontAlgn="auto">
              <a:lnSpc>
                <a:spcPct val="120000"/>
              </a:lnSpc>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If you have the books ‘You Are Awesome’ and ‘Go Big’, you can read them alongside these sessions; look for the instructions at the bottom of the slides. If you haven’t, the sessions will still make sense on their own.</a:t>
            </a:r>
          </a:p>
        </p:txBody>
      </p:sp>
      <p:sp>
        <p:nvSpPr>
          <p:cNvPr id="6" name="TextBox 5"/>
          <p:cNvSpPr txBox="1"/>
          <p:nvPr/>
        </p:nvSpPr>
        <p:spPr>
          <a:xfrm>
            <a:off x="5180013" y="3259138"/>
            <a:ext cx="6200775" cy="2652712"/>
          </a:xfrm>
          <a:prstGeom prst="rect">
            <a:avLst/>
          </a:prstGeom>
          <a:noFill/>
        </p:spPr>
        <p:txBody>
          <a:bodyPr>
            <a:spAutoFit/>
          </a:bodyPr>
          <a:lstStyle/>
          <a:p>
            <a:pPr fontAlgn="auto">
              <a:lnSpc>
                <a:spcPct val="120000"/>
              </a:lnSpc>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Each session will have:</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Two videos</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Some key points</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Some quotations from the books</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Some questions for you to think about</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A workbook which accompanies these sessions that you should complete as you go.</a:t>
            </a:r>
          </a:p>
        </p:txBody>
      </p:sp>
      <p:pic>
        <p:nvPicPr>
          <p:cNvPr id="18435" name="Picture 6" descr="A close up of a sign&#10;&#10;Description automatically generated"/>
          <p:cNvPicPr>
            <a:picLocks noChangeAspect="1"/>
          </p:cNvPicPr>
          <p:nvPr/>
        </p:nvPicPr>
        <p:blipFill>
          <a:blip r:embed="rId3"/>
          <a:srcRect/>
          <a:stretch>
            <a:fillRect/>
          </a:stretch>
        </p:blipFill>
        <p:spPr bwMode="auto">
          <a:xfrm>
            <a:off x="698500" y="3259138"/>
            <a:ext cx="1914525" cy="2703512"/>
          </a:xfrm>
          <a:prstGeom prst="rect">
            <a:avLst/>
          </a:prstGeom>
          <a:noFill/>
          <a:ln w="9525">
            <a:noFill/>
            <a:miter lim="800000"/>
            <a:headEnd/>
            <a:tailEnd/>
          </a:ln>
        </p:spPr>
      </p:pic>
      <p:pic>
        <p:nvPicPr>
          <p:cNvPr id="18436" name="Picture 8" descr="A close up of a sign&#10;&#10;Description automatically generated"/>
          <p:cNvPicPr>
            <a:picLocks noChangeAspect="1"/>
          </p:cNvPicPr>
          <p:nvPr/>
        </p:nvPicPr>
        <p:blipFill>
          <a:blip r:embed="rId4"/>
          <a:srcRect/>
          <a:stretch>
            <a:fillRect/>
          </a:stretch>
        </p:blipFill>
        <p:spPr bwMode="auto">
          <a:xfrm>
            <a:off x="2846388" y="3259138"/>
            <a:ext cx="1912937" cy="2703512"/>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63" y="1512888"/>
            <a:ext cx="6884987" cy="646112"/>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Our hope for you is that you will,</a:t>
            </a:r>
          </a:p>
        </p:txBody>
      </p:sp>
      <p:sp>
        <p:nvSpPr>
          <p:cNvPr id="20482" name="AutoShape 2" descr="e awesome go big Logo.jpg"/>
          <p:cNvSpPr>
            <a:spLocks noChangeAspect="1" noChangeArrowheads="1"/>
          </p:cNvSpPr>
          <p:nvPr/>
        </p:nvSpPr>
        <p:spPr bwMode="auto">
          <a:xfrm>
            <a:off x="0" y="0"/>
            <a:ext cx="304800" cy="304800"/>
          </a:xfrm>
          <a:prstGeom prst="rect">
            <a:avLst/>
          </a:prstGeom>
          <a:noFill/>
          <a:ln w="9525">
            <a:noFill/>
            <a:miter lim="800000"/>
            <a:headEnd/>
            <a:tailEnd/>
          </a:ln>
        </p:spPr>
        <p:txBody>
          <a:bodyPr/>
          <a:lstStyle/>
          <a:p>
            <a:endParaRPr lang="en-US">
              <a:latin typeface="Avenir Next LT Pro"/>
            </a:endParaRPr>
          </a:p>
        </p:txBody>
      </p:sp>
      <p:sp>
        <p:nvSpPr>
          <p:cNvPr id="20483" name="AutoShape 4" descr="e awesome go big Logo.jpg"/>
          <p:cNvSpPr>
            <a:spLocks noChangeAspect="1" noChangeArrowheads="1"/>
          </p:cNvSpPr>
          <p:nvPr/>
        </p:nvSpPr>
        <p:spPr bwMode="auto">
          <a:xfrm>
            <a:off x="152400" y="152400"/>
            <a:ext cx="304800" cy="304800"/>
          </a:xfrm>
          <a:prstGeom prst="rect">
            <a:avLst/>
          </a:prstGeom>
          <a:noFill/>
          <a:ln w="9525">
            <a:noFill/>
            <a:miter lim="800000"/>
            <a:headEnd/>
            <a:tailEnd/>
          </a:ln>
        </p:spPr>
        <p:txBody>
          <a:bodyPr/>
          <a:lstStyle/>
          <a:p>
            <a:endParaRPr lang="en-US">
              <a:latin typeface="Avenir Next LT Pro"/>
            </a:endParaRPr>
          </a:p>
        </p:txBody>
      </p:sp>
      <p:pic>
        <p:nvPicPr>
          <p:cNvPr id="20484" name="Picture 4"/>
          <p:cNvPicPr>
            <a:picLocks noChangeAspect="1"/>
          </p:cNvPicPr>
          <p:nvPr/>
        </p:nvPicPr>
        <p:blipFill>
          <a:blip r:embed="rId3"/>
          <a:srcRect/>
          <a:stretch>
            <a:fillRect/>
          </a:stretch>
        </p:blipFill>
        <p:spPr bwMode="auto">
          <a:xfrm>
            <a:off x="627063" y="2424113"/>
            <a:ext cx="6062662" cy="3346450"/>
          </a:xfrm>
          <a:prstGeom prst="rect">
            <a:avLst/>
          </a:prstGeom>
          <a:noFill/>
          <a:ln w="9525">
            <a:noFill/>
            <a:miter lim="800000"/>
            <a:headEnd/>
            <a:tailEnd/>
          </a:ln>
        </p:spPr>
      </p:pic>
      <p:sp>
        <p:nvSpPr>
          <p:cNvPr id="20485" name="TextBox 5"/>
          <p:cNvSpPr txBox="1">
            <a:spLocks noChangeArrowheads="1"/>
          </p:cNvSpPr>
          <p:nvPr/>
        </p:nvSpPr>
        <p:spPr bwMode="auto">
          <a:xfrm>
            <a:off x="7204075" y="4040188"/>
            <a:ext cx="3886200" cy="1739900"/>
          </a:xfrm>
          <a:prstGeom prst="rect">
            <a:avLst/>
          </a:prstGeom>
          <a:noFill/>
          <a:ln w="9525">
            <a:noFill/>
            <a:miter lim="800000"/>
            <a:headEnd/>
            <a:tailEnd/>
          </a:ln>
        </p:spPr>
        <p:txBody>
          <a:bodyPr>
            <a:spAutoFit/>
          </a:bodyPr>
          <a:lstStyle/>
          <a:p>
            <a:r>
              <a:rPr lang="en-US" sz="3600" b="1">
                <a:solidFill>
                  <a:srgbClr val="FD4D04"/>
                </a:solidFill>
                <a:latin typeface="Calibri" pitchFamily="34" charset="0"/>
              </a:rPr>
              <a:t>We know that you can BE AWESOME!</a:t>
            </a:r>
          </a:p>
          <a:p>
            <a:r>
              <a:rPr lang="en-US" sz="3600" b="1">
                <a:solidFill>
                  <a:srgbClr val="FD4D04"/>
                </a:solidFill>
                <a:latin typeface="Calibri" pitchFamily="34" charset="0"/>
              </a:rPr>
              <a:t>Good luck!</a:t>
            </a:r>
            <a:endParaRPr lang="en-US" sz="2800">
              <a:solidFill>
                <a:srgbClr val="FD4D04"/>
              </a:solidFill>
              <a:latin typeface="Calibri Light"/>
              <a:ea typeface="Calibri Light"/>
              <a:cs typeface="Calibri Ligh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3900" y="2871788"/>
            <a:ext cx="4730750" cy="15684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‘You Are Awesome’ alongside these sessions, then read up to page 45 and then complete this session.</a:t>
            </a:r>
          </a:p>
        </p:txBody>
      </p:sp>
      <p:pic>
        <p:nvPicPr>
          <p:cNvPr id="22530" name="Picture 6" descr="A person holding a computer&#10;&#10;Description automatically generated">
            <a:hlinkClick r:id="rId3"/>
          </p:cNvPr>
          <p:cNvPicPr>
            <a:picLocks noChangeAspect="1"/>
          </p:cNvPicPr>
          <p:nvPr/>
        </p:nvPicPr>
        <p:blipFill>
          <a:blip r:embed="rId4"/>
          <a:srcRect/>
          <a:stretch>
            <a:fillRect/>
          </a:stretch>
        </p:blipFill>
        <p:spPr bwMode="auto">
          <a:xfrm>
            <a:off x="5454650" y="2220913"/>
            <a:ext cx="5811838" cy="3190875"/>
          </a:xfrm>
          <a:prstGeom prst="rect">
            <a:avLst/>
          </a:prstGeom>
          <a:noFill/>
          <a:ln w="9525">
            <a:noFill/>
            <a:miter lim="800000"/>
            <a:headEnd/>
            <a:tailEnd/>
          </a:ln>
        </p:spPr>
      </p:pic>
      <p:pic>
        <p:nvPicPr>
          <p:cNvPr id="22531" name="Picture 8" descr="A close up of a logo&#10;&#10;Description automatically generated">
            <a:hlinkClick r:id="rId3"/>
          </p:cNvPr>
          <p:cNvPicPr>
            <a:picLocks noChangeAspect="1"/>
          </p:cNvPicPr>
          <p:nvPr/>
        </p:nvPicPr>
        <p:blipFill>
          <a:blip r:embed="rId5"/>
          <a:srcRect/>
          <a:stretch>
            <a:fillRect/>
          </a:stretch>
        </p:blipFill>
        <p:spPr bwMode="auto">
          <a:xfrm>
            <a:off x="6096000" y="2328863"/>
            <a:ext cx="2324100" cy="26543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extLst>
          </p:cNvPr>
          <p:cNvSpPr/>
          <p:nvPr/>
        </p:nvSpPr>
        <p:spPr>
          <a:xfrm>
            <a:off x="7405688" y="2190750"/>
            <a:ext cx="4149725" cy="2308225"/>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a:cs typeface="Arial" panose="020B0604020202020204" pitchFamily="34" charset="0"/>
              </a:rPr>
              <a:t>Have you ever thought about the fact that we get to choose our attitude?</a:t>
            </a:r>
          </a:p>
        </p:txBody>
      </p:sp>
      <p:pic>
        <p:nvPicPr>
          <p:cNvPr id="24578" name="Picture 5" descr="A person in glasses looking at the camera&#10;&#10;Description automatically generated"/>
          <p:cNvPicPr>
            <a:picLocks noChangeAspect="1"/>
          </p:cNvPicPr>
          <p:nvPr/>
        </p:nvPicPr>
        <p:blipFill>
          <a:blip r:embed="rId3"/>
          <a:srcRect/>
          <a:stretch>
            <a:fillRect/>
          </a:stretch>
        </p:blipFill>
        <p:spPr bwMode="auto">
          <a:xfrm>
            <a:off x="400050" y="1519238"/>
            <a:ext cx="6872288" cy="51181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p:cNvPicPr>
            <a:picLocks noChangeAspect="1"/>
          </p:cNvPicPr>
          <p:nvPr/>
        </p:nvPicPr>
        <p:blipFill>
          <a:blip r:embed="rId3"/>
          <a:srcRect/>
          <a:stretch>
            <a:fillRect/>
          </a:stretch>
        </p:blipFill>
        <p:spPr bwMode="auto">
          <a:xfrm>
            <a:off x="4217988" y="1524000"/>
            <a:ext cx="7518400" cy="5157788"/>
          </a:xfrm>
          <a:prstGeom prst="rect">
            <a:avLst/>
          </a:prstGeom>
          <a:noFill/>
          <a:ln w="9525">
            <a:noFill/>
            <a:miter lim="800000"/>
            <a:headEnd/>
            <a:tailEnd/>
          </a:ln>
        </p:spPr>
      </p:pic>
      <p:sp>
        <p:nvSpPr>
          <p:cNvPr id="2" name="Rectangle 1">
            <a:extLst>
              <a:ext uri="{FF2B5EF4-FFF2-40B4-BE49-F238E27FC236}"/>
            </a:extLst>
          </p:cNvPr>
          <p:cNvSpPr/>
          <p:nvPr/>
        </p:nvSpPr>
        <p:spPr>
          <a:xfrm>
            <a:off x="455613" y="1524000"/>
            <a:ext cx="3459162" cy="1754188"/>
          </a:xfrm>
          <a:prstGeom prst="rect">
            <a:avLst/>
          </a:pr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Even when we can’t choose SOME things…</a:t>
            </a:r>
            <a:endParaRPr lang="en-US" sz="3600" dirty="0">
              <a:solidFill>
                <a:schemeClr val="tx1">
                  <a:lumMod val="75000"/>
                  <a:lumOff val="25000"/>
                </a:schemeClr>
              </a:solidFill>
              <a:latin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1211263" y="1854200"/>
            <a:ext cx="5668962" cy="1754188"/>
          </a:xfrm>
          <a:prstGeom prst="rect">
            <a:avLst/>
          </a:prstGeom>
          <a:noFill/>
        </p:spPr>
        <p:txBody>
          <a:bodyPr>
            <a:spAutoFit/>
          </a:bodyPr>
          <a:lstStyle/>
          <a:p>
            <a:pPr algn="r" fontAlgn="auto">
              <a:spcBef>
                <a:spcPts val="0"/>
              </a:spcBef>
              <a:spcAft>
                <a:spcPts val="0"/>
              </a:spcAft>
              <a:defRPr/>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Sometimes we have attitudes about ourselves we didn’t even know we had. </a:t>
            </a:r>
            <a:endParaRPr lang="en-US" sz="3600" dirty="0">
              <a:solidFill>
                <a:schemeClr val="tx1">
                  <a:lumMod val="75000"/>
                  <a:lumOff val="25000"/>
                </a:schemeClr>
              </a:solidFill>
              <a:latin typeface="+mn-lt"/>
            </a:endParaRPr>
          </a:p>
        </p:txBody>
      </p:sp>
      <p:pic>
        <p:nvPicPr>
          <p:cNvPr id="28674" name="Picture 5" descr="A picture containing person, man, yellow, looking&#10;&#10;Description automatically generated"/>
          <p:cNvPicPr>
            <a:picLocks noChangeAspect="1"/>
          </p:cNvPicPr>
          <p:nvPr/>
        </p:nvPicPr>
        <p:blipFill>
          <a:blip r:embed="rId3"/>
          <a:srcRect/>
          <a:stretch>
            <a:fillRect/>
          </a:stretch>
        </p:blipFill>
        <p:spPr bwMode="auto">
          <a:xfrm>
            <a:off x="1768475" y="3806825"/>
            <a:ext cx="4908550" cy="2898775"/>
          </a:xfrm>
          <a:prstGeom prst="rect">
            <a:avLst/>
          </a:prstGeom>
          <a:noFill/>
          <a:ln w="9525">
            <a:noFill/>
            <a:miter lim="800000"/>
            <a:headEnd/>
            <a:tailEnd/>
          </a:ln>
        </p:spPr>
      </p:pic>
      <p:pic>
        <p:nvPicPr>
          <p:cNvPr id="28675" name="Picture 7" descr="A person standing in a room&#10;&#10;Description automatically generated"/>
          <p:cNvPicPr>
            <a:picLocks noChangeAspect="1"/>
          </p:cNvPicPr>
          <p:nvPr/>
        </p:nvPicPr>
        <p:blipFill>
          <a:blip r:embed="rId4"/>
          <a:srcRect/>
          <a:stretch>
            <a:fillRect/>
          </a:stretch>
        </p:blipFill>
        <p:spPr bwMode="auto">
          <a:xfrm>
            <a:off x="7543800" y="1946275"/>
            <a:ext cx="3284538" cy="47593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extLst>
          </p:cNvPr>
          <p:cNvSpPr/>
          <p:nvPr/>
        </p:nvSpPr>
        <p:spPr>
          <a:xfrm>
            <a:off x="593725" y="1604963"/>
            <a:ext cx="6459538" cy="1200150"/>
          </a:xfrm>
          <a:prstGeom prst="rect">
            <a:avLst/>
          </a:pr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Have you been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average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or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at primary school?</a:t>
            </a:r>
          </a:p>
        </p:txBody>
      </p:sp>
      <p:pic>
        <p:nvPicPr>
          <p:cNvPr id="30722" name="Picture 5" descr="A close up of a sign&#10;&#10;Description automatically generated"/>
          <p:cNvPicPr>
            <a:picLocks noChangeAspect="1"/>
          </p:cNvPicPr>
          <p:nvPr/>
        </p:nvPicPr>
        <p:blipFill>
          <a:blip r:embed="rId3"/>
          <a:srcRect/>
          <a:stretch>
            <a:fillRect/>
          </a:stretch>
        </p:blipFill>
        <p:spPr bwMode="auto">
          <a:xfrm>
            <a:off x="8058150" y="1604963"/>
            <a:ext cx="3309938" cy="4676775"/>
          </a:xfrm>
          <a:prstGeom prst="rect">
            <a:avLst/>
          </a:prstGeom>
          <a:noFill/>
          <a:ln w="9525">
            <a:noFill/>
            <a:miter lim="800000"/>
            <a:headEnd/>
            <a:tailEnd/>
          </a:ln>
        </p:spPr>
      </p:pic>
      <p:sp>
        <p:nvSpPr>
          <p:cNvPr id="30723" name="TextBox 1"/>
          <p:cNvSpPr txBox="1">
            <a:spLocks noChangeArrowheads="1"/>
          </p:cNvSpPr>
          <p:nvPr/>
        </p:nvSpPr>
        <p:spPr bwMode="auto">
          <a:xfrm>
            <a:off x="593725" y="3105150"/>
            <a:ext cx="4845050" cy="647700"/>
          </a:xfrm>
          <a:prstGeom prst="rect">
            <a:avLst/>
          </a:prstGeom>
          <a:noFill/>
          <a:ln w="9525">
            <a:noFill/>
            <a:miter lim="800000"/>
            <a:headEnd/>
            <a:tailEnd/>
          </a:ln>
        </p:spPr>
        <p:txBody>
          <a:bodyPr>
            <a:spAutoFit/>
          </a:bodyPr>
          <a:lstStyle/>
          <a:p>
            <a:r>
              <a:rPr lang="en-US" sz="3600" b="1">
                <a:solidFill>
                  <a:srgbClr val="FD4D04"/>
                </a:solidFill>
                <a:latin typeface="Calibri" pitchFamily="34" charset="0"/>
              </a:rPr>
              <a:t>What is the difference?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extLst>
          </p:cNvPr>
          <p:cNvSpPr/>
          <p:nvPr/>
        </p:nvSpPr>
        <p:spPr>
          <a:xfrm>
            <a:off x="538163" y="1587500"/>
            <a:ext cx="7439025" cy="646113"/>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Kid average is someone who:</a:t>
            </a:r>
          </a:p>
        </p:txBody>
      </p:sp>
      <p:sp>
        <p:nvSpPr>
          <p:cNvPr id="3" name="TextBox 2">
            <a:extLst>
              <a:ext uri="{FF2B5EF4-FFF2-40B4-BE49-F238E27FC236}"/>
            </a:extLst>
          </p:cNvPr>
          <p:cNvSpPr txBox="1"/>
          <p:nvPr/>
        </p:nvSpPr>
        <p:spPr>
          <a:xfrm>
            <a:off x="538163" y="2376488"/>
            <a:ext cx="5775325" cy="3608387"/>
          </a:xfrm>
          <a:prstGeom prst="rect">
            <a:avLst/>
          </a:prstGeom>
          <a:noFill/>
        </p:spPr>
        <p:txBody>
          <a:bodyPr>
            <a:spAutoFit/>
          </a:bodyPr>
          <a:lstStyle/>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doesn’t try hard enough</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thinks everyone else is talented</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is lazy</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is scared of taking risks</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is worried about looking foolish</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doesn’t put their hand up in class</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thinks they will be okay, until it is too late. </a:t>
            </a:r>
          </a:p>
          <a:p>
            <a:pPr marL="285750" indent="-285750" fontAlgn="auto">
              <a:lnSpc>
                <a:spcPct val="120000"/>
              </a:lnSpc>
              <a:spcBef>
                <a:spcPts val="0"/>
              </a:spcBef>
              <a:spcAft>
                <a:spcPts val="0"/>
              </a:spcAft>
              <a:buFont typeface="Arial" panose="020B0604020202020204" pitchFamily="34" charset="0"/>
              <a:buChar char="•"/>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32771" name="Picture 4"/>
          <p:cNvPicPr>
            <a:picLocks noChangeAspect="1"/>
          </p:cNvPicPr>
          <p:nvPr/>
        </p:nvPicPr>
        <p:blipFill>
          <a:blip r:embed="rId3"/>
          <a:srcRect/>
          <a:stretch>
            <a:fillRect/>
          </a:stretch>
        </p:blipFill>
        <p:spPr bwMode="auto">
          <a:xfrm>
            <a:off x="6972300" y="1724025"/>
            <a:ext cx="4406900" cy="39497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extLst>
          </p:cNvPr>
          <p:cNvSpPr/>
          <p:nvPr/>
        </p:nvSpPr>
        <p:spPr>
          <a:xfrm>
            <a:off x="514350" y="1555750"/>
            <a:ext cx="6091238"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Kid awesome is someone who:</a:t>
            </a:r>
          </a:p>
        </p:txBody>
      </p:sp>
      <p:sp>
        <p:nvSpPr>
          <p:cNvPr id="9" name="TextBox 8">
            <a:extLst>
              <a:ext uri="{FF2B5EF4-FFF2-40B4-BE49-F238E27FC236}"/>
            </a:extLst>
          </p:cNvPr>
          <p:cNvSpPr txBox="1"/>
          <p:nvPr/>
        </p:nvSpPr>
        <p:spPr>
          <a:xfrm>
            <a:off x="592138" y="2301875"/>
            <a:ext cx="7202487" cy="4052888"/>
          </a:xfrm>
          <a:prstGeom prst="rect">
            <a:avLst/>
          </a:prstGeom>
          <a:noFill/>
        </p:spPr>
        <p:txBody>
          <a:bodyPr>
            <a:spAutoFit/>
          </a:bodyPr>
          <a:lstStyle/>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tries hard </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puts time into learning things</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is dedicated to what they want to achieve</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is focused</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doesn’t give up easily</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stays positive during hard times</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asks for help</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overcomes fears</a:t>
            </a:r>
          </a:p>
          <a:p>
            <a:pPr marL="285750" indent="-285750" fontAlgn="auto">
              <a:lnSpc>
                <a:spcPct val="120000"/>
              </a:lnSpc>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tries new things.</a:t>
            </a:r>
          </a:p>
        </p:txBody>
      </p:sp>
      <p:sp>
        <p:nvSpPr>
          <p:cNvPr id="10" name="TextBox 9">
            <a:extLst>
              <a:ext uri="{FF2B5EF4-FFF2-40B4-BE49-F238E27FC236}"/>
            </a:extLst>
          </p:cNvPr>
          <p:cNvSpPr txBox="1"/>
          <p:nvPr/>
        </p:nvSpPr>
        <p:spPr>
          <a:xfrm>
            <a:off x="7218363" y="5214938"/>
            <a:ext cx="4210050" cy="831850"/>
          </a:xfrm>
          <a:prstGeom prst="rect">
            <a:avLst/>
          </a:prstGeom>
          <a:noFill/>
        </p:spPr>
        <p:txBody>
          <a:bodyPr>
            <a:spAutoFit/>
          </a:bodyPr>
          <a:lstStyle/>
          <a:p>
            <a:pPr algn="ct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AWESOMENESS takes masses of practice to PERFECT. </a:t>
            </a:r>
          </a:p>
        </p:txBody>
      </p:sp>
      <p:pic>
        <p:nvPicPr>
          <p:cNvPr id="34820" name="Picture 10"/>
          <p:cNvPicPr>
            <a:picLocks noChangeAspect="1"/>
          </p:cNvPicPr>
          <p:nvPr/>
        </p:nvPicPr>
        <p:blipFill>
          <a:blip r:embed="rId3"/>
          <a:srcRect/>
          <a:stretch>
            <a:fillRect/>
          </a:stretch>
        </p:blipFill>
        <p:spPr bwMode="auto">
          <a:xfrm>
            <a:off x="7218363" y="1755775"/>
            <a:ext cx="4210050" cy="306863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6775" y="1779588"/>
            <a:ext cx="6005513" cy="2862262"/>
          </a:xfrm>
          <a:prstGeom prst="rect">
            <a:avLst/>
          </a:prstGeom>
          <a:noFill/>
        </p:spPr>
        <p:txBody>
          <a:bodyPr>
            <a:spAutoFit/>
          </a:bodyPr>
          <a:lstStyle/>
          <a:p>
            <a:pPr algn="ctr" fontAlgn="auto">
              <a:spcBef>
                <a:spcPts val="0"/>
              </a:spcBef>
              <a:spcAft>
                <a:spcPts val="0"/>
              </a:spcAft>
              <a:defRPr/>
            </a:pPr>
            <a:r>
              <a:rPr lang="en-US" sz="6000" b="1" dirty="0">
                <a:solidFill>
                  <a:schemeClr val="tx1">
                    <a:lumMod val="75000"/>
                    <a:lumOff val="25000"/>
                  </a:schemeClr>
                </a:solidFill>
                <a:latin typeface="Calibri" panose="020F0502020204030204" pitchFamily="34" charset="0"/>
                <a:cs typeface="Calibri" panose="020F0502020204030204" pitchFamily="34" charset="0"/>
              </a:rPr>
              <a:t>Do you think you are ‘kid average’ or ‘kid awesome’?</a:t>
            </a:r>
          </a:p>
        </p:txBody>
      </p:sp>
      <p:pic>
        <p:nvPicPr>
          <p:cNvPr id="36866" name="Picture 2"/>
          <p:cNvPicPr>
            <a:picLocks noChangeAspect="1"/>
          </p:cNvPicPr>
          <p:nvPr/>
        </p:nvPicPr>
        <p:blipFill>
          <a:blip r:embed="rId3"/>
          <a:srcRect/>
          <a:stretch>
            <a:fillRect/>
          </a:stretch>
        </p:blipFill>
        <p:spPr bwMode="auto">
          <a:xfrm>
            <a:off x="7927975" y="1684338"/>
            <a:ext cx="2241550" cy="406717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extLst>
          </p:cNvPr>
          <p:cNvSpPr/>
          <p:nvPr/>
        </p:nvSpPr>
        <p:spPr>
          <a:xfrm>
            <a:off x="582613" y="1331913"/>
            <a:ext cx="10252075" cy="1200150"/>
          </a:xfrm>
          <a:prstGeom prst="rect">
            <a:avLst/>
          </a:pr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have a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choice to make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so will you be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average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or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2" name="TextBox 1"/>
          <p:cNvSpPr txBox="1"/>
          <p:nvPr/>
        </p:nvSpPr>
        <p:spPr>
          <a:xfrm>
            <a:off x="582613" y="2962275"/>
            <a:ext cx="9294812" cy="2279650"/>
          </a:xfrm>
          <a:prstGeom prst="rect">
            <a:avLst/>
          </a:prstGeom>
          <a:noFill/>
        </p:spPr>
        <p:txBody>
          <a:bodyPr>
            <a:spAutoFit/>
          </a:bodyPr>
          <a:lstStyle/>
          <a:p>
            <a:pPr fontAlgn="auto">
              <a:lnSpc>
                <a:spcPct val="120000"/>
              </a:lnSpc>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“The world around us is changing so fast. It</a:t>
            </a:r>
            <a:r>
              <a:rPr lang="ur-PK" sz="2400" dirty="0">
                <a:solidFill>
                  <a:schemeClr val="tx1">
                    <a:lumMod val="75000"/>
                    <a:lumOff val="25000"/>
                  </a:schemeClr>
                </a:solidFill>
                <a:latin typeface="Calibri Light" panose="020F0302020204030204" pitchFamily="34" charset="0"/>
                <a:cs typeface="Calibri Light" panose="020F0302020204030204" pitchFamily="34" charset="0"/>
              </a:rPr>
              <a:t>’</a:t>
            </a: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s no wonder that we sometimes feel anxious about how we fit into it. We question whether we are smart enough. We get a bit scared to have a go in case we look stupid. And sometimes it’s tempting to quit before we’ve even tried having a go at something.” </a:t>
            </a:r>
            <a:r>
              <a:rPr lang="en-US" sz="2000" b="1" i="1" dirty="0">
                <a:solidFill>
                  <a:srgbClr val="F1841D"/>
                </a:solidFill>
                <a:latin typeface="Calibri" panose="020F0502020204030204" pitchFamily="34" charset="0"/>
                <a:cs typeface="Calibri" panose="020F0502020204030204" pitchFamily="34" charset="0"/>
              </a:rPr>
              <a:t>Matthew Syed, ‘You Are Awesome’ page 35</a:t>
            </a:r>
          </a:p>
        </p:txBody>
      </p:sp>
      <p:sp>
        <p:nvSpPr>
          <p:cNvPr id="5" name="Rectangle 4">
            <a:extLst>
              <a:ext uri="{FF2B5EF4-FFF2-40B4-BE49-F238E27FC236}"/>
            </a:extLst>
          </p:cNvPr>
          <p:cNvSpPr/>
          <p:nvPr/>
        </p:nvSpPr>
        <p:spPr>
          <a:xfrm>
            <a:off x="431800" y="5676900"/>
            <a:ext cx="7731125" cy="523875"/>
          </a:xfrm>
          <a:prstGeom prst="rect">
            <a:avLst/>
          </a:prstGeom>
          <a:noFill/>
        </p:spPr>
        <p:txBody>
          <a:bodyPr>
            <a:spAutoFit/>
          </a:bodyPr>
          <a:lstStyle/>
          <a:p>
            <a:pPr algn="r" fontAlgn="auto">
              <a:spcBef>
                <a:spcPts val="0"/>
              </a:spcBef>
              <a:spcAft>
                <a:spcPts val="0"/>
              </a:spcAft>
              <a:defRPr/>
            </a:pPr>
            <a:r>
              <a:rPr lang="en-GB" sz="28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Now is the time to step up and make the change…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4" descr="A drawing of a face&#10;&#10;Description automatically generated"/>
          <p:cNvPicPr>
            <a:picLocks noChangeAspect="1"/>
          </p:cNvPicPr>
          <p:nvPr/>
        </p:nvPicPr>
        <p:blipFill>
          <a:blip r:embed="rId3"/>
          <a:srcRect/>
          <a:stretch>
            <a:fillRect/>
          </a:stretch>
        </p:blipFill>
        <p:spPr bwMode="auto">
          <a:xfrm>
            <a:off x="838200" y="1376363"/>
            <a:ext cx="4025900" cy="5689600"/>
          </a:xfrm>
          <a:prstGeom prst="rect">
            <a:avLst/>
          </a:prstGeom>
          <a:noFill/>
          <a:ln w="9525">
            <a:noFill/>
            <a:miter lim="800000"/>
            <a:headEnd/>
            <a:tailEnd/>
          </a:ln>
        </p:spPr>
      </p:pic>
      <p:sp>
        <p:nvSpPr>
          <p:cNvPr id="3" name="TextBox 2"/>
          <p:cNvSpPr txBox="1"/>
          <p:nvPr/>
        </p:nvSpPr>
        <p:spPr>
          <a:xfrm>
            <a:off x="4459288" y="2111375"/>
            <a:ext cx="6400800" cy="2416175"/>
          </a:xfrm>
          <a:prstGeom prst="rect">
            <a:avLst/>
          </a:prstGeom>
          <a:noFill/>
        </p:spPr>
        <p:txBody>
          <a:bodyPr>
            <a:spAutoFit/>
          </a:bodyPr>
          <a:lstStyle/>
          <a:p>
            <a:pPr algn="ctr" fontAlgn="auto">
              <a:lnSpc>
                <a:spcPct val="120000"/>
              </a:lnSpc>
              <a:spcBef>
                <a:spcPts val="0"/>
              </a:spcBef>
              <a:spcAft>
                <a:spcPts val="0"/>
              </a:spcAft>
              <a:defRPr/>
            </a:pPr>
            <a:r>
              <a:rPr lang="en-US" sz="3200" b="1" dirty="0">
                <a:solidFill>
                  <a:schemeClr val="tx1">
                    <a:lumMod val="75000"/>
                    <a:lumOff val="25000"/>
                  </a:schemeClr>
                </a:solidFill>
                <a:latin typeface="Calibri" panose="020F0502020204030204" pitchFamily="34" charset="0"/>
                <a:cs typeface="Calibri" panose="020F0502020204030204" pitchFamily="34" charset="0"/>
              </a:rPr>
              <a:t>Sometimes we are worried about failing or messing it up. That is what stops us being ‘kid awesome’. Being awesome takes perseverance.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11"/>
          <p:cNvPicPr>
            <a:picLocks noChangeAspect="1"/>
          </p:cNvPicPr>
          <p:nvPr/>
        </p:nvPicPr>
        <p:blipFill>
          <a:blip r:embed="rId3"/>
          <a:srcRect/>
          <a:stretch>
            <a:fillRect/>
          </a:stretch>
        </p:blipFill>
        <p:spPr bwMode="auto">
          <a:xfrm>
            <a:off x="0" y="0"/>
            <a:ext cx="12192000" cy="7073900"/>
          </a:xfrm>
          <a:prstGeom prst="rect">
            <a:avLst/>
          </a:prstGeom>
          <a:noFill/>
          <a:ln w="9525">
            <a:noFill/>
            <a:miter lim="800000"/>
            <a:headEnd/>
            <a:tailEnd/>
          </a:ln>
        </p:spPr>
      </p:pic>
      <p:sp>
        <p:nvSpPr>
          <p:cNvPr id="43010" name="Rectangle 2"/>
          <p:cNvSpPr>
            <a:spLocks noChangeArrowheads="1"/>
          </p:cNvSpPr>
          <p:nvPr/>
        </p:nvSpPr>
        <p:spPr bwMode="auto">
          <a:xfrm>
            <a:off x="614363" y="490538"/>
            <a:ext cx="7342187" cy="2308225"/>
          </a:xfrm>
          <a:prstGeom prst="rect">
            <a:avLst/>
          </a:prstGeom>
          <a:noFill/>
          <a:ln w="9525">
            <a:noFill/>
            <a:miter lim="800000"/>
            <a:headEnd/>
            <a:tailEnd/>
          </a:ln>
        </p:spPr>
        <p:txBody>
          <a:bodyPr>
            <a:spAutoFit/>
          </a:bodyPr>
          <a:lstStyle/>
          <a:p>
            <a:r>
              <a:rPr lang="en-GB" sz="3600">
                <a:solidFill>
                  <a:schemeClr val="bg1"/>
                </a:solidFill>
                <a:latin typeface="Calibri" pitchFamily="34" charset="0"/>
              </a:rPr>
              <a:t>“I've missed more than </a:t>
            </a:r>
            <a:r>
              <a:rPr lang="en-GB" sz="3600" b="1">
                <a:solidFill>
                  <a:schemeClr val="bg1"/>
                </a:solidFill>
                <a:latin typeface="Calibri" pitchFamily="34" charset="0"/>
              </a:rPr>
              <a:t>9,000 shots </a:t>
            </a:r>
            <a:r>
              <a:rPr lang="en-GB" sz="3600">
                <a:solidFill>
                  <a:schemeClr val="bg1"/>
                </a:solidFill>
                <a:latin typeface="Calibri" pitchFamily="34" charset="0"/>
              </a:rPr>
              <a:t>in my career. I've lost almost </a:t>
            </a:r>
            <a:r>
              <a:rPr lang="en-GB" sz="3600" b="1">
                <a:solidFill>
                  <a:schemeClr val="bg1"/>
                </a:solidFill>
                <a:latin typeface="Calibri" pitchFamily="34" charset="0"/>
              </a:rPr>
              <a:t>300 games</a:t>
            </a:r>
            <a:r>
              <a:rPr lang="en-GB" sz="3600">
                <a:solidFill>
                  <a:schemeClr val="bg1"/>
                </a:solidFill>
                <a:latin typeface="Calibri" pitchFamily="34" charset="0"/>
              </a:rPr>
              <a:t>.</a:t>
            </a:r>
            <a:r>
              <a:rPr lang="en-GB" sz="3600" b="1">
                <a:solidFill>
                  <a:schemeClr val="bg1"/>
                </a:solidFill>
                <a:latin typeface="Calibri" pitchFamily="34" charset="0"/>
              </a:rPr>
              <a:t> 26 times</a:t>
            </a:r>
            <a:r>
              <a:rPr lang="en-GB" sz="3600">
                <a:solidFill>
                  <a:schemeClr val="bg1"/>
                </a:solidFill>
                <a:latin typeface="Calibri" pitchFamily="34" charset="0"/>
              </a:rPr>
              <a:t>, I've been trusted to take the </a:t>
            </a:r>
            <a:r>
              <a:rPr lang="en-GB" sz="3600" b="1">
                <a:solidFill>
                  <a:schemeClr val="bg1"/>
                </a:solidFill>
                <a:latin typeface="Calibri" pitchFamily="34" charset="0"/>
              </a:rPr>
              <a:t>game winning shot and missed</a:t>
            </a:r>
            <a:r>
              <a:rPr lang="en-GB" sz="3600">
                <a:solidFill>
                  <a:schemeClr val="bg1"/>
                </a:solidFill>
                <a:latin typeface="Calibri" pitchFamily="34" charset="0"/>
              </a:rPr>
              <a:t>. </a:t>
            </a:r>
            <a:endParaRPr lang="en-GB" sz="3600" b="1">
              <a:solidFill>
                <a:schemeClr val="bg1"/>
              </a:solidFill>
              <a:latin typeface="Calibri" pitchFamily="34" charset="0"/>
            </a:endParaRPr>
          </a:p>
        </p:txBody>
      </p:sp>
      <p:sp>
        <p:nvSpPr>
          <p:cNvPr id="43011" name="Rectangle 12"/>
          <p:cNvSpPr>
            <a:spLocks noChangeArrowheads="1"/>
          </p:cNvSpPr>
          <p:nvPr/>
        </p:nvSpPr>
        <p:spPr bwMode="auto">
          <a:xfrm>
            <a:off x="3922713" y="3844925"/>
            <a:ext cx="7578725" cy="1630363"/>
          </a:xfrm>
          <a:prstGeom prst="rect">
            <a:avLst/>
          </a:prstGeom>
          <a:noFill/>
          <a:ln w="9525">
            <a:noFill/>
            <a:miter lim="800000"/>
            <a:headEnd/>
            <a:tailEnd/>
          </a:ln>
        </p:spPr>
        <p:txBody>
          <a:bodyPr>
            <a:spAutoFit/>
          </a:bodyPr>
          <a:lstStyle/>
          <a:p>
            <a:r>
              <a:rPr lang="en-GB" sz="3600">
                <a:solidFill>
                  <a:schemeClr val="bg1"/>
                </a:solidFill>
                <a:latin typeface="Calibri" pitchFamily="34" charset="0"/>
              </a:rPr>
              <a:t>I've failed over and </a:t>
            </a:r>
            <a:r>
              <a:rPr lang="en-GB" sz="3600" b="1">
                <a:solidFill>
                  <a:schemeClr val="bg1"/>
                </a:solidFill>
                <a:latin typeface="Calibri" pitchFamily="34" charset="0"/>
              </a:rPr>
              <a:t>over and over again </a:t>
            </a:r>
            <a:r>
              <a:rPr lang="en-GB" sz="3600">
                <a:solidFill>
                  <a:schemeClr val="bg1"/>
                </a:solidFill>
                <a:latin typeface="Calibri" pitchFamily="34" charset="0"/>
              </a:rPr>
              <a:t>in my life. And that is why </a:t>
            </a:r>
            <a:r>
              <a:rPr lang="en-GB" sz="3600" b="1">
                <a:solidFill>
                  <a:schemeClr val="bg1"/>
                </a:solidFill>
                <a:latin typeface="Calibri" pitchFamily="34" charset="0"/>
              </a:rPr>
              <a:t>I SUCCEED</a:t>
            </a:r>
            <a:r>
              <a:rPr lang="en-GB" sz="3600">
                <a:solidFill>
                  <a:schemeClr val="bg1"/>
                </a:solidFill>
                <a:latin typeface="Calibri" pitchFamily="34" charset="0"/>
              </a:rPr>
              <a:t>.”</a:t>
            </a:r>
          </a:p>
          <a:p>
            <a:r>
              <a:rPr lang="en-GB" sz="2800" i="1">
                <a:solidFill>
                  <a:schemeClr val="bg1"/>
                </a:solidFill>
                <a:latin typeface="Calibri" pitchFamily="34" charset="0"/>
                <a:hlinkClick r:id="rId4"/>
              </a:rPr>
              <a:t>Michael Jordan</a:t>
            </a:r>
            <a:endParaRPr lang="en-GB" sz="2800" i="1">
              <a:solidFill>
                <a:schemeClr val="bg1"/>
              </a:solidFill>
              <a:latin typeface="Calibri"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14" descr="A drawing of a face&#10;&#10;Description automatically generated"/>
          <p:cNvPicPr>
            <a:picLocks noChangeAspect="1"/>
          </p:cNvPicPr>
          <p:nvPr/>
        </p:nvPicPr>
        <p:blipFill>
          <a:blip r:embed="rId3"/>
          <a:srcRect/>
          <a:stretch>
            <a:fillRect/>
          </a:stretch>
        </p:blipFill>
        <p:spPr bwMode="auto">
          <a:xfrm>
            <a:off x="762000" y="2052638"/>
            <a:ext cx="3546475" cy="5011737"/>
          </a:xfrm>
          <a:prstGeom prst="rect">
            <a:avLst/>
          </a:prstGeom>
          <a:noFill/>
          <a:ln w="9525">
            <a:noFill/>
            <a:miter lim="800000"/>
            <a:headEnd/>
            <a:tailEnd/>
          </a:ln>
        </p:spPr>
      </p:pic>
      <p:sp>
        <p:nvSpPr>
          <p:cNvPr id="3" name="TextBox 2">
            <a:extLst>
              <a:ext uri="{FF2B5EF4-FFF2-40B4-BE49-F238E27FC236}"/>
            </a:extLst>
          </p:cNvPr>
          <p:cNvSpPr txBox="1"/>
          <p:nvPr/>
        </p:nvSpPr>
        <p:spPr>
          <a:xfrm>
            <a:off x="7794625" y="5883275"/>
            <a:ext cx="4038600" cy="523875"/>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Fear of looking foolish </a:t>
            </a:r>
          </a:p>
        </p:txBody>
      </p:sp>
      <p:sp>
        <p:nvSpPr>
          <p:cNvPr id="9" name="TextBox 8">
            <a:extLst>
              <a:ext uri="{FF2B5EF4-FFF2-40B4-BE49-F238E27FC236}"/>
            </a:extLst>
          </p:cNvPr>
          <p:cNvSpPr txBox="1"/>
          <p:nvPr/>
        </p:nvSpPr>
        <p:spPr>
          <a:xfrm>
            <a:off x="7094538" y="2127250"/>
            <a:ext cx="4756150" cy="523875"/>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Worried you can’t do things</a:t>
            </a:r>
          </a:p>
        </p:txBody>
      </p:sp>
      <p:sp>
        <p:nvSpPr>
          <p:cNvPr id="10" name="TextBox 9">
            <a:extLst>
              <a:ext uri="{FF2B5EF4-FFF2-40B4-BE49-F238E27FC236}"/>
            </a:extLst>
          </p:cNvPr>
          <p:cNvSpPr txBox="1"/>
          <p:nvPr/>
        </p:nvSpPr>
        <p:spPr>
          <a:xfrm>
            <a:off x="8047038" y="4672013"/>
            <a:ext cx="3382962" cy="522287"/>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Scared of hard work</a:t>
            </a:r>
          </a:p>
        </p:txBody>
      </p:sp>
      <p:sp>
        <p:nvSpPr>
          <p:cNvPr id="11" name="TextBox 10">
            <a:extLst>
              <a:ext uri="{FF2B5EF4-FFF2-40B4-BE49-F238E27FC236}"/>
            </a:extLst>
          </p:cNvPr>
          <p:cNvSpPr txBox="1"/>
          <p:nvPr/>
        </p:nvSpPr>
        <p:spPr>
          <a:xfrm>
            <a:off x="4308475" y="3933825"/>
            <a:ext cx="4305300" cy="523875"/>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Feeling stressed or anxious</a:t>
            </a:r>
          </a:p>
        </p:txBody>
      </p:sp>
      <p:sp>
        <p:nvSpPr>
          <p:cNvPr id="12" name="TextBox 11">
            <a:extLst>
              <a:ext uri="{FF2B5EF4-FFF2-40B4-BE49-F238E27FC236}"/>
            </a:extLst>
          </p:cNvPr>
          <p:cNvSpPr txBox="1"/>
          <p:nvPr/>
        </p:nvSpPr>
        <p:spPr>
          <a:xfrm>
            <a:off x="3740150" y="2827338"/>
            <a:ext cx="3921125" cy="522287"/>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Find it hard to focus</a:t>
            </a:r>
          </a:p>
        </p:txBody>
      </p:sp>
      <p:sp>
        <p:nvSpPr>
          <p:cNvPr id="13" name="TextBox 12">
            <a:extLst>
              <a:ext uri="{FF2B5EF4-FFF2-40B4-BE49-F238E27FC236}"/>
            </a:extLst>
          </p:cNvPr>
          <p:cNvSpPr txBox="1"/>
          <p:nvPr/>
        </p:nvSpPr>
        <p:spPr>
          <a:xfrm>
            <a:off x="4308475" y="5345113"/>
            <a:ext cx="3697288" cy="523875"/>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Scared of taking risks</a:t>
            </a:r>
          </a:p>
        </p:txBody>
      </p:sp>
      <p:sp>
        <p:nvSpPr>
          <p:cNvPr id="14" name="TextBox 13">
            <a:extLst>
              <a:ext uri="{FF2B5EF4-FFF2-40B4-BE49-F238E27FC236}"/>
            </a:extLst>
          </p:cNvPr>
          <p:cNvSpPr txBox="1"/>
          <p:nvPr/>
        </p:nvSpPr>
        <p:spPr>
          <a:xfrm>
            <a:off x="8135938" y="3244850"/>
            <a:ext cx="3382962" cy="523875"/>
          </a:xfrm>
          <a:prstGeom prst="rect">
            <a:avLst/>
          </a:prstGeom>
          <a:noFill/>
        </p:spPr>
        <p:txBody>
          <a:bodyPr>
            <a:spAutoFit/>
          </a:bodyPr>
          <a:lstStyle/>
          <a:p>
            <a:pPr algn="ct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Feeling embarrassed</a:t>
            </a:r>
          </a:p>
        </p:txBody>
      </p:sp>
      <p:sp>
        <p:nvSpPr>
          <p:cNvPr id="2" name="Rectangle 1">
            <a:extLst>
              <a:ext uri="{FF2B5EF4-FFF2-40B4-BE49-F238E27FC236}"/>
            </a:extLst>
          </p:cNvPr>
          <p:cNvSpPr/>
          <p:nvPr/>
        </p:nvSpPr>
        <p:spPr>
          <a:xfrm>
            <a:off x="519113" y="1196975"/>
            <a:ext cx="8502650" cy="646113"/>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TASK: </a:t>
            </a:r>
            <a:r>
              <a:rPr lang="en-GB" sz="36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Is there anything holding you back?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5"/>
          <p:cNvPicPr>
            <a:picLocks noChangeAspect="1"/>
          </p:cNvPicPr>
          <p:nvPr/>
        </p:nvPicPr>
        <p:blipFill>
          <a:blip r:embed="rId3"/>
          <a:srcRect/>
          <a:stretch>
            <a:fillRect/>
          </a:stretch>
        </p:blipFill>
        <p:spPr bwMode="auto">
          <a:xfrm>
            <a:off x="3884613" y="1751013"/>
            <a:ext cx="4498975" cy="4498975"/>
          </a:xfrm>
          <a:prstGeom prst="rect">
            <a:avLst/>
          </a:prstGeom>
          <a:noFill/>
          <a:ln w="9525">
            <a:noFill/>
            <a:miter lim="800000"/>
            <a:headEnd/>
            <a:tailEnd/>
          </a:ln>
        </p:spPr>
      </p:pic>
      <p:sp>
        <p:nvSpPr>
          <p:cNvPr id="2" name="TextBox 1">
            <a:extLst>
              <a:ext uri="{FF2B5EF4-FFF2-40B4-BE49-F238E27FC236}"/>
            </a:extLst>
          </p:cNvPr>
          <p:cNvSpPr txBox="1"/>
          <p:nvPr/>
        </p:nvSpPr>
        <p:spPr>
          <a:xfrm>
            <a:off x="546100" y="1292225"/>
            <a:ext cx="7724775" cy="646113"/>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What is the secret of success?</a:t>
            </a:r>
          </a:p>
        </p:txBody>
      </p:sp>
      <p:sp>
        <p:nvSpPr>
          <p:cNvPr id="3" name="TextBox 2">
            <a:extLst>
              <a:ext uri="{FF2B5EF4-FFF2-40B4-BE49-F238E27FC236}"/>
            </a:extLst>
          </p:cNvPr>
          <p:cNvSpPr txBox="1"/>
          <p:nvPr/>
        </p:nvSpPr>
        <p:spPr>
          <a:xfrm>
            <a:off x="4543425" y="2017713"/>
            <a:ext cx="3022600" cy="646112"/>
          </a:xfrm>
          <a:prstGeom prst="rect">
            <a:avLst/>
          </a:prstGeom>
          <a:noFill/>
        </p:spPr>
        <p:txBody>
          <a:bodyPr>
            <a:spAutoFit/>
          </a:bodyPr>
          <a:lstStyle/>
          <a:p>
            <a:pPr algn="ct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Perseverance</a:t>
            </a:r>
          </a:p>
        </p:txBody>
      </p:sp>
      <p:sp>
        <p:nvSpPr>
          <p:cNvPr id="12" name="Rectangle 11">
            <a:extLst>
              <a:ext uri="{FF2B5EF4-FFF2-40B4-BE49-F238E27FC236}"/>
            </a:extLst>
          </p:cNvPr>
          <p:cNvSpPr/>
          <p:nvPr/>
        </p:nvSpPr>
        <p:spPr>
          <a:xfrm>
            <a:off x="915988" y="3702050"/>
            <a:ext cx="2638425" cy="461963"/>
          </a:xfrm>
          <a:prstGeom prst="rect">
            <a:avLst/>
          </a:prstGeom>
        </p:spPr>
        <p:txBody>
          <a:bodyPr>
            <a:spAutoFit/>
          </a:bodyPr>
          <a:lstStyle/>
          <a:p>
            <a:pPr algn="ct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Trying your hardest</a:t>
            </a:r>
          </a:p>
        </p:txBody>
      </p:sp>
      <p:sp>
        <p:nvSpPr>
          <p:cNvPr id="13" name="Rectangle 12">
            <a:extLst>
              <a:ext uri="{FF2B5EF4-FFF2-40B4-BE49-F238E27FC236}"/>
            </a:extLst>
          </p:cNvPr>
          <p:cNvSpPr/>
          <p:nvPr/>
        </p:nvSpPr>
        <p:spPr>
          <a:xfrm>
            <a:off x="4146550" y="5835650"/>
            <a:ext cx="3816350" cy="830263"/>
          </a:xfrm>
          <a:prstGeom prst="rect">
            <a:avLst/>
          </a:prstGeom>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Doing something even though it is difficult </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14" name="Rectangle 13">
            <a:extLst>
              <a:ext uri="{FF2B5EF4-FFF2-40B4-BE49-F238E27FC236}"/>
            </a:extLst>
          </p:cNvPr>
          <p:cNvSpPr/>
          <p:nvPr/>
        </p:nvSpPr>
        <p:spPr>
          <a:xfrm>
            <a:off x="8224838" y="5368925"/>
            <a:ext cx="3325812" cy="830263"/>
          </a:xfrm>
          <a:prstGeom prst="rect">
            <a:avLst/>
          </a:prstGeom>
        </p:spPr>
        <p:txBody>
          <a:bodyPr>
            <a:spAutoFit/>
          </a:bodyPr>
          <a:lstStyle/>
          <a:p>
            <a:pPr algn="ct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Not being afraid of making mistakes</a:t>
            </a:r>
          </a:p>
        </p:txBody>
      </p:sp>
      <p:sp>
        <p:nvSpPr>
          <p:cNvPr id="15" name="Rectangle 14">
            <a:extLst>
              <a:ext uri="{FF2B5EF4-FFF2-40B4-BE49-F238E27FC236}"/>
            </a:extLst>
          </p:cNvPr>
          <p:cNvSpPr/>
          <p:nvPr/>
        </p:nvSpPr>
        <p:spPr>
          <a:xfrm>
            <a:off x="9032875" y="3870325"/>
            <a:ext cx="2638425" cy="461963"/>
          </a:xfrm>
          <a:prstGeom prst="rect">
            <a:avLst/>
          </a:prstGeom>
        </p:spPr>
        <p:txBody>
          <a:bodyPr>
            <a:spAutoFit/>
          </a:bodyPr>
          <a:lstStyle/>
          <a:p>
            <a:pPr algn="ct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Embrace challenges</a:t>
            </a:r>
          </a:p>
        </p:txBody>
      </p:sp>
      <p:sp>
        <p:nvSpPr>
          <p:cNvPr id="17" name="Rectangle 16">
            <a:extLst>
              <a:ext uri="{FF2B5EF4-FFF2-40B4-BE49-F238E27FC236}"/>
            </a:extLst>
          </p:cNvPr>
          <p:cNvSpPr/>
          <p:nvPr/>
        </p:nvSpPr>
        <p:spPr>
          <a:xfrm>
            <a:off x="546100" y="5216525"/>
            <a:ext cx="3635375" cy="830263"/>
          </a:xfrm>
          <a:prstGeom prst="rect">
            <a:avLst/>
          </a:prstGeom>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Telling yourself that you CAN do it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cxnSp>
        <p:nvCxnSpPr>
          <p:cNvPr id="19" name="Straight Arrow Connector 18">
            <a:extLst>
              <a:ext uri="{FF2B5EF4-FFF2-40B4-BE49-F238E27FC236}"/>
            </a:extLst>
          </p:cNvPr>
          <p:cNvCxnSpPr>
            <a:cxnSpLocks/>
          </p:cNvCxnSpPr>
          <p:nvPr/>
        </p:nvCxnSpPr>
        <p:spPr>
          <a:xfrm flipH="1">
            <a:off x="3705225" y="2681288"/>
            <a:ext cx="1441450" cy="8969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extLst>
          </p:cNvPr>
          <p:cNvCxnSpPr>
            <a:cxnSpLocks/>
          </p:cNvCxnSpPr>
          <p:nvPr/>
        </p:nvCxnSpPr>
        <p:spPr>
          <a:xfrm flipH="1">
            <a:off x="4068763" y="2681288"/>
            <a:ext cx="1587500" cy="25352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extLst>
          </p:cNvPr>
          <p:cNvCxnSpPr>
            <a:cxnSpLocks/>
          </p:cNvCxnSpPr>
          <p:nvPr/>
        </p:nvCxnSpPr>
        <p:spPr>
          <a:xfrm>
            <a:off x="5983288" y="2681288"/>
            <a:ext cx="0" cy="31829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extLst>
          </p:cNvPr>
          <p:cNvCxnSpPr>
            <a:cxnSpLocks/>
          </p:cNvCxnSpPr>
          <p:nvPr/>
        </p:nvCxnSpPr>
        <p:spPr>
          <a:xfrm>
            <a:off x="6429375" y="2681288"/>
            <a:ext cx="2017713" cy="28400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extLst>
          </p:cNvPr>
          <p:cNvCxnSpPr>
            <a:cxnSpLocks/>
          </p:cNvCxnSpPr>
          <p:nvPr/>
        </p:nvCxnSpPr>
        <p:spPr>
          <a:xfrm>
            <a:off x="7051675" y="2663825"/>
            <a:ext cx="1841500" cy="12382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74675" y="1404938"/>
            <a:ext cx="10914063" cy="1190625"/>
          </a:xfrm>
          <a:prstGeom prst="rect">
            <a:avLst/>
          </a:prstGeom>
        </p:spPr>
        <p:txBody>
          <a:bodyPr>
            <a:spAutoFit/>
          </a:bodyPr>
          <a:lstStyle/>
          <a:p>
            <a:r>
              <a:rPr lang="en-GB" sz="3600" b="1">
                <a:solidFill>
                  <a:srgbClr val="404040"/>
                </a:solidFill>
                <a:latin typeface="Calibri" pitchFamily="34" charset="0"/>
                <a:ea typeface="Calibri" pitchFamily="34" charset="0"/>
                <a:cs typeface="Times New Roman" pitchFamily="18" charset="0"/>
              </a:rPr>
              <a:t>TASK: </a:t>
            </a:r>
            <a:r>
              <a:rPr lang="en-GB" sz="3600">
                <a:solidFill>
                  <a:srgbClr val="404040"/>
                </a:solidFill>
                <a:latin typeface="Calibri" pitchFamily="34" charset="0"/>
                <a:ea typeface="Calibri" pitchFamily="34" charset="0"/>
                <a:cs typeface="Times New Roman" pitchFamily="18" charset="0"/>
              </a:rPr>
              <a:t>Write down what you can learn from your primary school experience, ahead of going to Hinchingbrooke. </a:t>
            </a:r>
          </a:p>
        </p:txBody>
      </p:sp>
      <p:sp>
        <p:nvSpPr>
          <p:cNvPr id="3" name="TextBox 2"/>
          <p:cNvSpPr txBox="1"/>
          <p:nvPr/>
        </p:nvSpPr>
        <p:spPr>
          <a:xfrm>
            <a:off x="674688" y="2930525"/>
            <a:ext cx="10594975" cy="1835150"/>
          </a:xfrm>
          <a:prstGeom prst="rect">
            <a:avLst/>
          </a:prstGeom>
          <a:noFill/>
        </p:spPr>
        <p:txBody>
          <a:bodyPr>
            <a:spAutoFit/>
          </a:bodyPr>
          <a:lstStyle/>
          <a:p>
            <a:pPr marL="285750" indent="-285750" fontAlgn="auto">
              <a:lnSpc>
                <a:spcPct val="120000"/>
              </a:lnSpc>
              <a:spcBef>
                <a:spcPts val="0"/>
              </a:spcBef>
              <a:spcAft>
                <a:spcPts val="0"/>
              </a:spcAft>
              <a:buFont typeface="Arial"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How did you handle things when they went wrong?</a:t>
            </a:r>
          </a:p>
          <a:p>
            <a:pPr marL="285750" indent="-285750" fontAlgn="auto">
              <a:lnSpc>
                <a:spcPct val="120000"/>
              </a:lnSpc>
              <a:spcBef>
                <a:spcPts val="0"/>
              </a:spcBef>
              <a:spcAft>
                <a:spcPts val="0"/>
              </a:spcAft>
              <a:buFont typeface="Arial"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How did you react when you got stuck?</a:t>
            </a:r>
          </a:p>
          <a:p>
            <a:pPr marL="285750" indent="-285750" fontAlgn="auto">
              <a:lnSpc>
                <a:spcPct val="120000"/>
              </a:lnSpc>
              <a:spcBef>
                <a:spcPts val="0"/>
              </a:spcBef>
              <a:spcAft>
                <a:spcPts val="0"/>
              </a:spcAft>
              <a:buFont typeface="Arial"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Think about a time when you showed a ‘kid awesome’ attitude. Write it down.</a:t>
            </a:r>
          </a:p>
          <a:p>
            <a:pPr marL="285750" indent="-285750" fontAlgn="auto">
              <a:lnSpc>
                <a:spcPct val="120000"/>
              </a:lnSpc>
              <a:spcBef>
                <a:spcPts val="0"/>
              </a:spcBef>
              <a:spcAft>
                <a:spcPts val="0"/>
              </a:spcAft>
              <a:buFont typeface="Arial"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Write down the kind of person you want to be at secondary school.</a:t>
            </a:r>
          </a:p>
        </p:txBody>
      </p:sp>
      <p:pic>
        <p:nvPicPr>
          <p:cNvPr id="49155" name="Picture 4"/>
          <p:cNvPicPr>
            <a:picLocks noChangeAspect="1"/>
          </p:cNvPicPr>
          <p:nvPr/>
        </p:nvPicPr>
        <p:blipFill>
          <a:blip r:embed="rId3"/>
          <a:srcRect/>
          <a:stretch>
            <a:fillRect/>
          </a:stretch>
        </p:blipFill>
        <p:spPr bwMode="auto">
          <a:xfrm>
            <a:off x="2771775" y="5360988"/>
            <a:ext cx="6648450" cy="149701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3" descr="A person taking a selfie&#10;&#10;Description automatically generated">
            <a:hlinkClick r:id="rId3"/>
          </p:cNvPr>
          <p:cNvPicPr>
            <a:picLocks noChangeAspect="1"/>
          </p:cNvPicPr>
          <p:nvPr/>
        </p:nvPicPr>
        <p:blipFill>
          <a:blip r:embed="rId4"/>
          <a:srcRect/>
          <a:stretch>
            <a:fillRect/>
          </a:stretch>
        </p:blipFill>
        <p:spPr bwMode="auto">
          <a:xfrm>
            <a:off x="966788" y="2620963"/>
            <a:ext cx="6932612" cy="3886200"/>
          </a:xfrm>
          <a:prstGeom prst="rect">
            <a:avLst/>
          </a:prstGeom>
          <a:noFill/>
          <a:ln w="9525">
            <a:noFill/>
            <a:miter lim="800000"/>
            <a:headEnd/>
            <a:tailEnd/>
          </a:ln>
        </p:spPr>
      </p:pic>
      <p:sp>
        <p:nvSpPr>
          <p:cNvPr id="3" name="TextBox 2"/>
          <p:cNvSpPr txBox="1"/>
          <p:nvPr/>
        </p:nvSpPr>
        <p:spPr>
          <a:xfrm>
            <a:off x="574675" y="1392238"/>
            <a:ext cx="10445750" cy="954087"/>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Here’s Gemma Oaten. She knows a thing or two about moving from ‘average’ to ‘awesome’. Listen to what she has to say</a:t>
            </a:r>
            <a:r>
              <a:rPr lang="mr-IN" sz="2800" b="1" dirty="0">
                <a:solidFill>
                  <a:schemeClr val="tx1">
                    <a:lumMod val="75000"/>
                    <a:lumOff val="25000"/>
                  </a:schemeClr>
                </a:solidFill>
                <a:latin typeface="Calibri" panose="020F0502020204030204" pitchFamily="34" charset="0"/>
              </a:rPr>
              <a:t>…</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1203" name="Picture 6" descr="A close up of a logo&#10;&#10;Description automatically generated">
            <a:hlinkClick r:id="rId3"/>
          </p:cNvPr>
          <p:cNvPicPr>
            <a:picLocks noChangeAspect="1"/>
          </p:cNvPicPr>
          <p:nvPr/>
        </p:nvPicPr>
        <p:blipFill>
          <a:blip r:embed="rId5"/>
          <a:srcRect/>
          <a:stretch>
            <a:fillRect/>
          </a:stretch>
        </p:blipFill>
        <p:spPr bwMode="auto">
          <a:xfrm>
            <a:off x="3252788" y="3040063"/>
            <a:ext cx="2324100" cy="26543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3" descr="A person riding a motorcycle on the side of a road&#10;&#10;Description automatically generated"/>
          <p:cNvPicPr>
            <a:picLocks noChangeAspect="1"/>
          </p:cNvPicPr>
          <p:nvPr/>
        </p:nvPicPr>
        <p:blipFill>
          <a:blip r:embed="rId3"/>
          <a:srcRect/>
          <a:stretch>
            <a:fillRect/>
          </a:stretch>
        </p:blipFill>
        <p:spPr bwMode="auto">
          <a:xfrm>
            <a:off x="0" y="-1190625"/>
            <a:ext cx="12192000" cy="8264525"/>
          </a:xfrm>
          <a:prstGeom prst="rect">
            <a:avLst/>
          </a:prstGeom>
          <a:noFill/>
          <a:ln w="9525">
            <a:noFill/>
            <a:miter lim="800000"/>
            <a:headEnd/>
            <a:tailEnd/>
          </a:ln>
        </p:spPr>
      </p:pic>
      <p:sp>
        <p:nvSpPr>
          <p:cNvPr id="53250" name="Rectangle 1"/>
          <p:cNvSpPr>
            <a:spLocks noChangeArrowheads="1"/>
          </p:cNvSpPr>
          <p:nvPr/>
        </p:nvSpPr>
        <p:spPr bwMode="auto">
          <a:xfrm>
            <a:off x="474663" y="28575"/>
            <a:ext cx="9545637" cy="922338"/>
          </a:xfrm>
          <a:prstGeom prst="rect">
            <a:avLst/>
          </a:prstGeom>
          <a:noFill/>
          <a:ln w="9525">
            <a:noFill/>
            <a:miter lim="800000"/>
            <a:headEnd/>
            <a:tailEnd/>
          </a:ln>
        </p:spPr>
        <p:txBody>
          <a:bodyPr>
            <a:spAutoFit/>
          </a:bodyPr>
          <a:lstStyle/>
          <a:p>
            <a:r>
              <a:rPr lang="en-GB" sz="5400">
                <a:solidFill>
                  <a:schemeClr val="bg1"/>
                </a:solidFill>
                <a:latin typeface="Calibri" pitchFamily="34" charset="0"/>
                <a:ea typeface="Calibri" pitchFamily="34" charset="0"/>
                <a:cs typeface="Times New Roman" pitchFamily="18" charset="0"/>
              </a:rPr>
              <a:t>Remember: don’t give up – ever!</a:t>
            </a:r>
          </a:p>
        </p:txBody>
      </p:sp>
      <p:sp>
        <p:nvSpPr>
          <p:cNvPr id="53251" name="TextBox 2"/>
          <p:cNvSpPr txBox="1">
            <a:spLocks noChangeArrowheads="1"/>
          </p:cNvSpPr>
          <p:nvPr/>
        </p:nvSpPr>
        <p:spPr bwMode="auto">
          <a:xfrm>
            <a:off x="474663" y="793750"/>
            <a:ext cx="4559300" cy="1108075"/>
          </a:xfrm>
          <a:prstGeom prst="rect">
            <a:avLst/>
          </a:prstGeom>
          <a:noFill/>
          <a:ln w="9525">
            <a:noFill/>
            <a:miter lim="800000"/>
            <a:headEnd/>
            <a:tailEnd/>
          </a:ln>
        </p:spPr>
        <p:txBody>
          <a:bodyPr>
            <a:spAutoFit/>
          </a:bodyPr>
          <a:lstStyle/>
          <a:p>
            <a:r>
              <a:rPr lang="en-US" sz="6600" b="1">
                <a:solidFill>
                  <a:schemeClr val="bg1"/>
                </a:solidFill>
                <a:latin typeface="Calibri" pitchFamily="34" charset="0"/>
              </a:rPr>
              <a:t>BE BRAVE</a:t>
            </a:r>
          </a:p>
        </p:txBody>
      </p:sp>
      <p:sp>
        <p:nvSpPr>
          <p:cNvPr id="53252" name="TextBox 6"/>
          <p:cNvSpPr txBox="1">
            <a:spLocks noChangeArrowheads="1"/>
          </p:cNvSpPr>
          <p:nvPr/>
        </p:nvSpPr>
        <p:spPr bwMode="auto">
          <a:xfrm>
            <a:off x="314325" y="6511925"/>
            <a:ext cx="8174038" cy="368300"/>
          </a:xfrm>
          <a:prstGeom prst="rect">
            <a:avLst/>
          </a:prstGeom>
          <a:noFill/>
          <a:ln w="9525">
            <a:noFill/>
            <a:miter lim="800000"/>
            <a:headEnd/>
            <a:tailEnd/>
          </a:ln>
        </p:spPr>
        <p:txBody>
          <a:bodyPr>
            <a:spAutoFit/>
          </a:bodyPr>
          <a:lstStyle/>
          <a:p>
            <a:r>
              <a:rPr lang="en-US" b="1">
                <a:solidFill>
                  <a:schemeClr val="bg1"/>
                </a:solidFill>
                <a:latin typeface="Calibri" pitchFamily="34" charset="0"/>
              </a:rPr>
              <a:t>Make sure you have completed your Be Awesome, Go Big workbook.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4"/>
          <p:cNvSpPr>
            <a:spLocks noChangeArrowheads="1"/>
          </p:cNvSpPr>
          <p:nvPr/>
        </p:nvSpPr>
        <p:spPr bwMode="auto">
          <a:xfrm>
            <a:off x="4741863" y="3660775"/>
            <a:ext cx="270827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
        <p:nvSpPr>
          <p:cNvPr id="6" name="TextBox 5">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Tree>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856</Words>
  <Application>Microsoft Macintosh PowerPoint</Application>
  <PresentationFormat>Custom</PresentationFormat>
  <Paragraphs>85</Paragraphs>
  <Slides>21</Slides>
  <Notes>21</Notes>
  <HiddenSlides>0</HiddenSlides>
  <MMClips>0</MMClips>
  <ScaleCrop>false</ScaleCrop>
  <HeadingPairs>
    <vt:vector size="6" baseType="variant">
      <vt:variant>
        <vt:lpstr>Fonts Used</vt:lpstr>
      </vt:variant>
      <vt:variant>
        <vt:i4>5</vt:i4>
      </vt:variant>
      <vt:variant>
        <vt:lpstr>Design Template</vt:lpstr>
      </vt:variant>
      <vt:variant>
        <vt:i4>9</vt:i4>
      </vt:variant>
      <vt:variant>
        <vt:lpstr>Slide Titles</vt:lpstr>
      </vt:variant>
      <vt:variant>
        <vt:i4>21</vt:i4>
      </vt:variant>
    </vt:vector>
  </HeadingPairs>
  <TitlesOfParts>
    <vt:vector size="35" baseType="lpstr">
      <vt:lpstr>Arial</vt:lpstr>
      <vt:lpstr>Avenir Next LT Pro</vt:lpstr>
      <vt:lpstr>Calibri</vt:lpstr>
      <vt:lpstr>Calibri Light</vt:lpstr>
      <vt:lpstr>Times New Roman</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55</cp:revision>
  <dcterms:created xsi:type="dcterms:W3CDTF">2020-04-28T19:09:08Z</dcterms:created>
  <dcterms:modified xsi:type="dcterms:W3CDTF">2020-05-28T09:45:00Z</dcterms:modified>
</cp:coreProperties>
</file>