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2FC5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59" autoAdjust="0"/>
    <p:restoredTop sz="94364" autoAdjust="0"/>
  </p:normalViewPr>
  <p:slideViewPr>
    <p:cSldViewPr snapToGrid="0" snapToObjects="1">
      <p:cViewPr>
        <p:scale>
          <a:sx n="140" d="100"/>
          <a:sy n="140" d="100"/>
        </p:scale>
        <p:origin x="-798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6369" y="136656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400" b="1" dirty="0" smtClean="0"/>
              <a:t>Subject Learning </a:t>
            </a:r>
            <a:r>
              <a:rPr lang="en-US" sz="1400" b="1" dirty="0" err="1" smtClean="0"/>
              <a:t>Organiser</a:t>
            </a:r>
            <a:r>
              <a:rPr lang="en-US" sz="1400" b="1" dirty="0" smtClean="0"/>
              <a:t> Year R- Down at the Bottom of the Garden-  </a:t>
            </a:r>
            <a:r>
              <a:rPr lang="en-GB" sz="1400" b="1" dirty="0"/>
              <a:t>Life on the </a:t>
            </a:r>
            <a:r>
              <a:rPr lang="en-GB" sz="1400" b="1" dirty="0" smtClean="0"/>
              <a:t>Land, Climate Action</a:t>
            </a:r>
            <a:r>
              <a:rPr lang="en-GB" sz="1400" b="1" dirty="0"/>
              <a:t/>
            </a:r>
            <a:br>
              <a:rPr lang="en-GB" sz="1400" b="1" dirty="0"/>
            </a:br>
            <a:r>
              <a:rPr lang="en-GB" sz="1400" b="1" dirty="0"/>
              <a:t>Responsible consumption and production</a:t>
            </a:r>
            <a:endParaRPr lang="en-US" sz="14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111784"/>
              </p:ext>
            </p:extLst>
          </p:nvPr>
        </p:nvGraphicFramePr>
        <p:xfrm>
          <a:off x="6763169" y="371703"/>
          <a:ext cx="3014715" cy="3267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5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66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0456">
                  <a:extLst>
                    <a:ext uri="{9D8B030D-6E8A-4147-A177-3AD203B41FA5}">
                      <a16:colId xmlns:a16="http://schemas.microsoft.com/office/drawing/2014/main" val="1769263411"/>
                    </a:ext>
                  </a:extLst>
                </a:gridCol>
              </a:tblGrid>
              <a:tr h="305606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Maths</a:t>
                      </a:r>
                      <a:endParaRPr lang="en-US" sz="1600" dirty="0" smtClean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488">
                <a:tc>
                  <a:txBody>
                    <a:bodyPr/>
                    <a:lstStyle/>
                    <a:p>
                      <a:endParaRPr lang="en-US" sz="5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Knowledge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Skills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Vocabulary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229016993"/>
                  </a:ext>
                </a:extLst>
              </a:tr>
              <a:tr h="686239">
                <a:tc>
                  <a:txBody>
                    <a:bodyPr/>
                    <a:lstStyle/>
                    <a:p>
                      <a:r>
                        <a:rPr lang="en-US" sz="6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Counting</a:t>
                      </a:r>
                      <a:r>
                        <a:rPr lang="en-GB" sz="600" baseline="0" dirty="0" smtClean="0"/>
                        <a:t> + Recognition</a:t>
                      </a:r>
                    </a:p>
                    <a:p>
                      <a:r>
                        <a:rPr lang="en-GB" sz="600" baseline="0" dirty="0" smtClean="0"/>
                        <a:t>Up to 20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Digit recognition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Adding- counting on</a:t>
                      </a:r>
                      <a:endParaRPr lang="en-GB" sz="6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Take away- counting back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One more/one less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number formation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Positioning on a number line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baseline="0" dirty="0" smtClean="0"/>
                        <a:t>Part, part, whole</a:t>
                      </a:r>
                    </a:p>
                    <a:p>
                      <a:r>
                        <a:rPr lang="en-GB" sz="600" baseline="0" dirty="0" smtClean="0"/>
                        <a:t>Bar model</a:t>
                      </a:r>
                    </a:p>
                    <a:p>
                      <a:r>
                        <a:rPr lang="en-GB" sz="600" baseline="0" dirty="0" smtClean="0"/>
                        <a:t>Tens and ones</a:t>
                      </a:r>
                    </a:p>
                    <a:p>
                      <a:r>
                        <a:rPr lang="en-GB" sz="600" baseline="0" dirty="0" smtClean="0"/>
                        <a:t>Add</a:t>
                      </a:r>
                    </a:p>
                    <a:p>
                      <a:r>
                        <a:rPr lang="en-GB" sz="600" baseline="0" dirty="0" smtClean="0"/>
                        <a:t>subtract</a:t>
                      </a:r>
                    </a:p>
                    <a:p>
                      <a:r>
                        <a:rPr lang="en-GB" sz="600" baseline="0" dirty="0" smtClean="0"/>
                        <a:t>More/greater</a:t>
                      </a:r>
                    </a:p>
                    <a:p>
                      <a:r>
                        <a:rPr lang="en-GB" sz="600" baseline="0" dirty="0" smtClean="0"/>
                        <a:t>Less/fewer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2724">
                <a:tc>
                  <a:txBody>
                    <a:bodyPr/>
                    <a:lstStyle/>
                    <a:p>
                      <a:r>
                        <a:rPr lang="en-US" sz="6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Exploring</a:t>
                      </a:r>
                      <a:r>
                        <a:rPr lang="en-GB" sz="600" baseline="0" dirty="0" smtClean="0"/>
                        <a:t> patterns.</a:t>
                      </a:r>
                    </a:p>
                    <a:p>
                      <a:r>
                        <a:rPr lang="en-GB" sz="600" baseline="0" dirty="0" smtClean="0"/>
                        <a:t>AB, AAB, ABB, ABC repeats.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Completing</a:t>
                      </a:r>
                      <a:r>
                        <a:rPr lang="en-GB" sz="600" baseline="0" dirty="0" smtClean="0"/>
                        <a:t>, creating and repairing patterns.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Making predictions.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Repeat, continue, predict.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826">
                <a:tc>
                  <a:txBody>
                    <a:bodyPr/>
                    <a:lstStyle/>
                    <a:p>
                      <a:r>
                        <a:rPr lang="en-US" sz="6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Halving,</a:t>
                      </a:r>
                      <a:r>
                        <a:rPr lang="en-GB" sz="600" baseline="0" dirty="0" smtClean="0"/>
                        <a:t> </a:t>
                      </a:r>
                      <a:r>
                        <a:rPr lang="en-GB" sz="600" dirty="0" smtClean="0"/>
                        <a:t>doubling, sharing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Finding</a:t>
                      </a:r>
                      <a:r>
                        <a:rPr lang="en-GB" sz="600" baseline="0" dirty="0" smtClean="0"/>
                        <a:t> half and double of quantity and shapes.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Half, equal, share, double, two</a:t>
                      </a:r>
                      <a:r>
                        <a:rPr lang="en-GB" sz="600" baseline="0" dirty="0" smtClean="0"/>
                        <a:t> lots.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6001">
                <a:tc>
                  <a:txBody>
                    <a:bodyPr/>
                    <a:lstStyle/>
                    <a:p>
                      <a:r>
                        <a:rPr lang="en-US" sz="6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One more, one</a:t>
                      </a:r>
                      <a:r>
                        <a:rPr lang="en-GB" sz="600" baseline="0" dirty="0" smtClean="0"/>
                        <a:t> fewer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Quick recall of number sequence</a:t>
                      </a:r>
                      <a:r>
                        <a:rPr lang="en-GB" sz="600" baseline="0" dirty="0" smtClean="0"/>
                        <a:t> finding one more one less to 20 mentally.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Visual number line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dirty="0" smtClean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256"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5</a:t>
                      </a:r>
                      <a:endParaRPr lang="en-US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Problem</a:t>
                      </a:r>
                      <a:r>
                        <a:rPr lang="en-GB" sz="600" baseline="0" dirty="0" smtClean="0"/>
                        <a:t> solving involving addition and subtraction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Recording a mathematical problem in a way that makes sense to the individual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Total, altogether, remaining,</a:t>
                      </a:r>
                      <a:r>
                        <a:rPr lang="en-GB" sz="600" baseline="0" dirty="0" smtClean="0"/>
                        <a:t> left.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9437818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63775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382230"/>
              </p:ext>
            </p:extLst>
          </p:nvPr>
        </p:nvGraphicFramePr>
        <p:xfrm>
          <a:off x="3428867" y="363775"/>
          <a:ext cx="3244505" cy="22363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28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9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962">
                  <a:extLst>
                    <a:ext uri="{9D8B030D-6E8A-4147-A177-3AD203B41FA5}">
                      <a16:colId xmlns:a16="http://schemas.microsoft.com/office/drawing/2014/main" val="1102439605"/>
                    </a:ext>
                  </a:extLst>
                </a:gridCol>
                <a:gridCol w="105976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36627">
                <a:tc gridSpan="4"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Understanding</a:t>
                      </a:r>
                      <a:r>
                        <a:rPr lang="en-GB" altLang="en-GB" baseline="0" dirty="0" smtClean="0"/>
                        <a:t> the World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036">
                <a:tc>
                  <a:txBody>
                    <a:bodyPr/>
                    <a:lstStyle/>
                    <a:p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56541220"/>
                  </a:ext>
                </a:extLst>
              </a:tr>
              <a:tr h="353182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Baptism and other religions birth ceremonies.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Making links between different religions ceremonies. Sensitive and understanding</a:t>
                      </a:r>
                      <a:r>
                        <a:rPr lang="en-GB" sz="600" baseline="0" dirty="0" smtClean="0"/>
                        <a:t> of different cultures.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Baptism,</a:t>
                      </a:r>
                      <a:r>
                        <a:rPr lang="en-GB" sz="600" baseline="0" dirty="0" smtClean="0"/>
                        <a:t> Christening, blessing, ceremony, tradition.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886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Knowledge</a:t>
                      </a:r>
                      <a:r>
                        <a:rPr lang="en-US" sz="600" baseline="0" dirty="0" smtClean="0"/>
                        <a:t> of season, decay and weather patterns.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Identification of indicators of</a:t>
                      </a:r>
                      <a:r>
                        <a:rPr lang="en-US" sz="600" baseline="0" dirty="0" smtClean="0"/>
                        <a:t> Summer</a:t>
                      </a:r>
                      <a:r>
                        <a:rPr lang="en-US" sz="600" dirty="0" smtClean="0"/>
                        <a:t>.</a:t>
                      </a:r>
                    </a:p>
                    <a:p>
                      <a:r>
                        <a:rPr lang="en-US" sz="600" dirty="0" smtClean="0"/>
                        <a:t>Reading</a:t>
                      </a:r>
                      <a:r>
                        <a:rPr lang="en-US" sz="600" baseline="0" dirty="0" smtClean="0"/>
                        <a:t> a thermometer.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Leaves,</a:t>
                      </a:r>
                      <a:r>
                        <a:rPr lang="en-GB" sz="600" baseline="0" dirty="0" smtClean="0"/>
                        <a:t> fruits, growth.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441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Uses technology for a particular</a:t>
                      </a:r>
                      <a:r>
                        <a:rPr lang="en-GB" sz="600" baseline="0" dirty="0" smtClean="0"/>
                        <a:t> purpose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Using digital microscopes.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Magnify.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91299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Names</a:t>
                      </a:r>
                      <a:r>
                        <a:rPr lang="en-GB" sz="600" baseline="0" dirty="0" smtClean="0"/>
                        <a:t> of local flora and fauna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Observation and classification of birds, insects, animals,</a:t>
                      </a:r>
                      <a:r>
                        <a:rPr lang="en-GB" sz="600" baseline="0" dirty="0" smtClean="0"/>
                        <a:t> pond life and plants.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Mammal, insect, bird, vertebrate,</a:t>
                      </a:r>
                      <a:r>
                        <a:rPr lang="en-GB" sz="600" baseline="0" dirty="0" smtClean="0"/>
                        <a:t> invertebrate, arachnid, pollination, stem, leaf, petal.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5136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 that the</a:t>
                      </a:r>
                      <a:r>
                        <a:rPr lang="en-GB" sz="600" baseline="0" dirty="0" smtClean="0"/>
                        <a:t> world resources are not endless and we need to view them as precious.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Recycling, repurpose, reuse and reduce.</a:t>
                      </a:r>
                    </a:p>
                    <a:p>
                      <a:r>
                        <a:rPr lang="en-GB" sz="600" dirty="0" smtClean="0"/>
                        <a:t>Being</a:t>
                      </a:r>
                      <a:r>
                        <a:rPr lang="en-GB" sz="600" baseline="0" dirty="0" smtClean="0"/>
                        <a:t> responsible for own usage.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Recycling,</a:t>
                      </a:r>
                      <a:r>
                        <a:rPr lang="en-GB" sz="600" baseline="0" dirty="0" smtClean="0"/>
                        <a:t> responsible usage, environmental impact.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635086"/>
              </p:ext>
            </p:extLst>
          </p:nvPr>
        </p:nvGraphicFramePr>
        <p:xfrm>
          <a:off x="199359" y="2810736"/>
          <a:ext cx="3037936" cy="216027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6197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95391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953913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  <a:gridCol w="95391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16064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Personal, Social</a:t>
                      </a:r>
                      <a:r>
                        <a:rPr lang="en-GB" sz="1800" baseline="0" dirty="0" smtClean="0"/>
                        <a:t> and Emotional Development</a:t>
                      </a:r>
                      <a:endParaRPr lang="en-GB" sz="1800" dirty="0" smtClean="0"/>
                    </a:p>
                  </a:txBody>
                  <a:tcPr marL="74295" marR="74295" marT="37148" marB="37148">
                    <a:solidFill>
                      <a:srgbClr val="FF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37302">
                <a:tc>
                  <a:txBody>
                    <a:bodyPr/>
                    <a:lstStyle/>
                    <a:p>
                      <a:endParaRPr lang="en-US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91867055"/>
                  </a:ext>
                </a:extLst>
              </a:tr>
              <a:tr h="378762">
                <a:tc>
                  <a:txBody>
                    <a:bodyPr/>
                    <a:lstStyle/>
                    <a:p>
                      <a:r>
                        <a:rPr lang="en-US" sz="6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</a:t>
                      </a:r>
                      <a:r>
                        <a:rPr lang="en-GB" sz="600" baseline="0" dirty="0" smtClean="0"/>
                        <a:t> about what our body and mind needs to stay healthy.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</a:t>
                      </a:r>
                      <a:r>
                        <a:rPr lang="en-GB" sz="600" baseline="0" dirty="0" smtClean="0"/>
                        <a:t> how to care for teeth.</a:t>
                      </a:r>
                    </a:p>
                    <a:p>
                      <a:r>
                        <a:rPr lang="en-GB" sz="600" baseline="0" dirty="0" smtClean="0"/>
                        <a:t>Know about importance of healthy diet, exercise, sleep and recreation.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Clean, rested, balanced diet, nutrition, well being,</a:t>
                      </a:r>
                      <a:r>
                        <a:rPr lang="en-GB" sz="600" baseline="0" dirty="0" smtClean="0"/>
                        <a:t> dental hygiene.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78762">
                <a:tc>
                  <a:txBody>
                    <a:bodyPr/>
                    <a:lstStyle/>
                    <a:p>
                      <a:r>
                        <a:rPr lang="en-US" sz="6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</a:t>
                      </a:r>
                      <a:r>
                        <a:rPr lang="en-GB" sz="600" baseline="0" dirty="0" smtClean="0"/>
                        <a:t> how they can make a wider contribution in terms of looking after our world.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Taking</a:t>
                      </a:r>
                      <a:r>
                        <a:rPr lang="en-GB" sz="600" baseline="0" dirty="0" smtClean="0"/>
                        <a:t> care of wildlife and nature.</a:t>
                      </a:r>
                    </a:p>
                    <a:p>
                      <a:r>
                        <a:rPr lang="en-GB" sz="600" baseline="0" dirty="0" smtClean="0"/>
                        <a:t>Recycling, repurposing and reusing.</a:t>
                      </a:r>
                    </a:p>
                    <a:p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baseline="0" dirty="0" smtClean="0"/>
                        <a:t>Recycle, environmentally friendly, eco friendly.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8762">
                <a:tc>
                  <a:txBody>
                    <a:bodyPr/>
                    <a:lstStyle/>
                    <a:p>
                      <a:r>
                        <a:rPr lang="en-US" sz="6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That being kind and considerate is not only nice for the person you are kind to,</a:t>
                      </a:r>
                      <a:r>
                        <a:rPr lang="en-GB" sz="600" baseline="0" dirty="0" smtClean="0"/>
                        <a:t> but also rewarding for yourself.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Kind</a:t>
                      </a:r>
                      <a:r>
                        <a:rPr lang="en-GB" sz="600" baseline="0" dirty="0" smtClean="0"/>
                        <a:t> gestures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Endorphins,</a:t>
                      </a:r>
                      <a:r>
                        <a:rPr lang="en-GB" sz="600" baseline="0" dirty="0" smtClean="0"/>
                        <a:t> synapses.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7879638"/>
              </p:ext>
            </p:extLst>
          </p:nvPr>
        </p:nvGraphicFramePr>
        <p:xfrm>
          <a:off x="6763168" y="3600285"/>
          <a:ext cx="3014715" cy="29889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733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945794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  <a:gridCol w="945794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  <a:gridCol w="945794">
                  <a:extLst>
                    <a:ext uri="{9D8B030D-6E8A-4147-A177-3AD203B41FA5}">
                      <a16:colId xmlns:a16="http://schemas.microsoft.com/office/drawing/2014/main" val="4251855116"/>
                    </a:ext>
                  </a:extLst>
                </a:gridCol>
              </a:tblGrid>
              <a:tr h="35234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Literacy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altLang="en-GB" sz="1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167509">
                <a:tc>
                  <a:txBody>
                    <a:bodyPr/>
                    <a:lstStyle/>
                    <a:p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02963291"/>
                  </a:ext>
                </a:extLst>
              </a:tr>
              <a:tr h="280412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1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Begins to read simple words and sentences- focus on Phase</a:t>
                      </a:r>
                      <a:r>
                        <a:rPr lang="en-GB" sz="600" baseline="0" dirty="0" smtClean="0"/>
                        <a:t> 4 consonant blends </a:t>
                      </a:r>
                      <a:r>
                        <a:rPr lang="en-GB" sz="600" baseline="0" smtClean="0"/>
                        <a:t>and strings.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Segmenting, blending, fluency, reading, comprehending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Segmenting, blending, fluency, reading, comprehending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369672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2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Writes short</a:t>
                      </a:r>
                      <a:r>
                        <a:rPr lang="en-GB" sz="600" baseline="0" dirty="0" smtClean="0"/>
                        <a:t> sentences, speech bubbles.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Segmenting, blending, fine motor control, 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Capital letter, finger space, ascender,</a:t>
                      </a:r>
                      <a:r>
                        <a:rPr lang="en-GB" sz="600" baseline="0" dirty="0" smtClean="0"/>
                        <a:t> descender, full stop, sit on the line, left to right.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369672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3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Links</a:t>
                      </a:r>
                      <a:r>
                        <a:rPr lang="en-GB" sz="600" baseline="0" dirty="0" smtClean="0"/>
                        <a:t> sounds and letter names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Linking lower and upper case graphemes.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Alphabet</a:t>
                      </a:r>
                      <a:r>
                        <a:rPr lang="en-GB" sz="600" baseline="0" dirty="0" smtClean="0"/>
                        <a:t> capital letter names.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Lower/</a:t>
                      </a:r>
                      <a:r>
                        <a:rPr lang="en-GB" sz="600" baseline="0" dirty="0" smtClean="0"/>
                        <a:t> Upper Case, Capital letter, letter name, phoneme, grapheme.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277254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4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Reads some irregular words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Reading</a:t>
                      </a:r>
                      <a:r>
                        <a:rPr lang="en-GB" sz="600" baseline="0" dirty="0" smtClean="0"/>
                        <a:t> on sight, phase 3 and 4 words.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Able to write phase 3 words.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Tricky word, high frequency</a:t>
                      </a:r>
                      <a:r>
                        <a:rPr lang="en-GB" sz="600" baseline="0" dirty="0" smtClean="0"/>
                        <a:t> word, non decodable, key word.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211703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5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Learn</a:t>
                      </a:r>
                      <a:r>
                        <a:rPr lang="en-GB" sz="600" baseline="0" dirty="0" smtClean="0"/>
                        <a:t> about story structure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Recognising</a:t>
                      </a:r>
                      <a:r>
                        <a:rPr lang="en-GB" sz="600" baseline="0" dirty="0" smtClean="0"/>
                        <a:t> that adventure type stories have key elements.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Setting,</a:t>
                      </a:r>
                      <a:r>
                        <a:rPr lang="en-GB" sz="600" baseline="0" dirty="0" smtClean="0"/>
                        <a:t> characters, problem, resolution.</a:t>
                      </a:r>
                      <a:endParaRPr lang="en-GB" sz="600" dirty="0" smtClean="0"/>
                    </a:p>
                    <a:p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  <a:tr h="266699">
                <a:tc>
                  <a:txBody>
                    <a:bodyPr/>
                    <a:lstStyle/>
                    <a:p>
                      <a:r>
                        <a:rPr lang="en-GB" altLang="en-GB" sz="600" b="0" dirty="0" smtClean="0"/>
                        <a:t>6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Author</a:t>
                      </a:r>
                      <a:r>
                        <a:rPr lang="en-GB" sz="600" baseline="0" dirty="0" smtClean="0"/>
                        <a:t> and Illustrator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Recognise themes in Eric </a:t>
                      </a:r>
                      <a:r>
                        <a:rPr lang="en-GB" sz="600" dirty="0" err="1" smtClean="0"/>
                        <a:t>Carles</a:t>
                      </a:r>
                      <a:r>
                        <a:rPr lang="en-GB" sz="600" dirty="0" smtClean="0"/>
                        <a:t> books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Author,</a:t>
                      </a:r>
                      <a:r>
                        <a:rPr lang="en-GB" sz="600" baseline="0" dirty="0" smtClean="0"/>
                        <a:t> Illustration, theme.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5212217"/>
                  </a:ext>
                </a:extLst>
              </a:tr>
              <a:tr h="283764">
                <a:tc>
                  <a:txBody>
                    <a:bodyPr/>
                    <a:lstStyle/>
                    <a:p>
                      <a:r>
                        <a:rPr lang="en-GB" altLang="en-GB" sz="600" b="0" dirty="0" smtClean="0"/>
                        <a:t>7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</a:t>
                      </a:r>
                      <a:r>
                        <a:rPr lang="en-GB" sz="600" baseline="0" dirty="0" smtClean="0"/>
                        <a:t> how to use non-fiction books to learn more about flora and fauna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Visit</a:t>
                      </a:r>
                      <a:r>
                        <a:rPr lang="en-GB" sz="600" baseline="0" dirty="0" smtClean="0"/>
                        <a:t> to library to learn how to locate non fiction books of interest.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baseline="0" dirty="0" smtClean="0"/>
                        <a:t>Contents, non fiction, index, headings, glossary.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457678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376031"/>
              </p:ext>
            </p:extLst>
          </p:nvPr>
        </p:nvGraphicFramePr>
        <p:xfrm>
          <a:off x="177551" y="5072943"/>
          <a:ext cx="3059744" cy="17339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1251">
                  <a:extLst>
                    <a:ext uri="{9D8B030D-6E8A-4147-A177-3AD203B41FA5}">
                      <a16:colId xmlns:a16="http://schemas.microsoft.com/office/drawing/2014/main" val="2910172898"/>
                    </a:ext>
                  </a:extLst>
                </a:gridCol>
                <a:gridCol w="997061">
                  <a:extLst>
                    <a:ext uri="{9D8B030D-6E8A-4147-A177-3AD203B41FA5}">
                      <a16:colId xmlns:a16="http://schemas.microsoft.com/office/drawing/2014/main" val="610157598"/>
                    </a:ext>
                  </a:extLst>
                </a:gridCol>
                <a:gridCol w="910716">
                  <a:extLst>
                    <a:ext uri="{9D8B030D-6E8A-4147-A177-3AD203B41FA5}">
                      <a16:colId xmlns:a16="http://schemas.microsoft.com/office/drawing/2014/main" val="706937163"/>
                    </a:ext>
                  </a:extLst>
                </a:gridCol>
                <a:gridCol w="910716">
                  <a:extLst>
                    <a:ext uri="{9D8B030D-6E8A-4147-A177-3AD203B41FA5}">
                      <a16:colId xmlns:a16="http://schemas.microsoft.com/office/drawing/2014/main" val="106301622"/>
                    </a:ext>
                  </a:extLst>
                </a:gridCol>
              </a:tblGrid>
              <a:tr h="362347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 smtClean="0"/>
                        <a:t>Communication</a:t>
                      </a:r>
                      <a:r>
                        <a:rPr lang="en-GB" altLang="en-GB" sz="1600" baseline="0" dirty="0" smtClean="0"/>
                        <a:t> and </a:t>
                      </a:r>
                      <a:r>
                        <a:rPr lang="en-GB" altLang="en-GB" sz="1600" baseline="0" dirty="0" smtClean="0"/>
                        <a:t>Language</a:t>
                      </a:r>
                      <a:endParaRPr lang="en-GB" altLang="en-GB" sz="16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515931"/>
                  </a:ext>
                </a:extLst>
              </a:tr>
              <a:tr h="175314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71468638"/>
                  </a:ext>
                </a:extLst>
              </a:tr>
              <a:tr h="350628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 builder-</a:t>
                      </a:r>
                      <a:r>
                        <a:rPr lang="en-GB" sz="600" baseline="0" dirty="0" smtClean="0"/>
                        <a:t>  focus presenting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Speaking</a:t>
                      </a:r>
                      <a:r>
                        <a:rPr lang="en-GB" sz="600" baseline="0" dirty="0" smtClean="0"/>
                        <a:t> aloud, intonation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Audience,</a:t>
                      </a:r>
                      <a:r>
                        <a:rPr lang="en-GB" sz="600" baseline="0" dirty="0" smtClean="0"/>
                        <a:t> volume, pace, tone of voice, clearness of speech, vocabulary selection.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7891854"/>
                  </a:ext>
                </a:extLst>
              </a:tr>
              <a:tr h="356398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2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How</a:t>
                      </a:r>
                      <a:r>
                        <a:rPr lang="en-GB" sz="600" baseline="0" dirty="0" smtClean="0"/>
                        <a:t> and why questioning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Take part in deeper discussions asking how and why questions.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Discussion, questions, agree, disagree, challenge, prove it.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066003"/>
                  </a:ext>
                </a:extLst>
              </a:tr>
              <a:tr h="427717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3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b="0" dirty="0" smtClean="0"/>
                        <a:t>Use past,</a:t>
                      </a:r>
                      <a:r>
                        <a:rPr lang="en-GB" sz="600" b="0" baseline="0" dirty="0" smtClean="0"/>
                        <a:t> present and future forms accurately when talking about events.</a:t>
                      </a:r>
                      <a:endParaRPr lang="en-GB" sz="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Correctly using tenses.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Past present future tense.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13813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244144"/>
              </p:ext>
            </p:extLst>
          </p:nvPr>
        </p:nvGraphicFramePr>
        <p:xfrm>
          <a:off x="194653" y="367259"/>
          <a:ext cx="3059746" cy="236229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4034">
                  <a:extLst>
                    <a:ext uri="{9D8B030D-6E8A-4147-A177-3AD203B41FA5}">
                      <a16:colId xmlns:a16="http://schemas.microsoft.com/office/drawing/2014/main" val="2845881549"/>
                    </a:ext>
                  </a:extLst>
                </a:gridCol>
                <a:gridCol w="1004854">
                  <a:extLst>
                    <a:ext uri="{9D8B030D-6E8A-4147-A177-3AD203B41FA5}">
                      <a16:colId xmlns:a16="http://schemas.microsoft.com/office/drawing/2014/main" val="285191116"/>
                    </a:ext>
                  </a:extLst>
                </a:gridCol>
                <a:gridCol w="777714">
                  <a:extLst>
                    <a:ext uri="{9D8B030D-6E8A-4147-A177-3AD203B41FA5}">
                      <a16:colId xmlns:a16="http://schemas.microsoft.com/office/drawing/2014/main" val="1856068825"/>
                    </a:ext>
                  </a:extLst>
                </a:gridCol>
                <a:gridCol w="1063144">
                  <a:extLst>
                    <a:ext uri="{9D8B030D-6E8A-4147-A177-3AD203B41FA5}">
                      <a16:colId xmlns:a16="http://schemas.microsoft.com/office/drawing/2014/main" val="621958604"/>
                    </a:ext>
                  </a:extLst>
                </a:gridCol>
              </a:tblGrid>
              <a:tr h="406736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Physical</a:t>
                      </a:r>
                      <a:r>
                        <a:rPr lang="en-GB" baseline="0" dirty="0" smtClean="0"/>
                        <a:t> Development</a:t>
                      </a:r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8637854"/>
                  </a:ext>
                </a:extLst>
              </a:tr>
              <a:tr h="21819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32911231"/>
                  </a:ext>
                </a:extLst>
              </a:tr>
              <a:tr h="299106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Know</a:t>
                      </a:r>
                      <a:r>
                        <a:rPr lang="en-US" sz="600" baseline="0" dirty="0" smtClean="0"/>
                        <a:t> how to form simple cursive script letters.,(j, y), (g, q) (</a:t>
                      </a:r>
                      <a:r>
                        <a:rPr lang="en-US" sz="600" baseline="0" dirty="0" err="1" smtClean="0"/>
                        <a:t>b,p,k</a:t>
                      </a:r>
                      <a:r>
                        <a:rPr lang="en-US" sz="600" baseline="0" dirty="0" smtClean="0"/>
                        <a:t>), (</a:t>
                      </a:r>
                      <a:r>
                        <a:rPr lang="en-US" sz="600" baseline="0" dirty="0" err="1" smtClean="0"/>
                        <a:t>v,s,r</a:t>
                      </a:r>
                      <a:r>
                        <a:rPr lang="en-US" sz="600" baseline="0" dirty="0" smtClean="0"/>
                        <a:t>) (</a:t>
                      </a:r>
                      <a:r>
                        <a:rPr lang="en-US" sz="600" baseline="0" dirty="0" err="1" smtClean="0"/>
                        <a:t>f,z,x</a:t>
                      </a:r>
                      <a:r>
                        <a:rPr lang="en-US" sz="600" baseline="0" dirty="0" smtClean="0"/>
                        <a:t>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Tripod grip, seating </a:t>
                      </a:r>
                      <a:r>
                        <a:rPr lang="en-GB" sz="600" dirty="0" err="1" smtClean="0"/>
                        <a:t>postition</a:t>
                      </a:r>
                      <a:r>
                        <a:rPr lang="en-GB" sz="600" dirty="0" smtClean="0"/>
                        <a:t> using sound mats/</a:t>
                      </a:r>
                      <a:r>
                        <a:rPr lang="en-GB" sz="600" baseline="0" dirty="0" smtClean="0"/>
                        <a:t> working walls</a:t>
                      </a:r>
                      <a:endParaRPr lang="en-GB" sz="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Left, right, hand, tripod, pointer,</a:t>
                      </a:r>
                      <a:r>
                        <a:rPr lang="en-GB" sz="600" baseline="0" dirty="0" smtClean="0"/>
                        <a:t> middle, thumb, grapheme/ letter, ascender/ descender</a:t>
                      </a:r>
                      <a:endParaRPr lang="en-GB" sz="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9883103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2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How to control of ball, beanbag, hoops, rackets. Kicking, aiming, throwing, catching.</a:t>
                      </a:r>
                      <a:endParaRPr lang="en-GB" sz="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Hand</a:t>
                      </a:r>
                      <a:r>
                        <a:rPr lang="en-GB" sz="600" baseline="0" dirty="0" smtClean="0"/>
                        <a:t>/eye coordination.</a:t>
                      </a:r>
                    </a:p>
                    <a:p>
                      <a:r>
                        <a:rPr lang="en-GB" sz="600" baseline="0" dirty="0" smtClean="0"/>
                        <a:t>Dribbling. Aiming, Kicking. Throwing/catching.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Aim, target, control, accuracy, eye on the ball.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1220383"/>
                  </a:ext>
                </a:extLst>
              </a:tr>
              <a:tr h="636803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3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</a:t>
                      </a:r>
                      <a:r>
                        <a:rPr lang="en-GB" sz="600" baseline="0" dirty="0" smtClean="0"/>
                        <a:t> about what our body and mind needs to stay healthy.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</a:t>
                      </a:r>
                      <a:r>
                        <a:rPr lang="en-GB" sz="600" baseline="0" dirty="0" smtClean="0"/>
                        <a:t> how to care for teeth.</a:t>
                      </a:r>
                    </a:p>
                    <a:p>
                      <a:r>
                        <a:rPr lang="en-GB" sz="600" baseline="0" dirty="0" smtClean="0"/>
                        <a:t>Know about importance of healthy diet, exercise, sleep and recreation.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Clean, rested, balanced diet, nutrition, well being,</a:t>
                      </a:r>
                      <a:r>
                        <a:rPr lang="en-GB" sz="600" baseline="0" dirty="0" smtClean="0"/>
                        <a:t> dental hygiene.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756485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534854" y="3341726"/>
            <a:ext cx="3048248" cy="507831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>
                <a:solidFill>
                  <a:schemeClr val="bg1"/>
                </a:solidFill>
              </a:rPr>
              <a:t>Tier 2 Vocabulary</a:t>
            </a:r>
          </a:p>
          <a:p>
            <a:r>
              <a:rPr lang="en-GB" sz="900" b="1" dirty="0" smtClean="0">
                <a:solidFill>
                  <a:schemeClr val="bg1"/>
                </a:solidFill>
              </a:rPr>
              <a:t>Wildlife, habitat, environment, food chain, life cycle, recycling, responsibility.</a:t>
            </a:r>
            <a:endParaRPr lang="en-GB" sz="900" b="1" dirty="0">
              <a:solidFill>
                <a:schemeClr val="bg1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624290"/>
              </p:ext>
            </p:extLst>
          </p:nvPr>
        </p:nvGraphicFramePr>
        <p:xfrm>
          <a:off x="3525155" y="2642429"/>
          <a:ext cx="3067646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238435388"/>
                    </a:ext>
                  </a:extLst>
                </a:gridCol>
                <a:gridCol w="2859366">
                  <a:extLst>
                    <a:ext uri="{9D8B030D-6E8A-4147-A177-3AD203B41FA5}">
                      <a16:colId xmlns:a16="http://schemas.microsoft.com/office/drawing/2014/main" val="3759653812"/>
                    </a:ext>
                  </a:extLst>
                </a:gridCol>
              </a:tblGrid>
              <a:tr h="3344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Core Skills –</a:t>
                      </a:r>
                      <a:r>
                        <a:rPr lang="en-GB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GB" sz="1000" dirty="0" smtClean="0">
                          <a:solidFill>
                            <a:schemeClr val="bg1"/>
                          </a:solidFill>
                        </a:rPr>
                        <a:t>time to be given to practise 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281484"/>
                  </a:ext>
                </a:extLst>
              </a:tr>
              <a:tr h="151377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1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500" dirty="0" smtClean="0"/>
                        <a:t>Observation</a:t>
                      </a:r>
                      <a:r>
                        <a:rPr lang="en-US" sz="500" baseline="0" dirty="0" smtClean="0"/>
                        <a:t> skills- investigating and drawing.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193038"/>
                  </a:ext>
                </a:extLst>
              </a:tr>
              <a:tr h="151377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2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Presentation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292607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248612"/>
              </p:ext>
            </p:extLst>
          </p:nvPr>
        </p:nvGraphicFramePr>
        <p:xfrm>
          <a:off x="3417361" y="3988057"/>
          <a:ext cx="3340302" cy="21984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3372">
                  <a:extLst>
                    <a:ext uri="{9D8B030D-6E8A-4147-A177-3AD203B41FA5}">
                      <a16:colId xmlns:a16="http://schemas.microsoft.com/office/drawing/2014/main" val="2910172898"/>
                    </a:ext>
                  </a:extLst>
                </a:gridCol>
                <a:gridCol w="1009806">
                  <a:extLst>
                    <a:ext uri="{9D8B030D-6E8A-4147-A177-3AD203B41FA5}">
                      <a16:colId xmlns:a16="http://schemas.microsoft.com/office/drawing/2014/main" val="610157598"/>
                    </a:ext>
                  </a:extLst>
                </a:gridCol>
                <a:gridCol w="1072902">
                  <a:extLst>
                    <a:ext uri="{9D8B030D-6E8A-4147-A177-3AD203B41FA5}">
                      <a16:colId xmlns:a16="http://schemas.microsoft.com/office/drawing/2014/main" val="706937163"/>
                    </a:ext>
                  </a:extLst>
                </a:gridCol>
                <a:gridCol w="994222">
                  <a:extLst>
                    <a:ext uri="{9D8B030D-6E8A-4147-A177-3AD203B41FA5}">
                      <a16:colId xmlns:a16="http://schemas.microsoft.com/office/drawing/2014/main" val="106301622"/>
                    </a:ext>
                  </a:extLst>
                </a:gridCol>
              </a:tblGrid>
              <a:tr h="519608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Expressive</a:t>
                      </a:r>
                      <a:r>
                        <a:rPr lang="en-GB" sz="1200" baseline="0" dirty="0" smtClean="0"/>
                        <a:t> Arts and Design</a:t>
                      </a:r>
                      <a:endParaRPr lang="en-GB" sz="1200" dirty="0" smtClean="0"/>
                    </a:p>
                  </a:txBody>
                  <a:tcPr>
                    <a:solidFill>
                      <a:srgbClr val="AC0C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515931"/>
                  </a:ext>
                </a:extLst>
              </a:tr>
              <a:tr h="300275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71468638"/>
                  </a:ext>
                </a:extLst>
              </a:tr>
              <a:tr h="422949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Learn a bank of rhymes and songs linked to topic.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Singing, rhythm, rhyme, memory.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Timing, volume.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7891854"/>
                  </a:ext>
                </a:extLst>
              </a:tr>
              <a:tr h="422949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2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How</a:t>
                      </a:r>
                      <a:r>
                        <a:rPr lang="en-GB" sz="600" baseline="0" dirty="0" smtClean="0"/>
                        <a:t> to look closely and at detail and create 2D and 3D art of choice linked to topic.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Observation, use of view finder, landscape pencil</a:t>
                      </a:r>
                      <a:r>
                        <a:rPr lang="en-GB" sz="600" baseline="0" dirty="0" smtClean="0"/>
                        <a:t> drawing, box construction, joining, 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Pencil</a:t>
                      </a:r>
                      <a:r>
                        <a:rPr lang="en-GB" sz="600" baseline="0" dirty="0" smtClean="0"/>
                        <a:t> type- HB, 2B.</a:t>
                      </a:r>
                    </a:p>
                    <a:p>
                      <a:r>
                        <a:rPr lang="en-GB" sz="600" baseline="0" dirty="0" smtClean="0"/>
                        <a:t>Landscape. Line. Perspective. Size. Position.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066003"/>
                  </a:ext>
                </a:extLst>
              </a:tr>
              <a:tr h="498400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3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How</a:t>
                      </a:r>
                      <a:r>
                        <a:rPr lang="en-GB" sz="600" baseline="0" dirty="0" smtClean="0"/>
                        <a:t> a biologist sees the world.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Taking on role as nature detectives- close</a:t>
                      </a:r>
                      <a:r>
                        <a:rPr lang="en-GB" sz="600" baseline="0" dirty="0" smtClean="0"/>
                        <a:t> observation, research and note taking.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Non fiction book, investigate, observe, record.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1381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8353</TotalTime>
  <Words>1063</Words>
  <Application>Microsoft Office PowerPoint</Application>
  <PresentationFormat>A4 Paper (210x297 mm)</PresentationFormat>
  <Paragraphs>175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Subject Learning Organiser Year R- Down at the Bottom of the Garden-  Life on the Land, Climate Action Responsible consumption and production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Josh Palmer</cp:lastModifiedBy>
  <cp:revision>179</cp:revision>
  <cp:lastPrinted>2019-06-12T12:13:05Z</cp:lastPrinted>
  <dcterms:created xsi:type="dcterms:W3CDTF">2017-10-15T20:56:30Z</dcterms:created>
  <dcterms:modified xsi:type="dcterms:W3CDTF">2020-03-28T15:31:34Z</dcterms:modified>
</cp:coreProperties>
</file>