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9" r:id="rId4"/>
    <p:sldId id="258" r:id="rId5"/>
    <p:sldId id="259" r:id="rId6"/>
    <p:sldId id="260" r:id="rId7"/>
    <p:sldId id="264" r:id="rId8"/>
    <p:sldId id="261" r:id="rId9"/>
    <p:sldId id="262" r:id="rId10"/>
    <p:sldId id="263" r:id="rId11"/>
    <p:sldId id="265" r:id="rId12"/>
    <p:sldId id="266" r:id="rId13"/>
    <p:sldId id="267"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3/10/2020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oxfam.org.au/oxfamliving/2017/08/04/a-guide-to-building-and-maintaining-your-vertical-garden/"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oxfam.org.au/oxfamliving/2017/08/21/sustainable-consumption-grow-your-own-organic-food-2/"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96D42-D523-4584-BB82-7DCCB18D8208}"/>
              </a:ext>
            </a:extLst>
          </p:cNvPr>
          <p:cNvSpPr>
            <a:spLocks noGrp="1"/>
          </p:cNvSpPr>
          <p:nvPr>
            <p:ph type="ctrTitle"/>
          </p:nvPr>
        </p:nvSpPr>
        <p:spPr/>
        <p:txBody>
          <a:bodyPr/>
          <a:lstStyle/>
          <a:p>
            <a:r>
              <a:rPr lang="en-GB" dirty="0">
                <a:solidFill>
                  <a:srgbClr val="7030A0"/>
                </a:solidFill>
                <a:latin typeface="Segoe Print" panose="02000600000000000000" pitchFamily="2" charset="0"/>
              </a:rPr>
              <a:t>Sustainable Cities</a:t>
            </a:r>
          </a:p>
        </p:txBody>
      </p:sp>
      <p:sp>
        <p:nvSpPr>
          <p:cNvPr id="3" name="Subtitle 2">
            <a:extLst>
              <a:ext uri="{FF2B5EF4-FFF2-40B4-BE49-F238E27FC236}">
                <a16:creationId xmlns:a16="http://schemas.microsoft.com/office/drawing/2014/main" id="{31568A53-6B15-431C-AE57-F22825DBE6AA}"/>
              </a:ext>
            </a:extLst>
          </p:cNvPr>
          <p:cNvSpPr>
            <a:spLocks noGrp="1"/>
          </p:cNvSpPr>
          <p:nvPr>
            <p:ph type="subTitle" idx="1"/>
          </p:nvPr>
        </p:nvSpPr>
        <p:spPr/>
        <p:txBody>
          <a:bodyPr/>
          <a:lstStyle/>
          <a:p>
            <a:endParaRPr lang="en-GB" dirty="0"/>
          </a:p>
        </p:txBody>
      </p:sp>
      <p:pic>
        <p:nvPicPr>
          <p:cNvPr id="4" name="Picture Placeholder 9" descr="cityscape&#10;">
            <a:extLst>
              <a:ext uri="{FF2B5EF4-FFF2-40B4-BE49-F238E27FC236}">
                <a16:creationId xmlns:a16="http://schemas.microsoft.com/office/drawing/2014/main" id="{09A15A69-30FF-4F05-90E5-C512EC8D451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a:ext>
            </a:extLst>
          </a:blip>
          <a:srcRect/>
          <a:stretch>
            <a:fillRect/>
          </a:stretch>
        </p:blipFill>
        <p:spPr>
          <a:xfrm>
            <a:off x="4616149" y="3657597"/>
            <a:ext cx="2959702" cy="2959702"/>
          </a:xfrm>
        </p:spPr>
      </p:pic>
    </p:spTree>
    <p:extLst>
      <p:ext uri="{BB962C8B-B14F-4D97-AF65-F5344CB8AC3E}">
        <p14:creationId xmlns:p14="http://schemas.microsoft.com/office/powerpoint/2010/main" val="1882694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9D87C-8649-40CF-8577-64B78428D1F9}"/>
              </a:ext>
            </a:extLst>
          </p:cNvPr>
          <p:cNvSpPr>
            <a:spLocks noGrp="1"/>
          </p:cNvSpPr>
          <p:nvPr>
            <p:ph type="title"/>
          </p:nvPr>
        </p:nvSpPr>
        <p:spPr/>
        <p:txBody>
          <a:bodyPr/>
          <a:lstStyle/>
          <a:p>
            <a:r>
              <a:rPr lang="en-US" dirty="0">
                <a:solidFill>
                  <a:srgbClr val="7030A0"/>
                </a:solidFill>
              </a:rPr>
              <a:t>What makes a city sustainable?</a:t>
            </a:r>
            <a:endParaRPr lang="en-GB" dirty="0">
              <a:solidFill>
                <a:srgbClr val="7030A0"/>
              </a:solidFill>
            </a:endParaRPr>
          </a:p>
        </p:txBody>
      </p:sp>
      <p:pic>
        <p:nvPicPr>
          <p:cNvPr id="4" name="Picture Placeholder 9" descr="city scape">
            <a:extLst>
              <a:ext uri="{FF2B5EF4-FFF2-40B4-BE49-F238E27FC236}">
                <a16:creationId xmlns:a16="http://schemas.microsoft.com/office/drawing/2014/main" id="{D398F8D1-4883-4CF2-9D0B-29F2BF9BD9DE}"/>
              </a:ext>
            </a:extLst>
          </p:cNvPr>
          <p:cNvPicPr>
            <a:picLocks noGrp="1" noChangeAspect="1"/>
          </p:cNvPicPr>
          <p:nvPr>
            <p:ph idx="1"/>
          </p:nvPr>
        </p:nvPicPr>
        <p:blipFill>
          <a:blip r:embed="rId2" cstate="print">
            <a:extLst>
              <a:ext uri="{28A0092B-C50C-407E-A947-70E740481C1C}">
                <a14:useLocalDpi xmlns:a14="http://schemas.microsoft.com/office/drawing/2010/main"/>
              </a:ext>
            </a:extLst>
          </a:blip>
          <a:srcRect/>
          <a:stretch>
            <a:fillRect/>
          </a:stretch>
        </p:blipFill>
        <p:spPr>
          <a:xfrm>
            <a:off x="1139687" y="2849217"/>
            <a:ext cx="2426669" cy="2426669"/>
          </a:xfrm>
        </p:spPr>
      </p:pic>
      <p:sp>
        <p:nvSpPr>
          <p:cNvPr id="5" name="Rectangle 4">
            <a:extLst>
              <a:ext uri="{FF2B5EF4-FFF2-40B4-BE49-F238E27FC236}">
                <a16:creationId xmlns:a16="http://schemas.microsoft.com/office/drawing/2014/main" id="{CF5F34C6-681F-491A-8366-4DA201449107}"/>
              </a:ext>
            </a:extLst>
          </p:cNvPr>
          <p:cNvSpPr/>
          <p:nvPr/>
        </p:nvSpPr>
        <p:spPr>
          <a:xfrm>
            <a:off x="3829878" y="2849217"/>
            <a:ext cx="7633252" cy="3139321"/>
          </a:xfrm>
          <a:prstGeom prst="rect">
            <a:avLst/>
          </a:prstGeom>
        </p:spPr>
        <p:txBody>
          <a:bodyPr wrap="square">
            <a:spAutoFit/>
          </a:bodyPr>
          <a:lstStyle/>
          <a:p>
            <a:r>
              <a:rPr lang="en-GB" dirty="0">
                <a:solidFill>
                  <a:srgbClr val="7030A0"/>
                </a:solidFill>
                <a:latin typeface="Segoe Print" panose="02000600000000000000" pitchFamily="2" charset="0"/>
              </a:rPr>
              <a:t>It is estimated that 50% of the world’s population now live in cities. With this migration into large urban centres, the difficulty of meeting the basic needs of millions has become an ever-increasing problem. Overpopulation, excessive consumption, pollution, and </a:t>
            </a:r>
            <a:r>
              <a:rPr lang="en-GB" dirty="0" smtClean="0">
                <a:solidFill>
                  <a:srgbClr val="7030A0"/>
                </a:solidFill>
                <a:latin typeface="Segoe Print" panose="02000600000000000000" pitchFamily="2" charset="0"/>
              </a:rPr>
              <a:t>depletion (running out)</a:t>
            </a:r>
            <a:r>
              <a:rPr lang="en-GB" dirty="0" smtClean="0">
                <a:solidFill>
                  <a:srgbClr val="7030A0"/>
                </a:solidFill>
                <a:latin typeface="Segoe Print" panose="02000600000000000000" pitchFamily="2" charset="0"/>
              </a:rPr>
              <a:t> </a:t>
            </a:r>
            <a:r>
              <a:rPr lang="en-GB" dirty="0">
                <a:solidFill>
                  <a:srgbClr val="7030A0"/>
                </a:solidFill>
                <a:latin typeface="Segoe Print" panose="02000600000000000000" pitchFamily="2" charset="0"/>
              </a:rPr>
              <a:t>of resources have presented environmental and health challenges in major cities. The need has never been greater to find solutions and </a:t>
            </a:r>
            <a:r>
              <a:rPr lang="en-GB" dirty="0" smtClean="0">
                <a:solidFill>
                  <a:srgbClr val="7030A0"/>
                </a:solidFill>
                <a:latin typeface="Segoe Print" panose="02000600000000000000" pitchFamily="2" charset="0"/>
              </a:rPr>
              <a:t>redesign </a:t>
            </a:r>
            <a:r>
              <a:rPr lang="en-GB" dirty="0">
                <a:solidFill>
                  <a:srgbClr val="7030A0"/>
                </a:solidFill>
                <a:latin typeface="Segoe Print" panose="02000600000000000000" pitchFamily="2" charset="0"/>
              </a:rPr>
              <a:t>urban landscapes. In 1994, the Aalborg Charter for sustainable cities and towns was created, and since then cities around the world have been leading the way in innovative and integrated approaches to sustainable living.</a:t>
            </a:r>
          </a:p>
        </p:txBody>
      </p:sp>
    </p:spTree>
    <p:extLst>
      <p:ext uri="{BB962C8B-B14F-4D97-AF65-F5344CB8AC3E}">
        <p14:creationId xmlns:p14="http://schemas.microsoft.com/office/powerpoint/2010/main" val="2836851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783BC-1763-4B42-B128-0F73B9BBCBA6}"/>
              </a:ext>
            </a:extLst>
          </p:cNvPr>
          <p:cNvSpPr>
            <a:spLocks noGrp="1"/>
          </p:cNvSpPr>
          <p:nvPr>
            <p:ph type="title"/>
          </p:nvPr>
        </p:nvSpPr>
        <p:spPr>
          <a:xfrm>
            <a:off x="1295401" y="838441"/>
            <a:ext cx="9601196" cy="1303867"/>
          </a:xfrm>
        </p:spPr>
        <p:txBody>
          <a:bodyPr>
            <a:normAutofit/>
          </a:bodyPr>
          <a:lstStyle/>
          <a:p>
            <a:r>
              <a:rPr lang="en-GB" sz="2800" dirty="0" smtClean="0">
                <a:solidFill>
                  <a:srgbClr val="7030A0"/>
                </a:solidFill>
                <a:latin typeface="Segoe Print" panose="02000600000000000000" pitchFamily="2" charset="0"/>
              </a:rPr>
              <a:t>Let’s look </a:t>
            </a:r>
            <a:r>
              <a:rPr lang="en-GB" sz="2800" dirty="0">
                <a:solidFill>
                  <a:srgbClr val="7030A0"/>
                </a:solidFill>
                <a:latin typeface="Segoe Print" panose="02000600000000000000" pitchFamily="2" charset="0"/>
              </a:rPr>
              <a:t>at the lyrics to our PAC </a:t>
            </a:r>
            <a:r>
              <a:rPr lang="en-GB" sz="2800" dirty="0" smtClean="0">
                <a:solidFill>
                  <a:srgbClr val="7030A0"/>
                </a:solidFill>
                <a:latin typeface="Segoe Print" panose="02000600000000000000" pitchFamily="2" charset="0"/>
              </a:rPr>
              <a:t>song. What do they mean? Why am I highlighting them today?</a:t>
            </a:r>
            <a:endParaRPr lang="en-GB" sz="2800" dirty="0">
              <a:solidFill>
                <a:srgbClr val="7030A0"/>
              </a:solidFill>
              <a:latin typeface="Segoe Print" panose="02000600000000000000" pitchFamily="2" charset="0"/>
            </a:endParaRPr>
          </a:p>
        </p:txBody>
      </p:sp>
      <p:sp>
        <p:nvSpPr>
          <p:cNvPr id="3" name="Content Placeholder 2">
            <a:extLst>
              <a:ext uri="{FF2B5EF4-FFF2-40B4-BE49-F238E27FC236}">
                <a16:creationId xmlns:a16="http://schemas.microsoft.com/office/drawing/2014/main" id="{D6D2928C-9E67-4E5A-A332-412E398B74B9}"/>
              </a:ext>
            </a:extLst>
          </p:cNvPr>
          <p:cNvSpPr>
            <a:spLocks noGrp="1"/>
          </p:cNvSpPr>
          <p:nvPr>
            <p:ph idx="1"/>
          </p:nvPr>
        </p:nvSpPr>
        <p:spPr/>
        <p:txBody>
          <a:bodyPr>
            <a:normAutofit fontScale="32500" lnSpcReduction="20000"/>
          </a:bodyPr>
          <a:lstStyle/>
          <a:p>
            <a:r>
              <a:rPr lang="en-GB" dirty="0">
                <a:solidFill>
                  <a:srgbClr val="7030A0"/>
                </a:solidFill>
                <a:latin typeface="Segoe Print" panose="02000600000000000000" pitchFamily="2" charset="0"/>
              </a:rPr>
              <a:t>They paved paradise</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And put up a parking lot</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With a pink hotel, a boutique</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And a swinging hot spot</a:t>
            </a:r>
          </a:p>
          <a:p>
            <a:r>
              <a:rPr lang="en-GB" dirty="0">
                <a:solidFill>
                  <a:srgbClr val="7030A0"/>
                </a:solidFill>
                <a:latin typeface="Segoe Print" panose="02000600000000000000" pitchFamily="2" charset="0"/>
              </a:rPr>
              <a:t>Don't it always seem to go</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That you don't know what you've got </a:t>
            </a:r>
            <a:r>
              <a:rPr lang="en-GB" dirty="0" err="1">
                <a:solidFill>
                  <a:srgbClr val="7030A0"/>
                </a:solidFill>
                <a:latin typeface="Segoe Print" panose="02000600000000000000" pitchFamily="2" charset="0"/>
              </a:rPr>
              <a:t>til</a:t>
            </a:r>
            <a:r>
              <a:rPr lang="en-GB" dirty="0">
                <a:solidFill>
                  <a:srgbClr val="7030A0"/>
                </a:solidFill>
                <a:latin typeface="Segoe Print" panose="02000600000000000000" pitchFamily="2" charset="0"/>
              </a:rPr>
              <a:t> its gone</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They paved paradise</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And put up a parking lot</a:t>
            </a:r>
          </a:p>
          <a:p>
            <a:r>
              <a:rPr lang="en-GB" dirty="0">
                <a:solidFill>
                  <a:srgbClr val="7030A0"/>
                </a:solidFill>
                <a:latin typeface="Segoe Print" panose="02000600000000000000" pitchFamily="2" charset="0"/>
              </a:rPr>
              <a:t>They took all the trees</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And put '</a:t>
            </a:r>
            <a:r>
              <a:rPr lang="en-GB" dirty="0" err="1">
                <a:solidFill>
                  <a:srgbClr val="7030A0"/>
                </a:solidFill>
                <a:latin typeface="Segoe Print" panose="02000600000000000000" pitchFamily="2" charset="0"/>
              </a:rPr>
              <a:t>em</a:t>
            </a:r>
            <a:r>
              <a:rPr lang="en-GB" dirty="0">
                <a:solidFill>
                  <a:srgbClr val="7030A0"/>
                </a:solidFill>
                <a:latin typeface="Segoe Print" panose="02000600000000000000" pitchFamily="2" charset="0"/>
              </a:rPr>
              <a:t> in a tree museum</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And they charged the people</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A dollar and a half to seem ‘</a:t>
            </a:r>
            <a:r>
              <a:rPr lang="en-GB" dirty="0" err="1">
                <a:solidFill>
                  <a:srgbClr val="7030A0"/>
                </a:solidFill>
                <a:latin typeface="Segoe Print" panose="02000600000000000000" pitchFamily="2" charset="0"/>
              </a:rPr>
              <a:t>em</a:t>
            </a:r>
            <a:r>
              <a:rPr lang="en-GB" dirty="0">
                <a:solidFill>
                  <a:srgbClr val="7030A0"/>
                </a:solidFill>
                <a:latin typeface="Segoe Print" panose="02000600000000000000" pitchFamily="2" charset="0"/>
              </a:rPr>
              <a:t> </a:t>
            </a:r>
          </a:p>
          <a:p>
            <a:r>
              <a:rPr lang="en-GB" dirty="0">
                <a:solidFill>
                  <a:srgbClr val="7030A0"/>
                </a:solidFill>
                <a:latin typeface="Segoe Print" panose="02000600000000000000" pitchFamily="2" charset="0"/>
              </a:rPr>
              <a:t>No no </a:t>
            </a:r>
            <a:r>
              <a:rPr lang="en-GB" dirty="0" err="1">
                <a:solidFill>
                  <a:srgbClr val="7030A0"/>
                </a:solidFill>
                <a:latin typeface="Segoe Print" panose="02000600000000000000" pitchFamily="2" charset="0"/>
              </a:rPr>
              <a:t>no</a:t>
            </a:r>
            <a:r>
              <a:rPr lang="en-GB" dirty="0">
                <a:solidFill>
                  <a:srgbClr val="7030A0"/>
                </a:solidFill>
                <a:latin typeface="Segoe Print" panose="02000600000000000000" pitchFamily="2" charset="0"/>
              </a:rPr>
              <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Don't it always seem to go,</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That you don't know what you've got</a:t>
            </a:r>
            <a:br>
              <a:rPr lang="en-GB" dirty="0">
                <a:solidFill>
                  <a:srgbClr val="7030A0"/>
                </a:solidFill>
                <a:latin typeface="Segoe Print" panose="02000600000000000000" pitchFamily="2" charset="0"/>
              </a:rPr>
            </a:br>
            <a:r>
              <a:rPr lang="en-GB" dirty="0" err="1">
                <a:solidFill>
                  <a:srgbClr val="7030A0"/>
                </a:solidFill>
                <a:latin typeface="Segoe Print" panose="02000600000000000000" pitchFamily="2" charset="0"/>
              </a:rPr>
              <a:t>Til</a:t>
            </a:r>
            <a:r>
              <a:rPr lang="en-GB" dirty="0">
                <a:solidFill>
                  <a:srgbClr val="7030A0"/>
                </a:solidFill>
                <a:latin typeface="Segoe Print" panose="02000600000000000000" pitchFamily="2" charset="0"/>
              </a:rPr>
              <a:t> its gone</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They paved paradise</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And put up a parking lot</a:t>
            </a:r>
          </a:p>
          <a:p>
            <a:r>
              <a:rPr lang="en-GB" dirty="0">
                <a:solidFill>
                  <a:srgbClr val="7030A0"/>
                </a:solidFill>
                <a:latin typeface="Segoe Print" panose="02000600000000000000" pitchFamily="2" charset="0"/>
              </a:rPr>
              <a:t>Hey farmer </a:t>
            </a:r>
            <a:r>
              <a:rPr lang="en-GB" dirty="0" err="1">
                <a:solidFill>
                  <a:srgbClr val="7030A0"/>
                </a:solidFill>
                <a:latin typeface="Segoe Print" panose="02000600000000000000" pitchFamily="2" charset="0"/>
              </a:rPr>
              <a:t>farmer</a:t>
            </a:r>
            <a:r>
              <a:rPr lang="en-GB" dirty="0">
                <a:solidFill>
                  <a:srgbClr val="7030A0"/>
                </a:solidFill>
                <a:latin typeface="Segoe Print" panose="02000600000000000000" pitchFamily="2" charset="0"/>
              </a:rPr>
              <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Put away the DDT</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I don't care about spots on my apples</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Leave me the birds and the bees</a:t>
            </a:r>
            <a:br>
              <a:rPr lang="en-GB" dirty="0">
                <a:solidFill>
                  <a:srgbClr val="7030A0"/>
                </a:solidFill>
                <a:latin typeface="Segoe Print" panose="02000600000000000000" pitchFamily="2" charset="0"/>
              </a:rPr>
            </a:br>
            <a:r>
              <a:rPr lang="en-GB" dirty="0">
                <a:solidFill>
                  <a:srgbClr val="7030A0"/>
                </a:solidFill>
                <a:latin typeface="Segoe Print" panose="02000600000000000000" pitchFamily="2" charset="0"/>
              </a:rPr>
              <a:t>Please!</a:t>
            </a:r>
          </a:p>
          <a:p>
            <a:r>
              <a:rPr lang="en-GB" sz="5500" dirty="0">
                <a:solidFill>
                  <a:srgbClr val="7030A0"/>
                </a:solidFill>
                <a:latin typeface="Segoe Print" panose="02000600000000000000" pitchFamily="2" charset="0"/>
              </a:rPr>
              <a:t>What do they mean? </a:t>
            </a:r>
            <a:r>
              <a:rPr lang="en-GB" sz="5500">
                <a:solidFill>
                  <a:srgbClr val="7030A0"/>
                </a:solidFill>
                <a:latin typeface="Segoe Print" panose="02000600000000000000" pitchFamily="2" charset="0"/>
              </a:rPr>
              <a:t>Discuss.</a:t>
            </a:r>
            <a:endParaRPr lang="en-GB" sz="5500" dirty="0"/>
          </a:p>
        </p:txBody>
      </p:sp>
    </p:spTree>
    <p:extLst>
      <p:ext uri="{BB962C8B-B14F-4D97-AF65-F5344CB8AC3E}">
        <p14:creationId xmlns:p14="http://schemas.microsoft.com/office/powerpoint/2010/main" val="2647060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BFBFD-3F81-4CD4-ABB0-1FD6C6CA3BA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F425F6B-2C29-4B65-9EAA-9F8D4F4D24EA}"/>
              </a:ext>
            </a:extLst>
          </p:cNvPr>
          <p:cNvSpPr>
            <a:spLocks noGrp="1"/>
          </p:cNvSpPr>
          <p:nvPr>
            <p:ph idx="1"/>
          </p:nvPr>
        </p:nvSpPr>
        <p:spPr/>
        <p:txBody>
          <a:bodyPr>
            <a:normAutofit fontScale="85000" lnSpcReduction="20000"/>
          </a:bodyPr>
          <a:lstStyle/>
          <a:p>
            <a:r>
              <a:rPr lang="en-GB" dirty="0">
                <a:solidFill>
                  <a:srgbClr val="7030A0"/>
                </a:solidFill>
                <a:latin typeface="Segoe Print" panose="02000600000000000000" pitchFamily="2" charset="0"/>
              </a:rPr>
              <a:t>Sustainable cities, sometimes known as ecological or ‘eco’ cities, are settlements designed to have as little impact on the environment as possible. </a:t>
            </a:r>
            <a:r>
              <a:rPr lang="en-GB" dirty="0" smtClean="0">
                <a:solidFill>
                  <a:srgbClr val="7030A0"/>
                </a:solidFill>
                <a:latin typeface="Segoe Print" panose="02000600000000000000" pitchFamily="2" charset="0"/>
              </a:rPr>
              <a:t>Some of the</a:t>
            </a:r>
            <a:r>
              <a:rPr lang="en-GB" dirty="0" smtClean="0">
                <a:solidFill>
                  <a:srgbClr val="7030A0"/>
                </a:solidFill>
                <a:latin typeface="Segoe Print" panose="02000600000000000000" pitchFamily="2" charset="0"/>
              </a:rPr>
              <a:t> </a:t>
            </a:r>
            <a:r>
              <a:rPr lang="en-GB" dirty="0">
                <a:solidFill>
                  <a:srgbClr val="7030A0"/>
                </a:solidFill>
                <a:latin typeface="Segoe Print" panose="02000600000000000000" pitchFamily="2" charset="0"/>
              </a:rPr>
              <a:t>techniques through which the aims of an eco-city can be </a:t>
            </a:r>
            <a:r>
              <a:rPr lang="en-GB" dirty="0" smtClean="0">
                <a:solidFill>
                  <a:srgbClr val="7030A0"/>
                </a:solidFill>
                <a:latin typeface="Segoe Print" panose="02000600000000000000" pitchFamily="2" charset="0"/>
              </a:rPr>
              <a:t>achieved are: </a:t>
            </a:r>
            <a:r>
              <a:rPr lang="en-GB" dirty="0">
                <a:solidFill>
                  <a:srgbClr val="7030A0"/>
                </a:solidFill>
                <a:latin typeface="Segoe Print" panose="02000600000000000000" pitchFamily="2" charset="0"/>
              </a:rPr>
              <a:t> </a:t>
            </a:r>
          </a:p>
          <a:p>
            <a:r>
              <a:rPr lang="en-GB" dirty="0">
                <a:solidFill>
                  <a:srgbClr val="7030A0"/>
                </a:solidFill>
                <a:latin typeface="Segoe Print" panose="02000600000000000000" pitchFamily="2" charset="0"/>
              </a:rPr>
              <a:t>Sustainable or eco cities can be pre-existing cities that feature management </a:t>
            </a:r>
            <a:r>
              <a:rPr lang="en-GB" dirty="0" smtClean="0">
                <a:solidFill>
                  <a:srgbClr val="7030A0"/>
                </a:solidFill>
                <a:latin typeface="Segoe Print" panose="02000600000000000000" pitchFamily="2" charset="0"/>
              </a:rPr>
              <a:t>of and</a:t>
            </a:r>
            <a:r>
              <a:rPr lang="en-GB" dirty="0" smtClean="0">
                <a:solidFill>
                  <a:srgbClr val="7030A0"/>
                </a:solidFill>
                <a:latin typeface="Segoe Print" panose="02000600000000000000" pitchFamily="2" charset="0"/>
              </a:rPr>
              <a:t> </a:t>
            </a:r>
            <a:r>
              <a:rPr lang="en-GB" dirty="0">
                <a:solidFill>
                  <a:srgbClr val="7030A0"/>
                </a:solidFill>
                <a:latin typeface="Segoe Print" panose="02000600000000000000" pitchFamily="2" charset="0"/>
              </a:rPr>
              <a:t>towards:</a:t>
            </a:r>
          </a:p>
          <a:p>
            <a:r>
              <a:rPr lang="en-GB" dirty="0">
                <a:solidFill>
                  <a:srgbClr val="7030A0"/>
                </a:solidFill>
                <a:latin typeface="Segoe Print" panose="02000600000000000000" pitchFamily="2" charset="0"/>
              </a:rPr>
              <a:t>reducing the inputs of energy, water and food and</a:t>
            </a:r>
          </a:p>
          <a:p>
            <a:r>
              <a:rPr lang="en-GB" dirty="0">
                <a:solidFill>
                  <a:srgbClr val="7030A0"/>
                </a:solidFill>
                <a:latin typeface="Segoe Print" panose="02000600000000000000" pitchFamily="2" charset="0"/>
              </a:rPr>
              <a:t>reducing the outputs of heat, water and air pollution </a:t>
            </a:r>
          </a:p>
          <a:p>
            <a:r>
              <a:rPr lang="en-GB" dirty="0">
                <a:solidFill>
                  <a:srgbClr val="7030A0"/>
                </a:solidFill>
                <a:latin typeface="Segoe Print" panose="02000600000000000000" pitchFamily="2" charset="0"/>
              </a:rPr>
              <a:t>They can also cities designed from scratch with these concerns in mind.</a:t>
            </a:r>
          </a:p>
          <a:p>
            <a:endParaRPr lang="en-GB" dirty="0"/>
          </a:p>
        </p:txBody>
      </p:sp>
      <p:pic>
        <p:nvPicPr>
          <p:cNvPr id="4" name="Picture Placeholder 6" descr="skycrapers">
            <a:extLst>
              <a:ext uri="{FF2B5EF4-FFF2-40B4-BE49-F238E27FC236}">
                <a16:creationId xmlns:a16="http://schemas.microsoft.com/office/drawing/2014/main" id="{7F789B8D-511F-489A-9582-ABCDE70CC89B}"/>
              </a:ext>
            </a:extLst>
          </p:cNvPr>
          <p:cNvPicPr>
            <a:picLocks noGrp="1" noChangeAspect="1"/>
          </p:cNvPicPr>
          <p:nvPr>
            <p:ph type="pic" sz="quarter" idx="13"/>
          </p:nvPr>
        </p:nvPicPr>
        <p:blipFill>
          <a:blip r:embed="rId2" cstate="print">
            <a:extLst>
              <a:ext uri="{28A0092B-C50C-407E-A947-70E740481C1C}">
                <a14:useLocalDpi xmlns:a14="http://schemas.microsoft.com/office/drawing/2010/main"/>
              </a:ext>
            </a:extLst>
          </a:blip>
          <a:srcRect/>
          <a:stretch>
            <a:fillRect/>
          </a:stretch>
        </p:blipFill>
        <p:spPr>
          <a:xfrm>
            <a:off x="8093406" y="474072"/>
            <a:ext cx="3621515" cy="3318937"/>
          </a:xfrm>
        </p:spPr>
      </p:pic>
    </p:spTree>
    <p:extLst>
      <p:ext uri="{BB962C8B-B14F-4D97-AF65-F5344CB8AC3E}">
        <p14:creationId xmlns:p14="http://schemas.microsoft.com/office/powerpoint/2010/main" val="3631833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0107C-C020-464E-9B4D-0C2B2B8DAFC3}"/>
              </a:ext>
            </a:extLst>
          </p:cNvPr>
          <p:cNvSpPr>
            <a:spLocks noGrp="1"/>
          </p:cNvSpPr>
          <p:nvPr>
            <p:ph type="title"/>
          </p:nvPr>
        </p:nvSpPr>
        <p:spPr>
          <a:xfrm>
            <a:off x="4555435" y="-902279"/>
            <a:ext cx="9601196" cy="1303867"/>
          </a:xfrm>
        </p:spPr>
        <p:txBody>
          <a:bodyPr/>
          <a:lstStyle/>
          <a:p>
            <a:endParaRPr lang="en-GB" dirty="0"/>
          </a:p>
        </p:txBody>
      </p:sp>
      <p:sp>
        <p:nvSpPr>
          <p:cNvPr id="5" name="Rectangle 4">
            <a:extLst>
              <a:ext uri="{FF2B5EF4-FFF2-40B4-BE49-F238E27FC236}">
                <a16:creationId xmlns:a16="http://schemas.microsoft.com/office/drawing/2014/main" id="{19AECAD4-AE87-4A2A-874A-B07BF0DB2B6A}"/>
              </a:ext>
            </a:extLst>
          </p:cNvPr>
          <p:cNvSpPr/>
          <p:nvPr/>
        </p:nvSpPr>
        <p:spPr>
          <a:xfrm>
            <a:off x="1909351" y="2713001"/>
            <a:ext cx="8987246" cy="2677656"/>
          </a:xfrm>
          <a:prstGeom prst="rect">
            <a:avLst/>
          </a:prstGeom>
        </p:spPr>
        <p:txBody>
          <a:bodyPr wrap="square">
            <a:spAutoFit/>
          </a:bodyPr>
          <a:lstStyle/>
          <a:p>
            <a:r>
              <a:rPr lang="en-GB" sz="2400" b="1" dirty="0">
                <a:solidFill>
                  <a:srgbClr val="7030A0"/>
                </a:solidFill>
                <a:latin typeface="Segoe Print" panose="02000600000000000000" pitchFamily="2" charset="0"/>
              </a:rPr>
              <a:t>Renewable energy</a:t>
            </a:r>
          </a:p>
          <a:p>
            <a:r>
              <a:rPr lang="en-GB" sz="2400" dirty="0">
                <a:solidFill>
                  <a:srgbClr val="7030A0"/>
                </a:solidFill>
                <a:latin typeface="Segoe Print" panose="02000600000000000000" pitchFamily="2" charset="0"/>
              </a:rPr>
              <a:t>Popular techniques, such as solar, wind, bio-gas </a:t>
            </a:r>
            <a:r>
              <a:rPr lang="en-GB" sz="2400" dirty="0" smtClean="0">
                <a:solidFill>
                  <a:srgbClr val="7030A0"/>
                </a:solidFill>
                <a:latin typeface="Segoe Print" panose="02000600000000000000" pitchFamily="2" charset="0"/>
              </a:rPr>
              <a:t>(from organic matter) and </a:t>
            </a:r>
            <a:r>
              <a:rPr lang="en-GB" sz="2400" dirty="0">
                <a:solidFill>
                  <a:srgbClr val="7030A0"/>
                </a:solidFill>
                <a:latin typeface="Segoe Print" panose="02000600000000000000" pitchFamily="2" charset="0"/>
              </a:rPr>
              <a:t>bio-mass power are all achievable in existing cities willing to invest in the technologies. </a:t>
            </a:r>
          </a:p>
          <a:p>
            <a:r>
              <a:rPr lang="en-GB" sz="2400" dirty="0">
                <a:solidFill>
                  <a:srgbClr val="7030A0"/>
                </a:solidFill>
                <a:latin typeface="Segoe Print" panose="02000600000000000000" pitchFamily="2" charset="0"/>
              </a:rPr>
              <a:t>Barcelona requires solar panels to be fitted to every large building in order to try and heat 60% of the city’s water through renewable energy.</a:t>
            </a:r>
          </a:p>
        </p:txBody>
      </p:sp>
      <p:sp>
        <p:nvSpPr>
          <p:cNvPr id="7" name="Content Placeholder 6">
            <a:extLst>
              <a:ext uri="{FF2B5EF4-FFF2-40B4-BE49-F238E27FC236}">
                <a16:creationId xmlns:a16="http://schemas.microsoft.com/office/drawing/2014/main" id="{61122EDA-BBAA-49A1-96BB-6B0E1C5F7B1A}"/>
              </a:ext>
            </a:extLst>
          </p:cNvPr>
          <p:cNvSpPr>
            <a:spLocks noGrp="1"/>
          </p:cNvSpPr>
          <p:nvPr>
            <p:ph idx="1"/>
          </p:nvPr>
        </p:nvSpPr>
        <p:spPr>
          <a:xfrm flipH="1" flipV="1">
            <a:off x="10896597" y="5875868"/>
            <a:ext cx="1591494" cy="524932"/>
          </a:xfrm>
        </p:spPr>
        <p:txBody>
          <a:bodyPr/>
          <a:lstStyle/>
          <a:p>
            <a:endParaRPr lang="en-GB" dirty="0"/>
          </a:p>
        </p:txBody>
      </p:sp>
      <p:pic>
        <p:nvPicPr>
          <p:cNvPr id="3074" name="Picture 2" descr="Image result for solar power">
            <a:extLst>
              <a:ext uri="{FF2B5EF4-FFF2-40B4-BE49-F238E27FC236}">
                <a16:creationId xmlns:a16="http://schemas.microsoft.com/office/drawing/2014/main" id="{A3398CBF-4F86-4104-8078-E261D35CEB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4871" y="863552"/>
            <a:ext cx="3362325" cy="136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662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5FC9B-9FEB-4AA7-89D7-2652D1B96D2C}"/>
              </a:ext>
            </a:extLst>
          </p:cNvPr>
          <p:cNvSpPr>
            <a:spLocks noGrp="1"/>
          </p:cNvSpPr>
          <p:nvPr>
            <p:ph type="title"/>
          </p:nvPr>
        </p:nvSpPr>
        <p:spPr>
          <a:xfrm>
            <a:off x="4489176" y="-873172"/>
            <a:ext cx="9601196" cy="1303867"/>
          </a:xfrm>
        </p:spPr>
        <p:txBody>
          <a:bodyPr/>
          <a:lstStyle/>
          <a:p>
            <a:endParaRPr lang="en-GB" dirty="0"/>
          </a:p>
        </p:txBody>
      </p:sp>
      <p:sp>
        <p:nvSpPr>
          <p:cNvPr id="3" name="Content Placeholder 2">
            <a:extLst>
              <a:ext uri="{FF2B5EF4-FFF2-40B4-BE49-F238E27FC236}">
                <a16:creationId xmlns:a16="http://schemas.microsoft.com/office/drawing/2014/main" id="{844EE26C-8974-471F-BC9A-3A4BEBC03F79}"/>
              </a:ext>
            </a:extLst>
          </p:cNvPr>
          <p:cNvSpPr>
            <a:spLocks noGrp="1"/>
          </p:cNvSpPr>
          <p:nvPr>
            <p:ph idx="1"/>
          </p:nvPr>
        </p:nvSpPr>
        <p:spPr/>
        <p:txBody>
          <a:bodyPr/>
          <a:lstStyle/>
          <a:p>
            <a:r>
              <a:rPr lang="en-GB" b="1" dirty="0">
                <a:solidFill>
                  <a:srgbClr val="7030A0"/>
                </a:solidFill>
                <a:latin typeface="Segoe Print" panose="02000600000000000000" pitchFamily="2" charset="0"/>
              </a:rPr>
              <a:t>Urban agriculture</a:t>
            </a:r>
          </a:p>
          <a:p>
            <a:r>
              <a:rPr lang="en-GB" dirty="0">
                <a:solidFill>
                  <a:srgbClr val="7030A0"/>
                </a:solidFill>
                <a:latin typeface="Segoe Print" panose="02000600000000000000" pitchFamily="2" charset="0"/>
              </a:rPr>
              <a:t>Producing food within or near a city reduces the distance the food has to travel before it reaches the consumer. </a:t>
            </a:r>
          </a:p>
          <a:p>
            <a:r>
              <a:rPr lang="en-GB" dirty="0">
                <a:solidFill>
                  <a:srgbClr val="7030A0"/>
                </a:solidFill>
                <a:latin typeface="Segoe Print" panose="02000600000000000000" pitchFamily="2" charset="0"/>
              </a:rPr>
              <a:t>New York City is now home to indoor fish farms and rooftop gardens, and vegetables are grown in every available flowerbed and plot of land in the town of Todmorden, West Yorkshire.</a:t>
            </a:r>
          </a:p>
          <a:p>
            <a:endParaRPr lang="en-GB" dirty="0"/>
          </a:p>
        </p:txBody>
      </p:sp>
      <p:pic>
        <p:nvPicPr>
          <p:cNvPr id="4098" name="Picture 2" descr="Image result for indoor fish farms">
            <a:extLst>
              <a:ext uri="{FF2B5EF4-FFF2-40B4-BE49-F238E27FC236}">
                <a16:creationId xmlns:a16="http://schemas.microsoft.com/office/drawing/2014/main" id="{8AD4F8A5-232A-4AC3-AB39-D90AAF6B3A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8637" y="802171"/>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498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0A4B1-5731-4696-8303-6155C3C9D1F3}"/>
              </a:ext>
            </a:extLst>
          </p:cNvPr>
          <p:cNvSpPr>
            <a:spLocks noGrp="1"/>
          </p:cNvSpPr>
          <p:nvPr>
            <p:ph type="title"/>
          </p:nvPr>
        </p:nvSpPr>
        <p:spPr>
          <a:xfrm>
            <a:off x="4793976" y="-886425"/>
            <a:ext cx="9601196" cy="1303867"/>
          </a:xfrm>
        </p:spPr>
        <p:txBody>
          <a:bodyPr/>
          <a:lstStyle/>
          <a:p>
            <a:endParaRPr lang="en-GB" dirty="0"/>
          </a:p>
        </p:txBody>
      </p:sp>
      <p:sp>
        <p:nvSpPr>
          <p:cNvPr id="3" name="Content Placeholder 2">
            <a:extLst>
              <a:ext uri="{FF2B5EF4-FFF2-40B4-BE49-F238E27FC236}">
                <a16:creationId xmlns:a16="http://schemas.microsoft.com/office/drawing/2014/main" id="{04F70D32-595D-42E7-8E74-A6C2B6540DD1}"/>
              </a:ext>
            </a:extLst>
          </p:cNvPr>
          <p:cNvSpPr>
            <a:spLocks noGrp="1"/>
          </p:cNvSpPr>
          <p:nvPr>
            <p:ph idx="1"/>
          </p:nvPr>
        </p:nvSpPr>
        <p:spPr/>
        <p:txBody>
          <a:bodyPr/>
          <a:lstStyle/>
          <a:p>
            <a:r>
              <a:rPr lang="en-GB" b="1" dirty="0">
                <a:solidFill>
                  <a:srgbClr val="7030A0"/>
                </a:solidFill>
                <a:latin typeface="Segoe Print" panose="02000600000000000000" pitchFamily="2" charset="0"/>
              </a:rPr>
              <a:t>No air-con!</a:t>
            </a:r>
          </a:p>
          <a:p>
            <a:r>
              <a:rPr lang="en-GB" dirty="0">
                <a:solidFill>
                  <a:srgbClr val="7030A0"/>
                </a:solidFill>
                <a:latin typeface="Segoe Print" panose="02000600000000000000" pitchFamily="2" charset="0"/>
              </a:rPr>
              <a:t>Air conditioning uses lots of energy, but it's used because urban areas are artificially warmer. </a:t>
            </a:r>
          </a:p>
          <a:p>
            <a:r>
              <a:rPr lang="en-GB" dirty="0">
                <a:solidFill>
                  <a:srgbClr val="7030A0"/>
                </a:solidFill>
                <a:latin typeface="Segoe Print" panose="02000600000000000000" pitchFamily="2" charset="0"/>
              </a:rPr>
              <a:t>Instead, taking steps to reduce the temperature of a settlement by planting trees and lightening the colours of buildings can counter the "urban heat island" effect.</a:t>
            </a:r>
          </a:p>
          <a:p>
            <a:endParaRPr lang="en-GB" dirty="0"/>
          </a:p>
        </p:txBody>
      </p:sp>
      <p:pic>
        <p:nvPicPr>
          <p:cNvPr id="5122" name="Picture 2" descr="Image result for trees">
            <a:extLst>
              <a:ext uri="{FF2B5EF4-FFF2-40B4-BE49-F238E27FC236}">
                <a16:creationId xmlns:a16="http://schemas.microsoft.com/office/drawing/2014/main" id="{D4ED2EC6-8ACC-4A03-BA1F-E9BFF4FDF1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0587" y="760343"/>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236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11CD2-1AA0-4ACC-ABC0-42AEBF5A4322}"/>
              </a:ext>
            </a:extLst>
          </p:cNvPr>
          <p:cNvSpPr>
            <a:spLocks noGrp="1"/>
          </p:cNvSpPr>
          <p:nvPr>
            <p:ph type="title"/>
          </p:nvPr>
        </p:nvSpPr>
        <p:spPr>
          <a:xfrm>
            <a:off x="3071193" y="110063"/>
            <a:ext cx="9601196" cy="1303867"/>
          </a:xfrm>
        </p:spPr>
        <p:txBody>
          <a:bodyPr/>
          <a:lstStyle/>
          <a:p>
            <a:endParaRPr lang="en-GB" dirty="0"/>
          </a:p>
        </p:txBody>
      </p:sp>
      <p:sp>
        <p:nvSpPr>
          <p:cNvPr id="3" name="Content Placeholder 2">
            <a:extLst>
              <a:ext uri="{FF2B5EF4-FFF2-40B4-BE49-F238E27FC236}">
                <a16:creationId xmlns:a16="http://schemas.microsoft.com/office/drawing/2014/main" id="{D24F6D16-B0B7-4901-BCB8-857FD53DB99C}"/>
              </a:ext>
            </a:extLst>
          </p:cNvPr>
          <p:cNvSpPr>
            <a:spLocks noGrp="1"/>
          </p:cNvSpPr>
          <p:nvPr>
            <p:ph idx="1"/>
          </p:nvPr>
        </p:nvSpPr>
        <p:spPr/>
        <p:txBody>
          <a:bodyPr/>
          <a:lstStyle/>
          <a:p>
            <a:r>
              <a:rPr lang="en-GB" b="1" dirty="0">
                <a:solidFill>
                  <a:srgbClr val="7030A0"/>
                </a:solidFill>
                <a:latin typeface="Segoe Print" panose="02000600000000000000" pitchFamily="2" charset="0"/>
              </a:rPr>
              <a:t>Public transport</a:t>
            </a:r>
          </a:p>
          <a:p>
            <a:r>
              <a:rPr lang="en-GB" dirty="0">
                <a:solidFill>
                  <a:srgbClr val="7030A0"/>
                </a:solidFill>
                <a:latin typeface="Segoe Print" panose="02000600000000000000" pitchFamily="2" charset="0"/>
              </a:rPr>
              <a:t>Improving the standard and availability of public transport reduces car emissions, but requires a fully integrated approach to town planning to reduce the impact on businesses to keep the scheme viable</a:t>
            </a:r>
            <a:r>
              <a:rPr lang="en-GB" dirty="0" smtClean="0">
                <a:solidFill>
                  <a:srgbClr val="7030A0"/>
                </a:solidFill>
                <a:latin typeface="Segoe Print" panose="02000600000000000000" pitchFamily="2" charset="0"/>
              </a:rPr>
              <a:t>. Can you think of eco-friendly ways to travel around the city?</a:t>
            </a:r>
            <a:endParaRPr lang="en-GB" dirty="0">
              <a:solidFill>
                <a:srgbClr val="7030A0"/>
              </a:solidFill>
              <a:latin typeface="Segoe Print" panose="02000600000000000000" pitchFamily="2" charset="0"/>
            </a:endParaRPr>
          </a:p>
          <a:p>
            <a:pPr marL="0" indent="0">
              <a:buNone/>
            </a:pPr>
            <a:endParaRPr lang="en-GB" b="1" dirty="0">
              <a:solidFill>
                <a:srgbClr val="7030A0"/>
              </a:solidFill>
              <a:latin typeface="Segoe Print" panose="02000600000000000000" pitchFamily="2" charset="0"/>
            </a:endParaRPr>
          </a:p>
          <a:p>
            <a:endParaRPr lang="en-GB" dirty="0"/>
          </a:p>
        </p:txBody>
      </p:sp>
      <p:pic>
        <p:nvPicPr>
          <p:cNvPr id="6146" name="Picture 2" descr="Image result for buses">
            <a:extLst>
              <a:ext uri="{FF2B5EF4-FFF2-40B4-BE49-F238E27FC236}">
                <a16:creationId xmlns:a16="http://schemas.microsoft.com/office/drawing/2014/main" id="{B3D04208-50E5-4FB0-9DAF-0A8368AF85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7333" y="761996"/>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625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1DD80-ACEB-4F24-992F-F8FBF5BCBCDE}"/>
              </a:ext>
            </a:extLst>
          </p:cNvPr>
          <p:cNvSpPr>
            <a:spLocks noGrp="1"/>
          </p:cNvSpPr>
          <p:nvPr>
            <p:ph type="title"/>
          </p:nvPr>
        </p:nvSpPr>
        <p:spPr>
          <a:xfrm>
            <a:off x="4687958" y="-761474"/>
            <a:ext cx="9601196" cy="1303867"/>
          </a:xfrm>
        </p:spPr>
        <p:txBody>
          <a:bodyPr/>
          <a:lstStyle/>
          <a:p>
            <a:endParaRPr lang="en-GB" dirty="0"/>
          </a:p>
        </p:txBody>
      </p:sp>
      <p:sp>
        <p:nvSpPr>
          <p:cNvPr id="5" name="AutoShape 4">
            <a:extLst>
              <a:ext uri="{FF2B5EF4-FFF2-40B4-BE49-F238E27FC236}">
                <a16:creationId xmlns:a16="http://schemas.microsoft.com/office/drawing/2014/main" id="{A9BF13D8-F1BF-4054-82FD-1C560A1C5733}"/>
              </a:ext>
            </a:extLst>
          </p:cNvPr>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fontScale="85000" lnSpcReduction="20000"/>
          </a:bodyPr>
          <a:lstStyle/>
          <a:p>
            <a:pPr fontAlgn="t"/>
            <a:r>
              <a:rPr lang="en-GB" b="1" dirty="0">
                <a:solidFill>
                  <a:srgbClr val="7030A0"/>
                </a:solidFill>
                <a:latin typeface="Segoe Print" panose="02000600000000000000" pitchFamily="2" charset="0"/>
              </a:rPr>
              <a:t>Access to public resources</a:t>
            </a:r>
          </a:p>
          <a:p>
            <a:pPr fontAlgn="t"/>
            <a:r>
              <a:rPr lang="en-GB" dirty="0">
                <a:solidFill>
                  <a:srgbClr val="7030A0"/>
                </a:solidFill>
                <a:latin typeface="Segoe Print" panose="02000600000000000000" pitchFamily="2" charset="0"/>
              </a:rPr>
              <a:t>The wellbeing of residents is critical in sustainable cities, which means guaranteed access to quality education, safe health centres, easy to access public transportation, garbage collection services, safety and good air quality, among other modern living necessities. As populations and challenges change within cities, so to does the need for adaptive solutions to resources. For example, New York City created a post-Sandy action plan consisting of 250 ambitious infrastructure resilience initiatives including transportation, telecommunications, parks, insurance, and buildings.</a:t>
            </a:r>
          </a:p>
          <a:p>
            <a:r>
              <a:rPr lang="en-GB" dirty="0">
                <a:solidFill>
                  <a:srgbClr val="7030A0"/>
                </a:solidFill>
                <a:latin typeface="Segoe Print" panose="02000600000000000000" pitchFamily="2" charset="0"/>
              </a:rPr>
              <a:t/>
            </a:r>
            <a:br>
              <a:rPr lang="en-GB" dirty="0">
                <a:solidFill>
                  <a:srgbClr val="7030A0"/>
                </a:solidFill>
                <a:latin typeface="Segoe Print" panose="02000600000000000000" pitchFamily="2" charset="0"/>
              </a:rPr>
            </a:br>
            <a:endParaRPr lang="en-GB" dirty="0">
              <a:solidFill>
                <a:srgbClr val="7030A0"/>
              </a:solidFill>
              <a:latin typeface="Segoe Print" panose="02000600000000000000" pitchFamily="2" charset="0"/>
            </a:endParaRPr>
          </a:p>
        </p:txBody>
      </p:sp>
      <p:pic>
        <p:nvPicPr>
          <p:cNvPr id="1030" name="Picture 6" descr="Image result for central park">
            <a:extLst>
              <a:ext uri="{FF2B5EF4-FFF2-40B4-BE49-F238E27FC236}">
                <a16:creationId xmlns:a16="http://schemas.microsoft.com/office/drawing/2014/main" id="{17B36396-2B8D-4225-8602-E395815B9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869" y="813857"/>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46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F8DF4-95AB-4F6E-8F4E-1E4298A139D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3A90740-80A8-4549-B563-40F88C3D5A40}"/>
              </a:ext>
            </a:extLst>
          </p:cNvPr>
          <p:cNvSpPr>
            <a:spLocks noGrp="1"/>
          </p:cNvSpPr>
          <p:nvPr>
            <p:ph idx="1"/>
          </p:nvPr>
        </p:nvSpPr>
        <p:spPr/>
        <p:txBody>
          <a:bodyPr>
            <a:normAutofit fontScale="85000" lnSpcReduction="20000"/>
          </a:bodyPr>
          <a:lstStyle/>
          <a:p>
            <a:pPr fontAlgn="t"/>
            <a:r>
              <a:rPr lang="en-GB" b="1" dirty="0">
                <a:solidFill>
                  <a:srgbClr val="7030A0"/>
                </a:solidFill>
                <a:latin typeface="Segoe Print" panose="02000600000000000000" pitchFamily="2" charset="0"/>
              </a:rPr>
              <a:t>Urban renewal actions</a:t>
            </a:r>
          </a:p>
          <a:p>
            <a:pPr fontAlgn="t"/>
            <a:r>
              <a:rPr lang="en-GB" dirty="0">
                <a:solidFill>
                  <a:srgbClr val="7030A0"/>
                </a:solidFill>
                <a:latin typeface="Segoe Print" panose="02000600000000000000" pitchFamily="2" charset="0"/>
              </a:rPr>
              <a:t>The renovation of public spaces is another fundamental characteristic of sustainable cities. Public streets, squares, parks, urban spaces as well as modern irrigation and waste management practices are vital aspects of sustainable living. They help preserve the cultural heritage and identity of a city through renovation and restoration.</a:t>
            </a:r>
          </a:p>
          <a:p>
            <a:pPr fontAlgn="t"/>
            <a:r>
              <a:rPr lang="en-GB" dirty="0">
                <a:solidFill>
                  <a:srgbClr val="7030A0"/>
                </a:solidFill>
                <a:latin typeface="Segoe Print" panose="02000600000000000000" pitchFamily="2" charset="0"/>
              </a:rPr>
              <a:t>Ideally, urban renewal in a city is done in a completely integrated way. For example, in Melbourne, there are rebates (money back) designed to encourage property owners to adopt sustainable practices resulting in the efficient use of energy and water whilst reducing their waste to a minimum.</a:t>
            </a:r>
          </a:p>
          <a:p>
            <a:endParaRPr lang="en-GB" dirty="0"/>
          </a:p>
        </p:txBody>
      </p:sp>
    </p:spTree>
    <p:extLst>
      <p:ext uri="{BB962C8B-B14F-4D97-AF65-F5344CB8AC3E}">
        <p14:creationId xmlns:p14="http://schemas.microsoft.com/office/powerpoint/2010/main" val="3361134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F1D8E-11AF-4448-9ECA-0ED28FCC6BE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AF1AB9D-9837-44D6-8661-1B8FDA073CA0}"/>
              </a:ext>
            </a:extLst>
          </p:cNvPr>
          <p:cNvSpPr>
            <a:spLocks noGrp="1"/>
          </p:cNvSpPr>
          <p:nvPr>
            <p:ph idx="1"/>
          </p:nvPr>
        </p:nvSpPr>
        <p:spPr/>
        <p:txBody>
          <a:bodyPr>
            <a:normAutofit fontScale="85000" lnSpcReduction="20000"/>
          </a:bodyPr>
          <a:lstStyle/>
          <a:p>
            <a:pPr fontAlgn="t"/>
            <a:r>
              <a:rPr lang="en-GB" b="1" dirty="0">
                <a:solidFill>
                  <a:srgbClr val="7030A0"/>
                </a:solidFill>
                <a:latin typeface="Segoe Print" panose="02000600000000000000" pitchFamily="2" charset="0"/>
              </a:rPr>
              <a:t>Reduction of CO2 emissions</a:t>
            </a:r>
          </a:p>
          <a:p>
            <a:pPr fontAlgn="t"/>
            <a:r>
              <a:rPr lang="en-GB" dirty="0">
                <a:solidFill>
                  <a:srgbClr val="7030A0"/>
                </a:solidFill>
                <a:latin typeface="Segoe Print" panose="02000600000000000000" pitchFamily="2" charset="0"/>
              </a:rPr>
              <a:t>The reduction of CO2 and other poisonous gases harmful to the ozone layer is perhaps the most significant measure of a cities environmental commitment. Lowering CO2 levels can be achieved through the long-term shift towards using renewable energies, </a:t>
            </a:r>
            <a:r>
              <a:rPr lang="en-GB" dirty="0">
                <a:solidFill>
                  <a:srgbClr val="7030A0"/>
                </a:solidFill>
                <a:latin typeface="Segoe Print" panose="02000600000000000000" pitchFamily="2" charset="0"/>
                <a:hlinkClick r:id="rId2">
                  <a:extLst>
                    <a:ext uri="{A12FA001-AC4F-418D-AE19-62706E023703}">
                      <ahyp:hlinkClr xmlns:ahyp="http://schemas.microsoft.com/office/drawing/2018/hyperlinkcolor" xmlns="" val="tx"/>
                    </a:ext>
                  </a:extLst>
                </a:hlinkClick>
              </a:rPr>
              <a:t>vertical gardens</a:t>
            </a:r>
            <a:r>
              <a:rPr lang="en-GB" dirty="0">
                <a:solidFill>
                  <a:srgbClr val="7030A0"/>
                </a:solidFill>
                <a:latin typeface="Segoe Print" panose="02000600000000000000" pitchFamily="2" charset="0"/>
              </a:rPr>
              <a:t>, a good supply of alternative means of transport (e.g. bicycles, trains and electric buses) and household commitment to water and energy saving. One surprising city leading the way is Shenzhen, China, where in December 2013 a new fleet of more than 6,000 units of eco-friendly vehicles were introduced, becoming the largest zero emissions service fleet in the world.</a:t>
            </a:r>
          </a:p>
          <a:p>
            <a:endParaRPr lang="en-GB" dirty="0"/>
          </a:p>
        </p:txBody>
      </p:sp>
    </p:spTree>
    <p:extLst>
      <p:ext uri="{BB962C8B-B14F-4D97-AF65-F5344CB8AC3E}">
        <p14:creationId xmlns:p14="http://schemas.microsoft.com/office/powerpoint/2010/main" val="2402895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C1BAE9-58DD-49DC-8BA3-B75440B36892}"/>
              </a:ext>
            </a:extLst>
          </p:cNvPr>
          <p:cNvSpPr>
            <a:spLocks noGrp="1"/>
          </p:cNvSpPr>
          <p:nvPr>
            <p:ph idx="1"/>
          </p:nvPr>
        </p:nvSpPr>
        <p:spPr/>
        <p:txBody>
          <a:bodyPr>
            <a:normAutofit fontScale="92500" lnSpcReduction="20000"/>
          </a:bodyPr>
          <a:lstStyle/>
          <a:p>
            <a:pPr fontAlgn="t"/>
            <a:r>
              <a:rPr lang="en-GB" b="1" dirty="0"/>
              <a:t> </a:t>
            </a:r>
            <a:r>
              <a:rPr lang="en-GB" b="1" dirty="0">
                <a:solidFill>
                  <a:srgbClr val="7030A0"/>
                </a:solidFill>
                <a:latin typeface="Segoe Print" panose="02000600000000000000" pitchFamily="2" charset="0"/>
              </a:rPr>
              <a:t>Favouring ethical consumption</a:t>
            </a:r>
          </a:p>
          <a:p>
            <a:pPr fontAlgn="t"/>
            <a:r>
              <a:rPr lang="en-GB" dirty="0">
                <a:solidFill>
                  <a:srgbClr val="7030A0"/>
                </a:solidFill>
                <a:latin typeface="Segoe Print" panose="02000600000000000000" pitchFamily="2" charset="0"/>
              </a:rPr>
              <a:t>It is now well understood that over-consumption leads to excessive depletion of natural resources, greater waste and harmful by-products associated in the manufacturing process. Therefore it is critical that sustainable cities must promote and encourage ethical consumption, </a:t>
            </a:r>
            <a:r>
              <a:rPr lang="en-GB" dirty="0">
                <a:solidFill>
                  <a:srgbClr val="7030A0"/>
                </a:solidFill>
                <a:latin typeface="Segoe Print" panose="02000600000000000000" pitchFamily="2" charset="0"/>
                <a:hlinkClick r:id="rId2">
                  <a:extLst>
                    <a:ext uri="{A12FA001-AC4F-418D-AE19-62706E023703}">
                      <ahyp:hlinkClr xmlns:ahyp="http://schemas.microsoft.com/office/drawing/2018/hyperlinkcolor" xmlns="" val="tx"/>
                    </a:ext>
                  </a:extLst>
                </a:hlinkClick>
              </a:rPr>
              <a:t>local food production</a:t>
            </a:r>
            <a:r>
              <a:rPr lang="en-GB" dirty="0">
                <a:solidFill>
                  <a:srgbClr val="7030A0"/>
                </a:solidFill>
                <a:latin typeface="Segoe Print" panose="02000600000000000000" pitchFamily="2" charset="0"/>
              </a:rPr>
              <a:t> and fair trade that both supports local supply chains and are environmentally friendly.</a:t>
            </a:r>
          </a:p>
          <a:p>
            <a:r>
              <a:rPr lang="en-GB" dirty="0">
                <a:solidFill>
                  <a:srgbClr val="7030A0"/>
                </a:solidFill>
                <a:latin typeface="Segoe Print" panose="02000600000000000000" pitchFamily="2" charset="0"/>
              </a:rPr>
              <a:t/>
            </a:r>
            <a:br>
              <a:rPr lang="en-GB" dirty="0">
                <a:solidFill>
                  <a:srgbClr val="7030A0"/>
                </a:solidFill>
                <a:latin typeface="Segoe Print" panose="02000600000000000000" pitchFamily="2" charset="0"/>
              </a:rPr>
            </a:br>
            <a:endParaRPr lang="en-GB" dirty="0">
              <a:solidFill>
                <a:srgbClr val="7030A0"/>
              </a:solidFill>
              <a:latin typeface="Segoe Print" panose="02000600000000000000" pitchFamily="2" charset="0"/>
            </a:endParaRPr>
          </a:p>
        </p:txBody>
      </p:sp>
      <p:sp>
        <p:nvSpPr>
          <p:cNvPr id="4" name="AutoShape 2">
            <a:extLst>
              <a:ext uri="{FF2B5EF4-FFF2-40B4-BE49-F238E27FC236}">
                <a16:creationId xmlns:a16="http://schemas.microsoft.com/office/drawing/2014/main" id="{6EC82522-C463-4F11-B325-5D7CBBB8B3F2}"/>
              </a:ext>
            </a:extLst>
          </p:cNvPr>
          <p:cNvSpPr>
            <a:spLocks noGrp="1" noChangeAspect="1" noChangeArrowheads="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extLst>
      <p:ext uri="{BB962C8B-B14F-4D97-AF65-F5344CB8AC3E}">
        <p14:creationId xmlns:p14="http://schemas.microsoft.com/office/powerpoint/2010/main" val="3006897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39CF24-B423-4F33-A9A7-E12DBD7F1BFD}"/>
              </a:ext>
            </a:extLst>
          </p:cNvPr>
          <p:cNvSpPr>
            <a:spLocks noGrp="1"/>
          </p:cNvSpPr>
          <p:nvPr>
            <p:ph idx="1"/>
          </p:nvPr>
        </p:nvSpPr>
        <p:spPr/>
        <p:txBody>
          <a:bodyPr>
            <a:normAutofit lnSpcReduction="10000"/>
          </a:bodyPr>
          <a:lstStyle/>
          <a:p>
            <a:pPr fontAlgn="t"/>
            <a:r>
              <a:rPr lang="en-GB" b="1" dirty="0">
                <a:solidFill>
                  <a:srgbClr val="7030A0"/>
                </a:solidFill>
                <a:latin typeface="Segoe Print" panose="02000600000000000000" pitchFamily="2" charset="0"/>
              </a:rPr>
              <a:t>Reduce, reuse and recycle</a:t>
            </a:r>
          </a:p>
          <a:p>
            <a:pPr fontAlgn="t"/>
            <a:r>
              <a:rPr lang="en-GB" dirty="0">
                <a:solidFill>
                  <a:srgbClr val="7030A0"/>
                </a:solidFill>
                <a:latin typeface="Segoe Print" panose="02000600000000000000" pitchFamily="2" charset="0"/>
              </a:rPr>
              <a:t>Managers of a sustainable city must raise awareness about the importance of recycling and responsible consumption, and create infrastructure that allows for minimal waste. And change is possible in a short space of time if cities show leadership. San Francisco has implemented an 11-year-old zero waste program, which now sees 80% of all trash diverted from landfills. By 2020, the city hopes to bring that up to 100%.</a:t>
            </a:r>
          </a:p>
          <a:p>
            <a:endParaRPr lang="en-GB" dirty="0"/>
          </a:p>
        </p:txBody>
      </p:sp>
      <p:sp>
        <p:nvSpPr>
          <p:cNvPr id="5" name="AutoShape 4" descr="Image result for recycling london"/>
          <p:cNvSpPr>
            <a:spLocks noGrp="1" noChangeAspect="1" noChangeArrowheads="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70228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79292-53B2-4ED6-9A7C-06968BB764CA}"/>
              </a:ext>
            </a:extLst>
          </p:cNvPr>
          <p:cNvSpPr>
            <a:spLocks noGrp="1"/>
          </p:cNvSpPr>
          <p:nvPr>
            <p:ph type="title"/>
          </p:nvPr>
        </p:nvSpPr>
        <p:spPr/>
        <p:txBody>
          <a:bodyPr>
            <a:normAutofit fontScale="90000"/>
          </a:bodyPr>
          <a:lstStyle/>
          <a:p>
            <a:r>
              <a:rPr lang="en-GB" dirty="0">
                <a:solidFill>
                  <a:srgbClr val="7030A0"/>
                </a:solidFill>
                <a:latin typeface="Segoe Print" panose="02000600000000000000" pitchFamily="2" charset="0"/>
              </a:rPr>
              <a:t>Do you think London is sustainable?</a:t>
            </a:r>
          </a:p>
        </p:txBody>
      </p:sp>
      <p:sp>
        <p:nvSpPr>
          <p:cNvPr id="3" name="Content Placeholder 2">
            <a:extLst>
              <a:ext uri="{FF2B5EF4-FFF2-40B4-BE49-F238E27FC236}">
                <a16:creationId xmlns:a16="http://schemas.microsoft.com/office/drawing/2014/main" id="{8EF12425-2943-4D8A-A1EB-3FC6A3C155ED}"/>
              </a:ext>
            </a:extLst>
          </p:cNvPr>
          <p:cNvSpPr>
            <a:spLocks noGrp="1"/>
          </p:cNvSpPr>
          <p:nvPr>
            <p:ph idx="1"/>
          </p:nvPr>
        </p:nvSpPr>
        <p:spPr/>
        <p:txBody>
          <a:bodyPr/>
          <a:lstStyle/>
          <a:p>
            <a:r>
              <a:rPr lang="en-GB" dirty="0">
                <a:solidFill>
                  <a:srgbClr val="7030A0"/>
                </a:solidFill>
                <a:latin typeface="Segoe Print" panose="02000600000000000000" pitchFamily="2" charset="0"/>
              </a:rPr>
              <a:t>Discuss with your partner and decide whether you think London has any of these initiatives (ideas) in place?</a:t>
            </a:r>
          </a:p>
          <a:p>
            <a:r>
              <a:rPr lang="en-GB" dirty="0">
                <a:solidFill>
                  <a:srgbClr val="7030A0"/>
                </a:solidFill>
                <a:latin typeface="Segoe Print" panose="02000600000000000000" pitchFamily="2" charset="0"/>
              </a:rPr>
              <a:t>Remember to include your evidence to support your ideas!(bicycle hire, trains</a:t>
            </a:r>
            <a:r>
              <a:rPr lang="en-GB">
                <a:solidFill>
                  <a:srgbClr val="7030A0"/>
                </a:solidFill>
                <a:latin typeface="Segoe Print" panose="02000600000000000000" pitchFamily="2" charset="0"/>
              </a:rPr>
              <a:t>, buses etc).</a:t>
            </a:r>
            <a:endParaRPr lang="en-GB" dirty="0">
              <a:solidFill>
                <a:srgbClr val="7030A0"/>
              </a:solidFill>
              <a:latin typeface="Segoe Print" panose="02000600000000000000" pitchFamily="2" charset="0"/>
            </a:endParaRPr>
          </a:p>
          <a:p>
            <a:r>
              <a:rPr lang="en-GB" dirty="0">
                <a:solidFill>
                  <a:srgbClr val="7030A0"/>
                </a:solidFill>
                <a:latin typeface="Segoe Print" panose="02000600000000000000" pitchFamily="2" charset="0"/>
              </a:rPr>
              <a:t>Now, draw a poster bringing all your ideas together.</a:t>
            </a:r>
          </a:p>
        </p:txBody>
      </p:sp>
    </p:spTree>
    <p:extLst>
      <p:ext uri="{BB962C8B-B14F-4D97-AF65-F5344CB8AC3E}">
        <p14:creationId xmlns:p14="http://schemas.microsoft.com/office/powerpoint/2010/main" val="408741801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{DA81C7E7-6688-4AF1-B5CC-9E44BD1E7100}tf02900743</Template>
  <TotalTime>51</TotalTime>
  <Words>591</Words>
  <Application>Microsoft Office PowerPoint</Application>
  <PresentationFormat>Widescreen</PresentationFormat>
  <Paragraphs>43</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Garamond</vt:lpstr>
      <vt:lpstr>Segoe Print</vt:lpstr>
      <vt:lpstr>Organic</vt:lpstr>
      <vt:lpstr>Sustainable Cities</vt:lpstr>
      <vt:lpstr>What makes a city sustainable?</vt:lpstr>
      <vt:lpstr>Let’s look at the lyrics to our PAC song. What do they mean? Why am I highlighting them today?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 you think London is sustainable?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Cities</dc:title>
  <dc:creator>Melanie Anderson</dc:creator>
  <cp:lastModifiedBy>Melanie Anderson</cp:lastModifiedBy>
  <cp:revision>9</cp:revision>
  <dcterms:created xsi:type="dcterms:W3CDTF">2020-03-09T19:46:34Z</dcterms:created>
  <dcterms:modified xsi:type="dcterms:W3CDTF">2020-03-10T08:11:14Z</dcterms:modified>
</cp:coreProperties>
</file>