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theme/theme4.xml" ContentType="application/vnd.openxmlformats-officedocument.theme+xml"/>
  <Override PartName="/ppt/slideLayouts/slideLayout6.xml" ContentType="application/vnd.openxmlformats-officedocument.presentationml.slideLayout+xml"/>
  <Override PartName="/ppt/theme/theme5.xml" ContentType="application/vnd.openxmlformats-officedocument.them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6.xml" ContentType="application/vnd.openxmlformats-officedocument.theme+xml"/>
  <Override PartName="/ppt/slideLayouts/slideLayout9.xml" ContentType="application/vnd.openxmlformats-officedocument.presentationml.slideLayout+xml"/>
  <Override PartName="/ppt/theme/theme7.xml" ContentType="application/vnd.openxmlformats-officedocument.theme+xml"/>
  <Override PartName="/ppt/theme/theme8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3" r:id="rId6"/>
    <p:sldMasterId id="2147483675" r:id="rId7"/>
    <p:sldMasterId id="2147483677" r:id="rId8"/>
    <p:sldMasterId id="2147483679" r:id="rId9"/>
    <p:sldMasterId id="2147483682" r:id="rId10"/>
  </p:sldMasterIdLst>
  <p:notesMasterIdLst>
    <p:notesMasterId r:id="rId22"/>
  </p:notesMasterIdLst>
  <p:sldIdLst>
    <p:sldId id="296" r:id="rId11"/>
    <p:sldId id="297" r:id="rId12"/>
    <p:sldId id="306" r:id="rId13"/>
    <p:sldId id="308" r:id="rId14"/>
    <p:sldId id="299" r:id="rId15"/>
    <p:sldId id="300" r:id="rId16"/>
    <p:sldId id="307" r:id="rId17"/>
    <p:sldId id="304" r:id="rId18"/>
    <p:sldId id="309" r:id="rId19"/>
    <p:sldId id="310" r:id="rId20"/>
    <p:sldId id="301" r:id="rId2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82C9C"/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16" autoAdjust="0"/>
    <p:restoredTop sz="94694"/>
  </p:normalViewPr>
  <p:slideViewPr>
    <p:cSldViewPr snapToGrid="0" snapToObjects="1">
      <p:cViewPr varScale="1">
        <p:scale>
          <a:sx n="73" d="100"/>
          <a:sy n="73" d="100"/>
        </p:scale>
        <p:origin x="1320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slide" Target="slides/slide3.xml"/><Relationship Id="rId18" Type="http://schemas.openxmlformats.org/officeDocument/2006/relationships/slide" Target="slides/slide8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slide" Target="slides/slide11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2.xml"/><Relationship Id="rId17" Type="http://schemas.openxmlformats.org/officeDocument/2006/relationships/slide" Target="slides/slide7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6.xml"/><Relationship Id="rId20" Type="http://schemas.openxmlformats.org/officeDocument/2006/relationships/slide" Target="slides/slide10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1.xml"/><Relationship Id="rId24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5.xml"/><Relationship Id="rId23" Type="http://schemas.openxmlformats.org/officeDocument/2006/relationships/commentAuthors" Target="commentAuthors.xml"/><Relationship Id="rId10" Type="http://schemas.openxmlformats.org/officeDocument/2006/relationships/slideMaster" Target="slideMasters/slideMaster7.xml"/><Relationship Id="rId19" Type="http://schemas.openxmlformats.org/officeDocument/2006/relationships/slide" Target="slides/slide9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" Target="slides/slide4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8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12/01/2021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010901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897375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5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6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theme" Target="../theme/theme6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picture containing table&#10;&#10;Description automatically generated">
            <a:extLst>
              <a:ext uri="{FF2B5EF4-FFF2-40B4-BE49-F238E27FC236}">
                <a16:creationId xmlns:a16="http://schemas.microsoft.com/office/drawing/2014/main" id="{D3D08606-BA4C-8046-935F-20760BC2766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40629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een sign with white text&#10;&#10;Description automatically generated">
            <a:extLst>
              <a:ext uri="{FF2B5EF4-FFF2-40B4-BE49-F238E27FC236}">
                <a16:creationId xmlns:a16="http://schemas.microsoft.com/office/drawing/2014/main" id="{E7898E14-59E6-7D4D-8006-F74307CCB98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06573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4.xml"/><Relationship Id="rId1" Type="http://schemas.openxmlformats.org/officeDocument/2006/relationships/tags" Target="../tags/tag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2.xml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image" Target="../media/image10.png"/><Relationship Id="rId12" Type="http://schemas.openxmlformats.org/officeDocument/2006/relationships/image" Target="../media/image18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3.xml"/><Relationship Id="rId11" Type="http://schemas.openxmlformats.org/officeDocument/2006/relationships/image" Target="../media/image16.png"/><Relationship Id="rId5" Type="http://schemas.openxmlformats.org/officeDocument/2006/relationships/image" Target="../media/image13.png"/><Relationship Id="rId10" Type="http://schemas.openxmlformats.org/officeDocument/2006/relationships/image" Target="../media/image17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4.xml"/><Relationship Id="rId6" Type="http://schemas.openxmlformats.org/officeDocument/2006/relationships/image" Target="../media/image19.png"/><Relationship Id="rId5" Type="http://schemas.openxmlformats.org/officeDocument/2006/relationships/image" Target="../media/image18.png"/><Relationship Id="rId4" Type="http://schemas.openxmlformats.org/officeDocument/2006/relationships/image" Target="../media/image10.png"/><Relationship Id="rId9" Type="http://schemas.openxmlformats.org/officeDocument/2006/relationships/image" Target="../media/image2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5.xml"/><Relationship Id="rId5" Type="http://schemas.openxmlformats.org/officeDocument/2006/relationships/image" Target="../media/image22.png"/><Relationship Id="rId4" Type="http://schemas.openxmlformats.org/officeDocument/2006/relationships/image" Target="../media/image20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slideLayout" Target="../slideLayouts/slideLayout6.xml"/><Relationship Id="rId1" Type="http://schemas.openxmlformats.org/officeDocument/2006/relationships/tags" Target="../tags/tag6.xml"/><Relationship Id="rId4" Type="http://schemas.openxmlformats.org/officeDocument/2006/relationships/image" Target="../media/image22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40213" y="2474893"/>
            <a:ext cx="6724471" cy="19082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36398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many does each tally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represent?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a)                            b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en-GB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tallies to show</a:t>
            </a:r>
          </a:p>
          <a:p>
            <a:pPr marL="514350" indent="-514350">
              <a:buAutoNum type="arabicParenR" startAt="2"/>
            </a:pP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a) 7                     b) 11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 Complete the tally chart.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965114" cy="483326"/>
            <a:chOff x="1611579" y="5272556"/>
            <a:chExt cx="965114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576693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40588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40588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40588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5940258" y="1040588"/>
            <a:ext cx="504000" cy="483326"/>
            <a:chOff x="4145281" y="457200"/>
            <a:chExt cx="504000" cy="483326"/>
          </a:xfrm>
        </p:grpSpPr>
        <p:cxnSp>
          <p:nvCxnSpPr>
            <p:cNvPr id="110" name="Straight Connector 10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115" name="Straight Connector 114"/>
          <p:cNvCxnSpPr/>
          <p:nvPr/>
        </p:nvCxnSpPr>
        <p:spPr>
          <a:xfrm>
            <a:off x="6653446" y="1027524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6" name="Straight Connector 115"/>
          <p:cNvCxnSpPr/>
          <p:nvPr/>
        </p:nvCxnSpPr>
        <p:spPr>
          <a:xfrm>
            <a:off x="6753595" y="1027524"/>
            <a:ext cx="0" cy="483326"/>
          </a:xfrm>
          <a:prstGeom prst="line">
            <a:avLst/>
          </a:prstGeom>
          <a:ln w="38100"/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117" name="Table 1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58219"/>
              </p:ext>
            </p:extLst>
          </p:nvPr>
        </p:nvGraphicFramePr>
        <p:xfrm>
          <a:off x="3865502" y="3857290"/>
          <a:ext cx="431014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942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1267097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083619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Button Colour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pink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blue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green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p:pic>
        <p:nvPicPr>
          <p:cNvPr id="131" name="Picture 13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8420" y="3633605"/>
            <a:ext cx="2631843" cy="22231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3250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95550" y="386544"/>
            <a:ext cx="7497474" cy="44319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buAutoNum type="arabicParenR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How </a:t>
            </a: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many does each tally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represent?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	a)                            b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</a:t>
            </a:r>
          </a:p>
          <a:p>
            <a:r>
              <a:rPr lang="en-GB" sz="14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  </a:t>
            </a:r>
            <a:endParaRPr lang="en-GB" sz="60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400" dirty="0" smtClean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514350" indent="-514350">
              <a:buAutoNum type="arabicParenR" startAt="2"/>
            </a:pP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Draw tallies to show</a:t>
            </a:r>
          </a:p>
          <a:p>
            <a:pPr marL="514350" indent="-514350">
              <a:buAutoNum type="arabicParenR" startAt="2"/>
            </a:pPr>
            <a:endParaRPr lang="en-GB" sz="16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	 a) 7                     b) 11</a:t>
            </a:r>
          </a:p>
          <a:p>
            <a:endParaRPr lang="en-GB" sz="12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) 	 Complete the tally chart.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</a:t>
            </a:r>
            <a:r>
              <a:rPr lang="en-GB" sz="2800" dirty="0" smtClean="0">
                <a:latin typeface="Calibri" panose="020F0502020204030204" pitchFamily="34" charset="0"/>
                <a:cs typeface="Calibri" panose="020F0502020204030204" pitchFamily="34" charset="0"/>
              </a:rPr>
              <a:t>     </a:t>
            </a:r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90" name="Group 89"/>
          <p:cNvGrpSpPr/>
          <p:nvPr/>
        </p:nvGrpSpPr>
        <p:grpSpPr>
          <a:xfrm>
            <a:off x="1576842" y="1040588"/>
            <a:ext cx="965114" cy="483326"/>
            <a:chOff x="1611579" y="5272556"/>
            <a:chExt cx="965114" cy="483326"/>
          </a:xfrm>
        </p:grpSpPr>
        <p:grpSp>
          <p:nvGrpSpPr>
            <p:cNvPr id="85" name="Group 84"/>
            <p:cNvGrpSpPr/>
            <p:nvPr/>
          </p:nvGrpSpPr>
          <p:grpSpPr>
            <a:xfrm>
              <a:off x="1611579" y="5272556"/>
              <a:ext cx="504000" cy="483326"/>
              <a:chOff x="1611579" y="5272556"/>
              <a:chExt cx="504000" cy="483326"/>
            </a:xfrm>
          </p:grpSpPr>
          <p:cxnSp>
            <p:nvCxnSpPr>
              <p:cNvPr id="80" name="Straight Connector 79"/>
              <p:cNvCxnSpPr/>
              <p:nvPr/>
            </p:nvCxnSpPr>
            <p:spPr>
              <a:xfrm>
                <a:off x="1685601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1" name="Straight Connector 80"/>
              <p:cNvCxnSpPr/>
              <p:nvPr/>
            </p:nvCxnSpPr>
            <p:spPr>
              <a:xfrm>
                <a:off x="1800264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2" name="Straight Connector 81"/>
              <p:cNvCxnSpPr/>
              <p:nvPr/>
            </p:nvCxnSpPr>
            <p:spPr>
              <a:xfrm>
                <a:off x="1914927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3" name="Straight Connector 82"/>
              <p:cNvCxnSpPr/>
              <p:nvPr/>
            </p:nvCxnSpPr>
            <p:spPr>
              <a:xfrm>
                <a:off x="2029590" y="5272556"/>
                <a:ext cx="0" cy="483326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84" name="Straight Connector 83"/>
              <p:cNvCxnSpPr/>
              <p:nvPr/>
            </p:nvCxnSpPr>
            <p:spPr>
              <a:xfrm>
                <a:off x="1611579" y="5311744"/>
                <a:ext cx="504000" cy="378823"/>
              </a:xfrm>
              <a:prstGeom prst="line">
                <a:avLst/>
              </a:prstGeom>
              <a:ln w="38100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cxnSp>
          <p:nvCxnSpPr>
            <p:cNvPr id="86" name="Straight Connector 85"/>
            <p:cNvCxnSpPr/>
            <p:nvPr/>
          </p:nvCxnSpPr>
          <p:spPr>
            <a:xfrm>
              <a:off x="2276246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>
              <a:off x="2376395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>
              <a:off x="2476544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>
              <a:off x="2576693" y="5272556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1" name="Group 90"/>
          <p:cNvGrpSpPr/>
          <p:nvPr/>
        </p:nvGrpSpPr>
        <p:grpSpPr>
          <a:xfrm>
            <a:off x="4110544" y="1040588"/>
            <a:ext cx="504000" cy="483326"/>
            <a:chOff x="4145281" y="457200"/>
            <a:chExt cx="504000" cy="483326"/>
          </a:xfrm>
        </p:grpSpPr>
        <p:cxnSp>
          <p:nvCxnSpPr>
            <p:cNvPr id="92" name="Straight Connector 91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3" name="Straight Connector 92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4" name="Straight Connector 93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5" name="Straight Connector 94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6" name="Straight Connector 95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97" name="Group 96"/>
          <p:cNvGrpSpPr/>
          <p:nvPr/>
        </p:nvGrpSpPr>
        <p:grpSpPr>
          <a:xfrm>
            <a:off x="4725572" y="1040588"/>
            <a:ext cx="504000" cy="483326"/>
            <a:chOff x="4145281" y="457200"/>
            <a:chExt cx="504000" cy="483326"/>
          </a:xfrm>
        </p:grpSpPr>
        <p:cxnSp>
          <p:nvCxnSpPr>
            <p:cNvPr id="98" name="Straight Connector 97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99" name="Straight Connector 98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0" name="Straight Connector 99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1" name="Straight Connector 100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2" name="Straight Connector 101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3" name="Group 102"/>
          <p:cNvGrpSpPr/>
          <p:nvPr/>
        </p:nvGrpSpPr>
        <p:grpSpPr>
          <a:xfrm>
            <a:off x="5325817" y="1040588"/>
            <a:ext cx="504000" cy="483326"/>
            <a:chOff x="4145281" y="457200"/>
            <a:chExt cx="504000" cy="483326"/>
          </a:xfrm>
        </p:grpSpPr>
        <p:cxnSp>
          <p:nvCxnSpPr>
            <p:cNvPr id="104" name="Straight Connector 103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5" name="Straight Connector 104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6" name="Straight Connector 105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7" name="Straight Connector 106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109" name="Group 108"/>
          <p:cNvGrpSpPr/>
          <p:nvPr/>
        </p:nvGrpSpPr>
        <p:grpSpPr>
          <a:xfrm>
            <a:off x="5940258" y="1040588"/>
            <a:ext cx="504000" cy="483326"/>
            <a:chOff x="4145281" y="457200"/>
            <a:chExt cx="504000" cy="483326"/>
          </a:xfrm>
        </p:grpSpPr>
        <p:cxnSp>
          <p:nvCxnSpPr>
            <p:cNvPr id="110" name="Straight Connector 10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1" name="Straight Connector 11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2" name="Straight Connector 11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3" name="Straight Connector 11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4" name="Straight Connector 11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3" name="Group 2"/>
          <p:cNvGrpSpPr/>
          <p:nvPr/>
        </p:nvGrpSpPr>
        <p:grpSpPr>
          <a:xfrm>
            <a:off x="6653446" y="1027524"/>
            <a:ext cx="100149" cy="483326"/>
            <a:chOff x="6653446" y="1027524"/>
            <a:chExt cx="100149" cy="483326"/>
          </a:xfrm>
        </p:grpSpPr>
        <p:cxnSp>
          <p:nvCxnSpPr>
            <p:cNvPr id="115" name="Straight Connector 114"/>
            <p:cNvCxnSpPr/>
            <p:nvPr/>
          </p:nvCxnSpPr>
          <p:spPr>
            <a:xfrm>
              <a:off x="6653446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6" name="Straight Connector 115"/>
            <p:cNvCxnSpPr/>
            <p:nvPr/>
          </p:nvCxnSpPr>
          <p:spPr>
            <a:xfrm>
              <a:off x="6753595" y="1027524"/>
              <a:ext cx="0" cy="483326"/>
            </a:xfrm>
            <a:prstGeom prst="line">
              <a:avLst/>
            </a:prstGeom>
            <a:ln w="38100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aphicFrame>
        <p:nvGraphicFramePr>
          <p:cNvPr id="117" name="Table 1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658219"/>
              </p:ext>
            </p:extLst>
          </p:nvPr>
        </p:nvGraphicFramePr>
        <p:xfrm>
          <a:off x="3865502" y="3857290"/>
          <a:ext cx="4310144" cy="18288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959428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1267097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083619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Button Colour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pink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blue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green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</a:tbl>
          </a:graphicData>
        </a:graphic>
      </p:graphicFrame>
      <p:pic>
        <p:nvPicPr>
          <p:cNvPr id="131" name="Picture 13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420" y="3633605"/>
            <a:ext cx="2631843" cy="2223172"/>
          </a:xfrm>
          <a:prstGeom prst="rect">
            <a:avLst/>
          </a:prstGeom>
        </p:spPr>
      </p:pic>
      <p:sp>
        <p:nvSpPr>
          <p:cNvPr id="43" name="TextBox 42"/>
          <p:cNvSpPr txBox="1"/>
          <p:nvPr/>
        </p:nvSpPr>
        <p:spPr>
          <a:xfrm>
            <a:off x="2747908" y="1053542"/>
            <a:ext cx="411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9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58698" y="1053542"/>
            <a:ext cx="59554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22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46" name="Straight Connector 45"/>
          <p:cNvCxnSpPr/>
          <p:nvPr/>
        </p:nvCxnSpPr>
        <p:spPr>
          <a:xfrm>
            <a:off x="2163680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7" name="Straight Connector 46"/>
          <p:cNvCxnSpPr/>
          <p:nvPr/>
        </p:nvCxnSpPr>
        <p:spPr>
          <a:xfrm>
            <a:off x="2278343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8" name="Straight Connector 47"/>
          <p:cNvCxnSpPr/>
          <p:nvPr/>
        </p:nvCxnSpPr>
        <p:spPr>
          <a:xfrm>
            <a:off x="2393006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49" name="Straight Connector 48"/>
          <p:cNvCxnSpPr/>
          <p:nvPr/>
        </p:nvCxnSpPr>
        <p:spPr>
          <a:xfrm>
            <a:off x="2507669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0" name="Straight Connector 49"/>
          <p:cNvCxnSpPr/>
          <p:nvPr/>
        </p:nvCxnSpPr>
        <p:spPr>
          <a:xfrm>
            <a:off x="2089658" y="2411859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1" name="Straight Connector 50"/>
          <p:cNvCxnSpPr/>
          <p:nvPr/>
        </p:nvCxnSpPr>
        <p:spPr>
          <a:xfrm>
            <a:off x="2738446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2" name="Straight Connector 51"/>
          <p:cNvCxnSpPr/>
          <p:nvPr/>
        </p:nvCxnSpPr>
        <p:spPr>
          <a:xfrm>
            <a:off x="2842949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3" name="Straight Connector 52"/>
          <p:cNvCxnSpPr/>
          <p:nvPr/>
        </p:nvCxnSpPr>
        <p:spPr>
          <a:xfrm>
            <a:off x="4504136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4" name="Straight Connector 53"/>
          <p:cNvCxnSpPr/>
          <p:nvPr/>
        </p:nvCxnSpPr>
        <p:spPr>
          <a:xfrm>
            <a:off x="4618799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5" name="Straight Connector 54"/>
          <p:cNvCxnSpPr/>
          <p:nvPr/>
        </p:nvCxnSpPr>
        <p:spPr>
          <a:xfrm>
            <a:off x="4733462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6" name="Straight Connector 55"/>
          <p:cNvCxnSpPr/>
          <p:nvPr/>
        </p:nvCxnSpPr>
        <p:spPr>
          <a:xfrm>
            <a:off x="4848125" y="2354839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7" name="Straight Connector 56"/>
          <p:cNvCxnSpPr/>
          <p:nvPr/>
        </p:nvCxnSpPr>
        <p:spPr>
          <a:xfrm>
            <a:off x="4430114" y="2394027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8" name="Straight Connector 57"/>
          <p:cNvCxnSpPr/>
          <p:nvPr/>
        </p:nvCxnSpPr>
        <p:spPr>
          <a:xfrm>
            <a:off x="5195249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59" name="Straight Connector 58"/>
          <p:cNvCxnSpPr/>
          <p:nvPr/>
        </p:nvCxnSpPr>
        <p:spPr>
          <a:xfrm>
            <a:off x="5309912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5424575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1" name="Straight Connector 60"/>
          <p:cNvCxnSpPr/>
          <p:nvPr/>
        </p:nvCxnSpPr>
        <p:spPr>
          <a:xfrm>
            <a:off x="5539238" y="2354840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2" name="Straight Connector 61"/>
          <p:cNvCxnSpPr/>
          <p:nvPr/>
        </p:nvCxnSpPr>
        <p:spPr>
          <a:xfrm>
            <a:off x="5121227" y="2394028"/>
            <a:ext cx="504000" cy="378823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3" name="Straight Connector 62"/>
          <p:cNvCxnSpPr/>
          <p:nvPr/>
        </p:nvCxnSpPr>
        <p:spPr>
          <a:xfrm>
            <a:off x="5846835" y="2372671"/>
            <a:ext cx="0" cy="48332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64" name="TextBox 63"/>
          <p:cNvSpPr txBox="1"/>
          <p:nvPr/>
        </p:nvSpPr>
        <p:spPr>
          <a:xfrm>
            <a:off x="7416457" y="4280540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solidFill>
                  <a:schemeClr val="accent1">
                    <a:lumMod val="75000"/>
                  </a:schemeClr>
                </a:solidFill>
              </a:rPr>
              <a:t>3</a:t>
            </a:r>
          </a:p>
        </p:txBody>
      </p:sp>
      <p:cxnSp>
        <p:nvCxnSpPr>
          <p:cNvPr id="65" name="Straight Connector 64"/>
          <p:cNvCxnSpPr/>
          <p:nvPr/>
        </p:nvCxnSpPr>
        <p:spPr>
          <a:xfrm>
            <a:off x="6279656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6" name="Straight Connector 65"/>
          <p:cNvCxnSpPr/>
          <p:nvPr/>
        </p:nvCxnSpPr>
        <p:spPr>
          <a:xfrm>
            <a:off x="6379805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7" name="Straight Connector 66"/>
          <p:cNvCxnSpPr/>
          <p:nvPr/>
        </p:nvCxnSpPr>
        <p:spPr>
          <a:xfrm>
            <a:off x="6479954" y="437250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8" name="Straight Connector 67"/>
          <p:cNvCxnSpPr/>
          <p:nvPr/>
        </p:nvCxnSpPr>
        <p:spPr>
          <a:xfrm>
            <a:off x="6216821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69" name="Straight Connector 68"/>
          <p:cNvCxnSpPr/>
          <p:nvPr/>
        </p:nvCxnSpPr>
        <p:spPr>
          <a:xfrm>
            <a:off x="6316970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0" name="Straight Connector 69"/>
          <p:cNvCxnSpPr/>
          <p:nvPr/>
        </p:nvCxnSpPr>
        <p:spPr>
          <a:xfrm>
            <a:off x="6417119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1" name="Straight Connector 70"/>
          <p:cNvCxnSpPr/>
          <p:nvPr/>
        </p:nvCxnSpPr>
        <p:spPr>
          <a:xfrm>
            <a:off x="6512433" y="5304377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3" name="Straight Connector 72"/>
          <p:cNvCxnSpPr/>
          <p:nvPr/>
        </p:nvCxnSpPr>
        <p:spPr>
          <a:xfrm>
            <a:off x="6227049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4" name="Straight Connector 73"/>
          <p:cNvCxnSpPr/>
          <p:nvPr/>
        </p:nvCxnSpPr>
        <p:spPr>
          <a:xfrm>
            <a:off x="6317142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6407234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6" name="Straight Connector 75"/>
          <p:cNvCxnSpPr/>
          <p:nvPr/>
        </p:nvCxnSpPr>
        <p:spPr>
          <a:xfrm>
            <a:off x="6497326" y="4843991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7" name="Straight Connector 76"/>
          <p:cNvCxnSpPr/>
          <p:nvPr/>
        </p:nvCxnSpPr>
        <p:spPr>
          <a:xfrm>
            <a:off x="6168889" y="4870261"/>
            <a:ext cx="396000" cy="253946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78" name="Straight Connector 77"/>
          <p:cNvCxnSpPr/>
          <p:nvPr/>
        </p:nvCxnSpPr>
        <p:spPr>
          <a:xfrm>
            <a:off x="6681951" y="4835234"/>
            <a:ext cx="0" cy="324000"/>
          </a:xfrm>
          <a:prstGeom prst="line">
            <a:avLst/>
          </a:prstGeom>
          <a:ln w="38100">
            <a:solidFill>
              <a:schemeClr val="accent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79" name="TextBox 78"/>
          <p:cNvSpPr txBox="1"/>
          <p:nvPr/>
        </p:nvSpPr>
        <p:spPr>
          <a:xfrm>
            <a:off x="7404804" y="4745191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6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118" name="TextBox 117"/>
          <p:cNvSpPr txBox="1"/>
          <p:nvPr/>
        </p:nvSpPr>
        <p:spPr>
          <a:xfrm>
            <a:off x="7422505" y="5191272"/>
            <a:ext cx="18015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4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41954563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4" dur="500" tmFilter="0, 0; .2, .5; .8, .5; 1, 0"/>
                                        <p:tgtEl>
                                          <p:spTgt spid="9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5" dur="250" autoRev="1" fill="hold"/>
                                        <p:tgtEl>
                                          <p:spTgt spid="9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9" dur="500" tmFilter="0, 0; .2, .5; .8, .5; 1, 0"/>
                                        <p:tgtEl>
                                          <p:spTgt spid="9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0" dur="250" autoRev="1" fill="hold"/>
                                        <p:tgtEl>
                                          <p:spTgt spid="9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4" dur="500" tmFilter="0, 0; .2, .5; .8, .5; 1, 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5" dur="250" autoRev="1" fill="hold"/>
                                        <p:tgtEl>
                                          <p:spTgt spid="10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500" tmFilter="0, 0; .2, .5; .8, .5; 1, 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0" dur="250" autoRev="1" fill="hold"/>
                                        <p:tgtEl>
                                          <p:spTgt spid="10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4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5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50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500"/>
                                        <p:tgtEl>
                                          <p:spTgt spid="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3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8" dur="5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3" dur="5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9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3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4" fill="hold">
                      <p:stCondLst>
                        <p:cond delay="indefinite"/>
                      </p:stCondLst>
                      <p:childTnLst>
                        <p:par>
                          <p:cTn id="105" fill="hold">
                            <p:stCondLst>
                              <p:cond delay="0"/>
                            </p:stCondLst>
                            <p:childTnLst>
                              <p:par>
                                <p:cTn id="10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50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3" dur="50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8" dur="50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3" dur="500"/>
                                        <p:tgtEl>
                                          <p:spTgt spid="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8" dur="50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9" fill="hold">
                      <p:stCondLst>
                        <p:cond delay="indefinite"/>
                      </p:stCondLst>
                      <p:childTnLst>
                        <p:par>
                          <p:cTn id="130" fill="hold">
                            <p:stCondLst>
                              <p:cond delay="0"/>
                            </p:stCondLst>
                            <p:childTnLst>
                              <p:par>
                                <p:cTn id="13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3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8" dur="50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3" dur="50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48" dur="500"/>
                                        <p:tgtEl>
                                          <p:spTgt spid="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3" fill="hold">
                      <p:stCondLst>
                        <p:cond delay="indefinite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7" dur="500"/>
                                        <p:tgtEl>
                                          <p:spTgt spid="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8" fill="hold">
                      <p:stCondLst>
                        <p:cond delay="indefinite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2" dur="500"/>
                                        <p:tgtEl>
                                          <p:spTgt spid="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3" fill="hold">
                      <p:stCondLst>
                        <p:cond delay="indefinite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7" dur="500"/>
                                        <p:tgtEl>
                                          <p:spTgt spid="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2" dur="500"/>
                                        <p:tgtEl>
                                          <p:spTgt spid="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7" dur="500"/>
                                        <p:tgtEl>
                                          <p:spTgt spid="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2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3" fill="hold">
                      <p:stCondLst>
                        <p:cond delay="indefinite"/>
                      </p:stCondLst>
                      <p:childTnLst>
                        <p:par>
                          <p:cTn id="184" fill="hold">
                            <p:stCondLst>
                              <p:cond delay="0"/>
                            </p:stCondLst>
                            <p:childTnLst>
                              <p:par>
                                <p:cTn id="1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7" fill="hold">
                      <p:stCondLst>
                        <p:cond delay="indefinite"/>
                      </p:stCondLst>
                      <p:childTnLst>
                        <p:par>
                          <p:cTn id="188" fill="hold">
                            <p:stCondLst>
                              <p:cond delay="0"/>
                            </p:stCondLst>
                            <p:childTnLst>
                              <p:par>
                                <p:cTn id="18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1" dur="50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2" fill="hold">
                      <p:stCondLst>
                        <p:cond delay="indefinite"/>
                      </p:stCondLst>
                      <p:childTnLst>
                        <p:par>
                          <p:cTn id="193" fill="hold">
                            <p:stCondLst>
                              <p:cond delay="0"/>
                            </p:stCondLst>
                            <p:childTnLst>
                              <p:par>
                                <p:cTn id="19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6" dur="50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1" dur="50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6" dur="50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7" fill="hold">
                      <p:stCondLst>
                        <p:cond delay="indefinite"/>
                      </p:stCondLst>
                      <p:childTnLst>
                        <p:par>
                          <p:cTn id="208" fill="hold">
                            <p:stCondLst>
                              <p:cond delay="0"/>
                            </p:stCondLst>
                            <p:childTnLst>
                              <p:par>
                                <p:cTn id="2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3" grpId="0"/>
      <p:bldP spid="44" grpId="0"/>
      <p:bldP spid="64" grpId="0"/>
      <p:bldP spid="79" grpId="0"/>
      <p:bldP spid="11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95466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2622590"/>
              </p:ext>
            </p:extLst>
          </p:nvPr>
        </p:nvGraphicFramePr>
        <p:xfrm>
          <a:off x="1396725" y="1979419"/>
          <a:ext cx="609600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32000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2518682">
                  <a:extLst>
                    <a:ext uri="{9D8B030D-6E8A-4147-A177-3AD203B41FA5}">
                      <a16:colId xmlns:a16="http://schemas.microsoft.com/office/drawing/2014/main" val="2934031234"/>
                    </a:ext>
                  </a:extLst>
                </a:gridCol>
                <a:gridCol w="1545318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Type</a:t>
                      </a:r>
                      <a:r>
                        <a:rPr lang="en-GB" sz="2400" baseline="0" dirty="0" smtClean="0"/>
                        <a:t> of vehicle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Tally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Total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car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lorry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motorcycle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p:cxnSp>
        <p:nvCxnSpPr>
          <p:cNvPr id="8" name="Straight Connector 7"/>
          <p:cNvCxnSpPr/>
          <p:nvPr/>
        </p:nvCxnSpPr>
        <p:spPr>
          <a:xfrm>
            <a:off x="4049849" y="3417739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9" name="Straight Connector 8"/>
          <p:cNvCxnSpPr/>
          <p:nvPr/>
        </p:nvCxnSpPr>
        <p:spPr>
          <a:xfrm>
            <a:off x="3775874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0" name="Straight Connector 9"/>
          <p:cNvCxnSpPr/>
          <p:nvPr/>
        </p:nvCxnSpPr>
        <p:spPr>
          <a:xfrm>
            <a:off x="3685782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1" name="Straight Connector 10"/>
          <p:cNvCxnSpPr/>
          <p:nvPr/>
        </p:nvCxnSpPr>
        <p:spPr>
          <a:xfrm>
            <a:off x="3595689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3" name="Straight Connector 12"/>
          <p:cNvCxnSpPr/>
          <p:nvPr/>
        </p:nvCxnSpPr>
        <p:spPr>
          <a:xfrm>
            <a:off x="3601785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4" name="Straight Connector 13"/>
          <p:cNvCxnSpPr/>
          <p:nvPr/>
        </p:nvCxnSpPr>
        <p:spPr>
          <a:xfrm>
            <a:off x="3691878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5" name="Straight Connector 14"/>
          <p:cNvCxnSpPr/>
          <p:nvPr/>
        </p:nvCxnSpPr>
        <p:spPr>
          <a:xfrm>
            <a:off x="3781970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6" name="Straight Connector 15"/>
          <p:cNvCxnSpPr/>
          <p:nvPr/>
        </p:nvCxnSpPr>
        <p:spPr>
          <a:xfrm>
            <a:off x="3872062" y="3399248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>
            <a:off x="3543625" y="3425518"/>
            <a:ext cx="396000" cy="253946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3617283" y="29661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667512" y="311192"/>
            <a:ext cx="7300831" cy="41242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Ron and Amir have been tallying the vehicles which drive past their window.</a:t>
            </a:r>
          </a:p>
          <a:p>
            <a:r>
              <a:rPr lang="en-GB" sz="2800" dirty="0" smtClean="0"/>
              <a:t>Can you help to complete the tally chart?</a:t>
            </a:r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1000" dirty="0" smtClean="0"/>
          </a:p>
        </p:txBody>
      </p:sp>
      <p:grpSp>
        <p:nvGrpSpPr>
          <p:cNvPr id="19" name="Group 18"/>
          <p:cNvGrpSpPr/>
          <p:nvPr/>
        </p:nvGrpSpPr>
        <p:grpSpPr>
          <a:xfrm>
            <a:off x="3537529" y="2504588"/>
            <a:ext cx="396000" cy="324000"/>
            <a:chOff x="4145281" y="457200"/>
            <a:chExt cx="504000" cy="483326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grpSp>
        <p:nvGrpSpPr>
          <p:cNvPr id="25" name="Group 24"/>
          <p:cNvGrpSpPr/>
          <p:nvPr/>
        </p:nvGrpSpPr>
        <p:grpSpPr>
          <a:xfrm>
            <a:off x="3991689" y="2504588"/>
            <a:ext cx="396000" cy="324000"/>
            <a:chOff x="4145281" y="457200"/>
            <a:chExt cx="504000" cy="483326"/>
          </a:xfrm>
        </p:grpSpPr>
        <p:cxnSp>
          <p:nvCxnSpPr>
            <p:cNvPr id="26" name="Straight Connector 25"/>
            <p:cNvCxnSpPr/>
            <p:nvPr/>
          </p:nvCxnSpPr>
          <p:spPr>
            <a:xfrm>
              <a:off x="4219303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>
              <a:off x="4333966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>
              <a:off x="4448629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>
              <a:off x="4563292" y="457200"/>
              <a:ext cx="0" cy="483326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>
              <a:off x="4145281" y="496388"/>
              <a:ext cx="504000" cy="378823"/>
            </a:xfrm>
            <a:prstGeom prst="line">
              <a:avLst/>
            </a:prstGeom>
            <a:ln w="38100">
              <a:solidFill>
                <a:schemeClr val="tx1"/>
              </a:solidFill>
            </a:ln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cxnSp>
        <p:nvCxnSpPr>
          <p:cNvPr id="37" name="Straight Connector 36"/>
          <p:cNvCxnSpPr/>
          <p:nvPr/>
        </p:nvCxnSpPr>
        <p:spPr>
          <a:xfrm>
            <a:off x="3715499" y="296612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9330" y="3617363"/>
            <a:ext cx="1427798" cy="1703113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263227" flipH="1">
            <a:off x="470611" y="3660533"/>
            <a:ext cx="1389408" cy="1760737"/>
          </a:xfrm>
          <a:prstGeom prst="rect">
            <a:avLst/>
          </a:prstGeom>
        </p:spPr>
      </p:pic>
      <p:sp>
        <p:nvSpPr>
          <p:cNvPr id="41" name="TextBox 40"/>
          <p:cNvSpPr txBox="1"/>
          <p:nvPr/>
        </p:nvSpPr>
        <p:spPr>
          <a:xfrm>
            <a:off x="6440491" y="2404978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10</a:t>
            </a:r>
            <a:endParaRPr lang="en-GB" sz="2800" dirty="0"/>
          </a:p>
        </p:txBody>
      </p:sp>
      <p:sp>
        <p:nvSpPr>
          <p:cNvPr id="42" name="TextBox 41"/>
          <p:cNvSpPr txBox="1"/>
          <p:nvPr/>
        </p:nvSpPr>
        <p:spPr>
          <a:xfrm>
            <a:off x="6545605" y="2887334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/>
              <a:t>2</a:t>
            </a:r>
          </a:p>
        </p:txBody>
      </p:sp>
      <p:sp>
        <p:nvSpPr>
          <p:cNvPr id="43" name="TextBox 42"/>
          <p:cNvSpPr txBox="1"/>
          <p:nvPr/>
        </p:nvSpPr>
        <p:spPr>
          <a:xfrm>
            <a:off x="6525120" y="3335198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6</a:t>
            </a:r>
            <a:endParaRPr lang="en-GB" sz="2800" dirty="0"/>
          </a:p>
        </p:txBody>
      </p:sp>
      <p:sp>
        <p:nvSpPr>
          <p:cNvPr id="44" name="TextBox 43"/>
          <p:cNvSpPr txBox="1"/>
          <p:nvPr/>
        </p:nvSpPr>
        <p:spPr>
          <a:xfrm>
            <a:off x="6544911" y="3795249"/>
            <a:ext cx="7315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4</a:t>
            </a:r>
            <a:endParaRPr lang="en-GB" sz="2800" dirty="0"/>
          </a:p>
        </p:txBody>
      </p:sp>
      <p:cxnSp>
        <p:nvCxnSpPr>
          <p:cNvPr id="45" name="Straight Connector 44"/>
          <p:cNvCxnSpPr/>
          <p:nvPr/>
        </p:nvCxnSpPr>
        <p:spPr>
          <a:xfrm>
            <a:off x="3865966" y="3863890"/>
            <a:ext cx="0" cy="324000"/>
          </a:xfrm>
          <a:prstGeom prst="line">
            <a:avLst/>
          </a:prstGeom>
          <a:ln w="38100">
            <a:solidFill>
              <a:schemeClr val="tx1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pic>
        <p:nvPicPr>
          <p:cNvPr id="46" name="Picture 4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81902" y="5223112"/>
            <a:ext cx="747045" cy="747045"/>
          </a:xfrm>
          <a:prstGeom prst="rect">
            <a:avLst/>
          </a:prstGeom>
        </p:spPr>
      </p:pic>
      <p:sp>
        <p:nvSpPr>
          <p:cNvPr id="47" name="TextBox 46"/>
          <p:cNvSpPr txBox="1"/>
          <p:nvPr/>
        </p:nvSpPr>
        <p:spPr>
          <a:xfrm>
            <a:off x="4684746" y="5365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396279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50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/>
                                        <p:tgtEl>
                                          <p:spTgt spid="4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/>
      <p:bldP spid="42" grpId="0"/>
      <p:bldP spid="47" grpId="0"/>
      <p:bldP spid="47" grpId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67512" y="311192"/>
            <a:ext cx="7634901" cy="54168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They use their tally to draw pictograms.</a:t>
            </a:r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2800" dirty="0" smtClean="0"/>
          </a:p>
          <a:p>
            <a:endParaRPr lang="en-GB" sz="2800" dirty="0"/>
          </a:p>
          <a:p>
            <a:endParaRPr lang="en-GB" sz="1000" dirty="0" smtClean="0"/>
          </a:p>
        </p:txBody>
      </p:sp>
      <p:pic>
        <p:nvPicPr>
          <p:cNvPr id="39" name="Picture 3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0534" y="3215120"/>
            <a:ext cx="1166916" cy="1391926"/>
          </a:xfrm>
          <a:prstGeom prst="rect">
            <a:avLst/>
          </a:prstGeom>
        </p:spPr>
      </p:pic>
      <p:pic>
        <p:nvPicPr>
          <p:cNvPr id="40" name="Picture 39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384467" y="882757"/>
            <a:ext cx="1190339" cy="1508465"/>
          </a:xfrm>
          <a:prstGeom prst="rect">
            <a:avLst/>
          </a:prstGeom>
        </p:spPr>
      </p:pic>
      <p:grpSp>
        <p:nvGrpSpPr>
          <p:cNvPr id="36" name="Group 35"/>
          <p:cNvGrpSpPr/>
          <p:nvPr/>
        </p:nvGrpSpPr>
        <p:grpSpPr>
          <a:xfrm>
            <a:off x="1674045" y="1636990"/>
            <a:ext cx="4007482" cy="2120633"/>
            <a:chOff x="1674045" y="1636990"/>
            <a:chExt cx="4007482" cy="2120633"/>
          </a:xfrm>
        </p:grpSpPr>
        <p:sp>
          <p:nvSpPr>
            <p:cNvPr id="109" name="Oval 108"/>
            <p:cNvSpPr/>
            <p:nvPr/>
          </p:nvSpPr>
          <p:spPr>
            <a:xfrm>
              <a:off x="3166480" y="1718928"/>
              <a:ext cx="288000" cy="288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2" name="Picture 31"/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1674045" y="2088866"/>
              <a:ext cx="4007482" cy="1668757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34" name="TextBox 33"/>
                <p:cNvSpPr txBox="1"/>
                <p:nvPr/>
              </p:nvSpPr>
              <p:spPr>
                <a:xfrm>
                  <a:off x="2482903" y="1636990"/>
                  <a:ext cx="301214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 smtClean="0"/>
                    <a:t>Key       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 </m:t>
                      </m:r>
                    </m:oMath>
                  </a14:m>
                  <a:r>
                    <a:rPr lang="en-GB" sz="2400" dirty="0" smtClean="0"/>
                    <a:t>1 vehicle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34" name="TextBox 33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2482903" y="1636990"/>
                  <a:ext cx="3012141" cy="461665"/>
                </a:xfrm>
                <a:prstGeom prst="rect">
                  <a:avLst/>
                </a:prstGeom>
                <a:blipFill>
                  <a:blip r:embed="rId8"/>
                  <a:stretch>
                    <a:fillRect l="-3036"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grpSp>
        <p:nvGrpSpPr>
          <p:cNvPr id="114" name="Group 113"/>
          <p:cNvGrpSpPr/>
          <p:nvPr/>
        </p:nvGrpSpPr>
        <p:grpSpPr>
          <a:xfrm>
            <a:off x="4071071" y="4009001"/>
            <a:ext cx="4055004" cy="2163829"/>
            <a:chOff x="4071071" y="4009001"/>
            <a:chExt cx="4055004" cy="2163829"/>
          </a:xfrm>
        </p:grpSpPr>
        <p:sp>
          <p:nvSpPr>
            <p:cNvPr id="110" name="Oval 109"/>
            <p:cNvSpPr/>
            <p:nvPr/>
          </p:nvSpPr>
          <p:spPr>
            <a:xfrm>
              <a:off x="4773074" y="4065820"/>
              <a:ext cx="288000" cy="288000"/>
            </a:xfrm>
            <a:prstGeom prst="ellipse">
              <a:avLst/>
            </a:prstGeom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pic>
          <p:nvPicPr>
            <p:cNvPr id="33" name="Picture 32"/>
            <p:cNvPicPr>
              <a:picLocks noChangeAspect="1"/>
            </p:cNvPicPr>
            <p:nvPr/>
          </p:nvPicPr>
          <p:blipFill>
            <a:blip r:embed="rId9"/>
            <a:stretch>
              <a:fillRect/>
            </a:stretch>
          </p:blipFill>
          <p:spPr>
            <a:xfrm>
              <a:off x="4145488" y="4515272"/>
              <a:ext cx="3980587" cy="1657558"/>
            </a:xfrm>
            <a:prstGeom prst="rect">
              <a:avLst/>
            </a:prstGeom>
          </p:spPr>
        </p:pic>
        <mc:AlternateContent xmlns:mc="http://schemas.openxmlformats.org/markup-compatibility/2006" xmlns:a14="http://schemas.microsoft.com/office/drawing/2010/main">
          <mc:Choice Requires="a14">
            <p:sp>
              <p:nvSpPr>
                <p:cNvPr id="111" name="TextBox 110"/>
                <p:cNvSpPr txBox="1"/>
                <p:nvPr/>
              </p:nvSpPr>
              <p:spPr>
                <a:xfrm>
                  <a:off x="4071071" y="4009001"/>
                  <a:ext cx="3012141" cy="46166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r>
                    <a:rPr lang="en-GB" sz="2400" dirty="0" smtClean="0"/>
                    <a:t>Key        </a:t>
                  </a:r>
                  <a14:m>
                    <m:oMath xmlns:m="http://schemas.openxmlformats.org/officeDocument/2006/math">
                      <m:r>
                        <a:rPr lang="en-GB" sz="2400" i="1" dirty="0" smtClean="0"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n-GB" sz="2400" b="0" i="0" dirty="0" smtClean="0">
                          <a:latin typeface="Cambria Math" panose="02040503050406030204" pitchFamily="18" charset="0"/>
                        </a:rPr>
                        <m:t>2</m:t>
                      </m:r>
                    </m:oMath>
                  </a14:m>
                  <a:r>
                    <a:rPr lang="en-GB" sz="2400" dirty="0" smtClean="0"/>
                    <a:t> vehicles</a:t>
                  </a:r>
                  <a:endParaRPr lang="en-GB" sz="2400" dirty="0"/>
                </a:p>
              </p:txBody>
            </p:sp>
          </mc:Choice>
          <mc:Fallback xmlns="">
            <p:sp>
              <p:nvSpPr>
                <p:cNvPr id="111" name="TextBox 11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4071071" y="4009001"/>
                  <a:ext cx="3012141" cy="461665"/>
                </a:xfrm>
                <a:prstGeom prst="rect">
                  <a:avLst/>
                </a:prstGeom>
                <a:blipFill>
                  <a:blip r:embed="rId10"/>
                  <a:stretch>
                    <a:fillRect l="-3239" t="-10667" b="-30667"/>
                  </a:stretch>
                </a:blipFill>
              </p:spPr>
              <p:txBody>
                <a:bodyPr/>
                <a:lstStyle/>
                <a:p>
                  <a:r>
                    <a:rPr lang="en-GB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35" name="Picture 34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160498" y="892337"/>
            <a:ext cx="2834906" cy="1184737"/>
          </a:xfrm>
          <a:prstGeom prst="rect">
            <a:avLst/>
          </a:prstGeom>
        </p:spPr>
      </p:pic>
      <p:pic>
        <p:nvPicPr>
          <p:cNvPr id="112" name="Picture 111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422246" y="5242067"/>
            <a:ext cx="1252107" cy="878222"/>
          </a:xfrm>
          <a:prstGeom prst="rect">
            <a:avLst/>
          </a:prstGeom>
        </p:spPr>
      </p:pic>
      <p:sp>
        <p:nvSpPr>
          <p:cNvPr id="113" name="Rounded Rectangular Callout 112"/>
          <p:cNvSpPr/>
          <p:nvPr/>
        </p:nvSpPr>
        <p:spPr>
          <a:xfrm>
            <a:off x="1207708" y="4203916"/>
            <a:ext cx="2605374" cy="919401"/>
          </a:xfrm>
          <a:prstGeom prst="wedgeRoundRectCallout">
            <a:avLst>
              <a:gd name="adj1" fmla="val -32424"/>
              <a:gd name="adj2" fmla="val 80437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Amir hasn’t drawn enough circles.</a:t>
            </a:r>
            <a:endParaRPr lang="en-GB" sz="2400" dirty="0"/>
          </a:p>
        </p:txBody>
      </p:sp>
      <p:sp>
        <p:nvSpPr>
          <p:cNvPr id="115" name="Rounded Rectangle 114"/>
          <p:cNvSpPr/>
          <p:nvPr/>
        </p:nvSpPr>
        <p:spPr>
          <a:xfrm>
            <a:off x="5522340" y="4846320"/>
            <a:ext cx="1271516" cy="324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6" name="Rounded Rectangle 115"/>
          <p:cNvSpPr/>
          <p:nvPr/>
        </p:nvSpPr>
        <p:spPr>
          <a:xfrm>
            <a:off x="4071070" y="3966874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7" name="Rounded Rectangle 116"/>
          <p:cNvSpPr/>
          <p:nvPr/>
        </p:nvSpPr>
        <p:spPr>
          <a:xfrm>
            <a:off x="3042027" y="2428922"/>
            <a:ext cx="2300681" cy="324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8" name="Rounded Rectangle 117"/>
          <p:cNvSpPr/>
          <p:nvPr/>
        </p:nvSpPr>
        <p:spPr>
          <a:xfrm>
            <a:off x="2457770" y="1594863"/>
            <a:ext cx="2695489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768996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1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1000"/>
                                        <p:tgtEl>
                                          <p:spTgt spid="1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3" dur="2000"/>
                                        <p:tgtEl>
                                          <p:spTgt spid="1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38" dur="2000"/>
                                        <p:tgtEl>
                                          <p:spTgt spid="1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3" dur="2000"/>
                                        <p:tgtEl>
                                          <p:spTgt spid="1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48" dur="200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 animBg="1"/>
      <p:bldP spid="115" grpId="0" animBg="1"/>
      <p:bldP spid="116" grpId="0" animBg="1"/>
      <p:bldP spid="117" grpId="0" animBg="1"/>
      <p:bldP spid="118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70" y="52231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2314" y="5365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19534" y="226260"/>
            <a:ext cx="1166916" cy="1391926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992397" flipH="1">
            <a:off x="505334" y="5231699"/>
            <a:ext cx="1252107" cy="878222"/>
          </a:xfrm>
          <a:prstGeom prst="rect">
            <a:avLst/>
          </a:prstGeom>
        </p:spPr>
      </p:pic>
      <p:sp>
        <p:nvSpPr>
          <p:cNvPr id="8" name="Rounded Rectangular Callout 7"/>
          <p:cNvSpPr/>
          <p:nvPr/>
        </p:nvSpPr>
        <p:spPr>
          <a:xfrm>
            <a:off x="4575102" y="486827"/>
            <a:ext cx="2605374" cy="919401"/>
          </a:xfrm>
          <a:prstGeom prst="wedgeRoundRectCallout">
            <a:avLst>
              <a:gd name="adj1" fmla="val 65532"/>
              <a:gd name="adj2" fmla="val 9185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rgbClr val="0070C0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Why don’t you have a go Tiny?</a:t>
            </a:r>
            <a:endParaRPr lang="en-GB" sz="2400" dirty="0"/>
          </a:p>
        </p:txBody>
      </p:sp>
      <p:sp>
        <p:nvSpPr>
          <p:cNvPr id="9" name="Rounded Rectangular Callout 8"/>
          <p:cNvSpPr/>
          <p:nvPr/>
        </p:nvSpPr>
        <p:spPr>
          <a:xfrm>
            <a:off x="1748572" y="5415420"/>
            <a:ext cx="1436921" cy="510778"/>
          </a:xfrm>
          <a:prstGeom prst="wedgeRoundRectCallout">
            <a:avLst>
              <a:gd name="adj1" fmla="val -64510"/>
              <a:gd name="adj2" fmla="val 3247"/>
              <a:gd name="adj3" fmla="val 16667"/>
            </a:avLst>
          </a:prstGeom>
          <a:solidFill>
            <a:schemeClr val="bg1">
              <a:alpha val="20000"/>
            </a:schemeClr>
          </a:solidFill>
          <a:ln w="28575">
            <a:solidFill>
              <a:schemeClr val="accent6"/>
            </a:solidFill>
          </a:ln>
        </p:spPr>
        <p:txBody>
          <a:bodyPr wrap="square" anchor="ctr">
            <a:spAutoFit/>
          </a:bodyPr>
          <a:lstStyle/>
          <a:p>
            <a:pPr algn="ctr"/>
            <a:r>
              <a:rPr lang="en-GB" sz="2400" dirty="0" smtClean="0"/>
              <a:t>Ok I will!</a:t>
            </a:r>
            <a:endParaRPr lang="en-GB" sz="2400" dirty="0"/>
          </a:p>
        </p:txBody>
      </p:sp>
      <p:pic>
        <p:nvPicPr>
          <p:cNvPr id="50" name="Picture 4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67512" y="354483"/>
            <a:ext cx="2811458" cy="1997991"/>
          </a:xfrm>
          <a:prstGeom prst="rect">
            <a:avLst/>
          </a:prstGeom>
        </p:spPr>
      </p:pic>
      <p:graphicFrame>
        <p:nvGraphicFramePr>
          <p:cNvPr id="51" name="Table 5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882066"/>
              </p:ext>
            </p:extLst>
          </p:nvPr>
        </p:nvGraphicFramePr>
        <p:xfrm>
          <a:off x="1131387" y="2771775"/>
          <a:ext cx="5862010" cy="22860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4705">
                  <a:extLst>
                    <a:ext uri="{9D8B030D-6E8A-4147-A177-3AD203B41FA5}">
                      <a16:colId xmlns:a16="http://schemas.microsoft.com/office/drawing/2014/main" val="1158947443"/>
                    </a:ext>
                  </a:extLst>
                </a:gridCol>
                <a:gridCol w="3637305">
                  <a:extLst>
                    <a:ext uri="{9D8B030D-6E8A-4147-A177-3AD203B41FA5}">
                      <a16:colId xmlns:a16="http://schemas.microsoft.com/office/drawing/2014/main" val="655446905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Type</a:t>
                      </a:r>
                      <a:r>
                        <a:rPr lang="en-GB" sz="2400" baseline="0" dirty="0" smtClean="0"/>
                        <a:t> of vehicle</a:t>
                      </a:r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GB" sz="2400" dirty="0"/>
                    </a:p>
                  </a:txBody>
                  <a:tcPr anchor="ctr">
                    <a:solidFill>
                      <a:schemeClr val="accent1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013681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car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645196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bus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591978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lorry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6506881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sz="2400" dirty="0" smtClean="0"/>
                        <a:t>motorcycle</a:t>
                      </a:r>
                      <a:endParaRPr lang="en-GB" sz="2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2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10727465"/>
                  </a:ext>
                </a:extLst>
              </a:tr>
            </a:tbl>
          </a:graphicData>
        </a:graphic>
      </p:graphicFrame>
      <mc:AlternateContent xmlns:mc="http://schemas.openxmlformats.org/markup-compatibility/2006" xmlns:a14="http://schemas.microsoft.com/office/drawing/2010/main">
        <mc:Choice Requires="a14">
          <p:sp>
            <p:nvSpPr>
              <p:cNvPr id="56" name="TextBox 55"/>
              <p:cNvSpPr txBox="1"/>
              <p:nvPr/>
            </p:nvSpPr>
            <p:spPr>
              <a:xfrm>
                <a:off x="4226243" y="2255852"/>
                <a:ext cx="3012141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400" dirty="0" smtClean="0"/>
                  <a:t>Key        </a:t>
                </a:r>
                <a14:m>
                  <m:oMath xmlns:m="http://schemas.openxmlformats.org/officeDocument/2006/math">
                    <m:r>
                      <a:rPr lang="en-GB" sz="2400" i="1" dirty="0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GB" sz="2400" b="0" i="0" dirty="0" smtClean="0">
                        <a:latin typeface="Cambria Math" panose="02040503050406030204" pitchFamily="18" charset="0"/>
                      </a:rPr>
                      <m:t>2</m:t>
                    </m:r>
                  </m:oMath>
                </a14:m>
                <a:r>
                  <a:rPr lang="en-GB" sz="2400" dirty="0" smtClean="0"/>
                  <a:t> vehicles</a:t>
                </a:r>
                <a:endParaRPr lang="en-GB" sz="2400" dirty="0"/>
              </a:p>
            </p:txBody>
          </p:sp>
        </mc:Choice>
        <mc:Fallback xmlns="">
          <p:sp>
            <p:nvSpPr>
              <p:cNvPr id="56" name="TextBox 55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226243" y="2255852"/>
                <a:ext cx="3012141" cy="461665"/>
              </a:xfrm>
              <a:prstGeom prst="rect">
                <a:avLst/>
              </a:prstGeom>
              <a:blipFill>
                <a:blip r:embed="rId9"/>
                <a:stretch>
                  <a:fillRect l="-3036" t="-10526" b="-28947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7" name="Oval 56"/>
          <p:cNvSpPr/>
          <p:nvPr/>
        </p:nvSpPr>
        <p:spPr>
          <a:xfrm>
            <a:off x="4845003" y="2320083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Rounded Rectangle 57"/>
          <p:cNvSpPr/>
          <p:nvPr/>
        </p:nvSpPr>
        <p:spPr>
          <a:xfrm>
            <a:off x="2246512" y="732927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/>
          <p:cNvSpPr/>
          <p:nvPr/>
        </p:nvSpPr>
        <p:spPr>
          <a:xfrm>
            <a:off x="3438026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/>
          <p:cNvSpPr/>
          <p:nvPr/>
        </p:nvSpPr>
        <p:spPr>
          <a:xfrm>
            <a:off x="3829658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1" name="Oval 60"/>
          <p:cNvSpPr/>
          <p:nvPr/>
        </p:nvSpPr>
        <p:spPr>
          <a:xfrm>
            <a:off x="4221290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Oval 61"/>
          <p:cNvSpPr/>
          <p:nvPr/>
        </p:nvSpPr>
        <p:spPr>
          <a:xfrm>
            <a:off x="4612922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/>
          <p:cNvSpPr/>
          <p:nvPr/>
        </p:nvSpPr>
        <p:spPr>
          <a:xfrm>
            <a:off x="5004554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/>
          <p:cNvSpPr/>
          <p:nvPr/>
        </p:nvSpPr>
        <p:spPr>
          <a:xfrm>
            <a:off x="5396186" y="329562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/>
          <p:cNvSpPr/>
          <p:nvPr/>
        </p:nvSpPr>
        <p:spPr>
          <a:xfrm>
            <a:off x="3438026" y="3750322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Oval 66"/>
          <p:cNvSpPr/>
          <p:nvPr/>
        </p:nvSpPr>
        <p:spPr>
          <a:xfrm>
            <a:off x="3438026" y="4205020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8" name="Oval 67"/>
          <p:cNvSpPr/>
          <p:nvPr/>
        </p:nvSpPr>
        <p:spPr>
          <a:xfrm>
            <a:off x="3822909" y="4207183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Oval 70"/>
          <p:cNvSpPr/>
          <p:nvPr/>
        </p:nvSpPr>
        <p:spPr>
          <a:xfrm>
            <a:off x="3438026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2" name="Oval 71"/>
          <p:cNvSpPr/>
          <p:nvPr/>
        </p:nvSpPr>
        <p:spPr>
          <a:xfrm>
            <a:off x="3822909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3" name="Oval 72"/>
          <p:cNvSpPr/>
          <p:nvPr/>
        </p:nvSpPr>
        <p:spPr>
          <a:xfrm>
            <a:off x="4207792" y="4669714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Rounded Rectangle 78"/>
          <p:cNvSpPr/>
          <p:nvPr/>
        </p:nvSpPr>
        <p:spPr>
          <a:xfrm>
            <a:off x="2246512" y="1106106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Rounded Rectangle 79"/>
          <p:cNvSpPr/>
          <p:nvPr/>
        </p:nvSpPr>
        <p:spPr>
          <a:xfrm>
            <a:off x="2246512" y="1463751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Rounded Rectangle 80"/>
          <p:cNvSpPr/>
          <p:nvPr/>
        </p:nvSpPr>
        <p:spPr>
          <a:xfrm>
            <a:off x="2246512" y="1822574"/>
            <a:ext cx="1206000" cy="360000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/>
          <p:cNvSpPr/>
          <p:nvPr/>
        </p:nvSpPr>
        <p:spPr>
          <a:xfrm>
            <a:off x="4221290" y="4207309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Rectangle 82"/>
          <p:cNvSpPr/>
          <p:nvPr/>
        </p:nvSpPr>
        <p:spPr>
          <a:xfrm>
            <a:off x="4390609" y="4189183"/>
            <a:ext cx="248348" cy="3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/>
          <p:cNvSpPr/>
          <p:nvPr/>
        </p:nvSpPr>
        <p:spPr>
          <a:xfrm>
            <a:off x="4622038" y="4687840"/>
            <a:ext cx="324000" cy="324000"/>
          </a:xfrm>
          <a:prstGeom prst="ellipse">
            <a:avLst/>
          </a:prstGeom>
          <a:solidFill>
            <a:srgbClr val="92D050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5" name="Rectangle 84"/>
          <p:cNvSpPr/>
          <p:nvPr/>
        </p:nvSpPr>
        <p:spPr>
          <a:xfrm>
            <a:off x="4791357" y="4669714"/>
            <a:ext cx="248348" cy="360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1955274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8" dur="50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1" presetClass="exit" presetSubtype="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6" fill="hold">
                      <p:stCondLst>
                        <p:cond delay="indefinite"/>
                      </p:stCondLst>
                      <p:childTnLst>
                        <p:par>
                          <p:cTn id="77" fill="hold">
                            <p:stCondLst>
                              <p:cond delay="0"/>
                            </p:stCondLst>
                            <p:childTnLst>
                              <p:par>
                                <p:cTn id="7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4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6" fill="hold">
                      <p:stCondLst>
                        <p:cond delay="indefinite"/>
                      </p:stCondLst>
                      <p:childTnLst>
                        <p:par>
                          <p:cTn id="87" fill="hold">
                            <p:stCondLst>
                              <p:cond delay="0"/>
                            </p:stCondLst>
                            <p:childTnLst>
                              <p:par>
                                <p:cTn id="8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>
                      <p:stCondLst>
                        <p:cond delay="indefinite"/>
                      </p:stCondLst>
                      <p:childTnLst>
                        <p:par>
                          <p:cTn id="91" fill="hold">
                            <p:stCondLst>
                              <p:cond delay="0"/>
                            </p:stCondLst>
                            <p:childTnLst>
                              <p:par>
                                <p:cTn id="9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2" fill="hold">
                      <p:stCondLst>
                        <p:cond delay="indefinite"/>
                      </p:stCondLst>
                      <p:childTnLst>
                        <p:par>
                          <p:cTn id="103" fill="hold">
                            <p:stCondLst>
                              <p:cond delay="0"/>
                            </p:stCondLst>
                            <p:childTnLst>
                              <p:par>
                                <p:cTn id="104" presetID="1" presetClass="exit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4" fill="hold">
                      <p:stCondLst>
                        <p:cond delay="indefinite"/>
                      </p:stCondLst>
                      <p:childTnLst>
                        <p:par>
                          <p:cTn id="115" fill="hold">
                            <p:stCondLst>
                              <p:cond delay="0"/>
                            </p:stCondLst>
                            <p:childTnLst>
                              <p:par>
                                <p:cTn id="1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2" fill="hold">
                      <p:stCondLst>
                        <p:cond delay="indefinite"/>
                      </p:stCondLst>
                      <p:childTnLst>
                        <p:par>
                          <p:cTn id="123" fill="hold">
                            <p:stCondLst>
                              <p:cond delay="0"/>
                            </p:stCondLst>
                            <p:childTnLst>
                              <p:par>
                                <p:cTn id="12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6" fill="hold">
                      <p:stCondLst>
                        <p:cond delay="indefinite"/>
                      </p:stCondLst>
                      <p:childTnLst>
                        <p:par>
                          <p:cTn id="127" fill="hold">
                            <p:stCondLst>
                              <p:cond delay="0"/>
                            </p:stCondLst>
                            <p:childTnLst>
                              <p:par>
                                <p:cTn id="128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0" fill="hold">
                      <p:stCondLst>
                        <p:cond delay="indefinite"/>
                      </p:stCondLst>
                      <p:childTnLst>
                        <p:par>
                          <p:cTn id="131" fill="hold">
                            <p:stCondLst>
                              <p:cond delay="0"/>
                            </p:stCondLst>
                            <p:childTnLst>
                              <p:par>
                                <p:cTn id="1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4" fill="hold">
                      <p:stCondLst>
                        <p:cond delay="indefinite"/>
                      </p:stCondLst>
                      <p:childTnLst>
                        <p:par>
                          <p:cTn id="135" fill="hold">
                            <p:stCondLst>
                              <p:cond delay="0"/>
                            </p:stCondLst>
                            <p:childTnLst>
                              <p:par>
                                <p:cTn id="1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8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0" fill="hold">
                      <p:stCondLst>
                        <p:cond delay="indefinite"/>
                      </p:stCondLst>
                      <p:childTnLst>
                        <p:par>
                          <p:cTn id="141" fill="hold">
                            <p:stCondLst>
                              <p:cond delay="0"/>
                            </p:stCondLst>
                            <p:childTnLst>
                              <p:par>
                                <p:cTn id="142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8" grpId="0" animBg="1"/>
      <p:bldP spid="8" grpId="1" animBg="1"/>
      <p:bldP spid="9" grpId="0" animBg="1"/>
      <p:bldP spid="56" grpId="0"/>
      <p:bldP spid="57" grpId="0" animBg="1"/>
      <p:bldP spid="58" grpId="0" animBg="1"/>
      <p:bldP spid="58" grpId="5" animBg="1"/>
      <p:bldP spid="59" grpId="0" animBg="1"/>
      <p:bldP spid="60" grpId="0" animBg="1"/>
      <p:bldP spid="61" grpId="0" animBg="1"/>
      <p:bldP spid="62" grpId="0" animBg="1"/>
      <p:bldP spid="63" grpId="0" animBg="1"/>
      <p:bldP spid="64" grpId="0" animBg="1"/>
      <p:bldP spid="65" grpId="0" animBg="1"/>
      <p:bldP spid="67" grpId="0" animBg="1"/>
      <p:bldP spid="68" grpId="0" animBg="1"/>
      <p:bldP spid="71" grpId="0" animBg="1"/>
      <p:bldP spid="72" grpId="0" animBg="1"/>
      <p:bldP spid="73" grpId="0" animBg="1"/>
      <p:bldP spid="79" grpId="0" animBg="1"/>
      <p:bldP spid="79" grpId="1" animBg="1"/>
      <p:bldP spid="80" grpId="0" animBg="1"/>
      <p:bldP spid="80" grpId="1" animBg="1"/>
      <p:bldP spid="81" grpId="0" animBg="1"/>
      <p:bldP spid="82" grpId="0" animBg="1"/>
      <p:bldP spid="83" grpId="0" animBg="1"/>
      <p:bldP spid="84" grpId="0" animBg="1"/>
      <p:bldP spid="8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TextBox 31"/>
          <p:cNvSpPr txBox="1"/>
          <p:nvPr/>
        </p:nvSpPr>
        <p:spPr>
          <a:xfrm>
            <a:off x="768345" y="4775236"/>
            <a:ext cx="703464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/>
              <a:t>Key              </a:t>
            </a:r>
            <a:r>
              <a:rPr lang="en-GB" sz="3600" dirty="0" smtClean="0">
                <a:ea typeface="Cambria Math" panose="02040503050406030204" pitchFamily="18" charset="0"/>
              </a:rPr>
              <a:t>=</a:t>
            </a:r>
            <a:r>
              <a:rPr lang="en-GB" sz="3600" dirty="0" smtClean="0"/>
              <a:t> ________ minutes</a:t>
            </a:r>
            <a:endParaRPr lang="en-GB" sz="3600" dirty="0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29470" y="5223112"/>
            <a:ext cx="747045" cy="747045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5732314" y="5365801"/>
            <a:ext cx="209513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alibri" panose="020F0502020204030204" pitchFamily="34" charset="0"/>
                <a:cs typeface="Calibri" panose="020F0502020204030204" pitchFamily="34" charset="0"/>
              </a:rPr>
              <a:t>Have a think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90952047"/>
              </p:ext>
            </p:extLst>
          </p:nvPr>
        </p:nvGraphicFramePr>
        <p:xfrm>
          <a:off x="716597" y="435857"/>
          <a:ext cx="5749638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168238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3581400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Minutes spent</a:t>
                      </a:r>
                      <a:r>
                        <a:rPr lang="en-GB" sz="2800" b="0" baseline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 reading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20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25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10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15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482457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30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35171951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Saturday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55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310411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Sunday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28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45</a:t>
                      </a:r>
                      <a:endParaRPr lang="en-GB" sz="28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20859401"/>
                  </a:ext>
                </a:extLst>
              </a:tr>
            </a:tbl>
          </a:graphicData>
        </a:graphic>
      </p:graphicFrame>
      <p:pic>
        <p:nvPicPr>
          <p:cNvPr id="29" name="Picture 2" descr="File:Book SVG.sv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709287" y="4741260"/>
            <a:ext cx="1284096" cy="7361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/>
          <p:cNvSpPr txBox="1"/>
          <p:nvPr/>
        </p:nvSpPr>
        <p:spPr>
          <a:xfrm>
            <a:off x="3543646" y="4787941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</a:rPr>
              <a:t>10</a:t>
            </a:r>
            <a:endParaRPr lang="en-GB" sz="3600" dirty="0">
              <a:solidFill>
                <a:schemeClr val="accent1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089273" y="4786147"/>
            <a:ext cx="11059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solidFill>
                  <a:schemeClr val="accent1"/>
                </a:solidFill>
              </a:rPr>
              <a:t>or 5</a:t>
            </a:r>
            <a:endParaRPr lang="en-GB" sz="3600" dirty="0">
              <a:solidFill>
                <a:schemeClr val="accent1"/>
              </a:solidFill>
            </a:endParaRPr>
          </a:p>
        </p:txBody>
      </p:sp>
      <p:pic>
        <p:nvPicPr>
          <p:cNvPr id="33" name="Picture 3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515320" y="435857"/>
            <a:ext cx="1568607" cy="1892177"/>
          </a:xfrm>
          <a:prstGeom prst="rect">
            <a:avLst/>
          </a:prstGeom>
        </p:spPr>
      </p:pic>
      <p:sp>
        <p:nvSpPr>
          <p:cNvPr id="39" name="Rounded Rectangle 38"/>
          <p:cNvSpPr/>
          <p:nvPr/>
        </p:nvSpPr>
        <p:spPr>
          <a:xfrm>
            <a:off x="735330" y="3551210"/>
            <a:ext cx="5730905" cy="503792"/>
          </a:xfrm>
          <a:prstGeom prst="roundRect">
            <a:avLst/>
          </a:prstGeom>
          <a:noFill/>
          <a:ln w="28575">
            <a:solidFill>
              <a:srgbClr val="E82C9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21713566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7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0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30" grpId="0"/>
      <p:bldP spid="31" grpId="0"/>
      <p:bldP spid="3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3206413"/>
              </p:ext>
            </p:extLst>
          </p:nvPr>
        </p:nvGraphicFramePr>
        <p:xfrm>
          <a:off x="694808" y="1128045"/>
          <a:ext cx="7503723" cy="38404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28793">
                  <a:extLst>
                    <a:ext uri="{9D8B030D-6E8A-4147-A177-3AD203B41FA5}">
                      <a16:colId xmlns:a16="http://schemas.microsoft.com/office/drawing/2014/main" val="1263891223"/>
                    </a:ext>
                  </a:extLst>
                </a:gridCol>
                <a:gridCol w="5574930">
                  <a:extLst>
                    <a:ext uri="{9D8B030D-6E8A-4147-A177-3AD203B41FA5}">
                      <a16:colId xmlns:a16="http://schemas.microsoft.com/office/drawing/2014/main" val="37870077"/>
                    </a:ext>
                  </a:extLst>
                </a:gridCol>
              </a:tblGrid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Monday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02465529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Tuesday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99700427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Wednesday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232081269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Thursday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51488020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Friday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797226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Saturday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9778114"/>
                  </a:ext>
                </a:extLst>
              </a:tr>
              <a:tr h="540000">
                <a:tc>
                  <a:txBody>
                    <a:bodyPr/>
                    <a:lstStyle/>
                    <a:p>
                      <a:pPr algn="l"/>
                      <a:r>
                        <a:rPr lang="en-GB" sz="2900" b="0" dirty="0" smtClean="0">
                          <a:solidFill>
                            <a:schemeClr val="tx1"/>
                          </a:solidFill>
                          <a:latin typeface="+mn-lt"/>
                        </a:rPr>
                        <a:t>Sunday</a:t>
                      </a:r>
                      <a:endParaRPr lang="en-GB" sz="2900" b="0" dirty="0">
                        <a:solidFill>
                          <a:schemeClr val="tx1"/>
                        </a:solidFill>
                        <a:latin typeface="+mn-lt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en-GB" sz="3600" b="0" dirty="0">
                        <a:solidFill>
                          <a:schemeClr val="tx1"/>
                        </a:solidFill>
                        <a:latin typeface="KG Primary Penmanship" panose="02000506000000020003" pitchFamily="2" charset="0"/>
                      </a:endParaRPr>
                    </a:p>
                  </a:txBody>
                  <a:tcPr marL="0" marR="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571969255"/>
                  </a:ext>
                </a:extLst>
              </a:tr>
            </a:tbl>
          </a:graphicData>
        </a:graphic>
      </p:graphicFrame>
      <p:sp>
        <p:nvSpPr>
          <p:cNvPr id="11" name="TextBox 10"/>
          <p:cNvSpPr txBox="1"/>
          <p:nvPr/>
        </p:nvSpPr>
        <p:spPr>
          <a:xfrm>
            <a:off x="848160" y="424695"/>
            <a:ext cx="50828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Key                </a:t>
            </a:r>
            <a:r>
              <a:rPr lang="en-GB" sz="2800" dirty="0" smtClean="0">
                <a:ea typeface="Cambria Math" panose="02040503050406030204" pitchFamily="18" charset="0"/>
              </a:rPr>
              <a:t>=</a:t>
            </a:r>
            <a:r>
              <a:rPr lang="en-GB" sz="2800" dirty="0" smtClean="0"/>
              <a:t> 10 minutes</a:t>
            </a:r>
            <a:endParaRPr lang="en-GB" sz="2800" dirty="0"/>
          </a:p>
        </p:txBody>
      </p:sp>
      <p:pic>
        <p:nvPicPr>
          <p:cNvPr id="12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1583486" y="395509"/>
            <a:ext cx="1050532" cy="602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67347" y="116749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692550" y="116749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829372" y="1736326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754575" y="173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4163569" y="1761490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18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829372" y="229817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754575" y="281052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79778" y="2810522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Rectangle 20"/>
          <p:cNvSpPr/>
          <p:nvPr/>
        </p:nvSpPr>
        <p:spPr>
          <a:xfrm>
            <a:off x="5044528" y="2835687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22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839838" y="284970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3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44752" y="3401950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4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669955" y="340194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5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94541" y="340194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66439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7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691642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25663" y="3913243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544532" y="391306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398606" y="3913244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7252680" y="3910479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Rectangle 36"/>
          <p:cNvSpPr/>
          <p:nvPr/>
        </p:nvSpPr>
        <p:spPr>
          <a:xfrm>
            <a:off x="7608468" y="3910479"/>
            <a:ext cx="448246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pic>
        <p:nvPicPr>
          <p:cNvPr id="38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2766439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9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3700460" y="4456325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4687688" y="445615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5569498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2" name="Picture 2" descr="File:Book SVG.sv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325" t="22963" r="10495" b="23703"/>
          <a:stretch/>
        </p:blipFill>
        <p:spPr bwMode="auto">
          <a:xfrm>
            <a:off x="6438742" y="4453561"/>
            <a:ext cx="829108" cy="4752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3" name="Rectangle 42"/>
          <p:cNvSpPr/>
          <p:nvPr/>
        </p:nvSpPr>
        <p:spPr>
          <a:xfrm>
            <a:off x="6891587" y="4453561"/>
            <a:ext cx="485621" cy="399161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400"/>
          </a:p>
        </p:txBody>
      </p:sp>
      <p:sp>
        <p:nvSpPr>
          <p:cNvPr id="44" name="TextBox 43"/>
          <p:cNvSpPr txBox="1"/>
          <p:nvPr/>
        </p:nvSpPr>
        <p:spPr>
          <a:xfrm>
            <a:off x="667512" y="5126013"/>
            <a:ext cx="741716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/>
              <a:t>Can you see how many minutes Alex read in total? </a:t>
            </a:r>
            <a:endParaRPr lang="en-GB" sz="2800" dirty="0"/>
          </a:p>
        </p:txBody>
      </p:sp>
      <p:pic>
        <p:nvPicPr>
          <p:cNvPr id="45" name="Picture 4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832467" y="236776"/>
            <a:ext cx="1477717" cy="1782538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2106123" y="5636403"/>
            <a:ext cx="608690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 smtClean="0">
                <a:solidFill>
                  <a:schemeClr val="accent1">
                    <a:lumMod val="75000"/>
                  </a:schemeClr>
                </a:solidFill>
              </a:rPr>
              <a:t>200 minutes or 3 hours and 20 minutes</a:t>
            </a:r>
            <a:endParaRPr lang="en-GB" sz="2800" dirty="0">
              <a:solidFill>
                <a:schemeClr val="accent1">
                  <a:lumMod val="75000"/>
                </a:schemeClr>
              </a:solidFill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932171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" dur="500" tmFilter="0, 0; .2, .5; .8, .5; 1, 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" dur="250" autoRev="1" fill="hold"/>
                                        <p:tgtEl>
                                          <p:spTgt spid="1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1" dur="500" tmFilter="0, 0; .2, .5; .8, .5; 1, 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2" dur="250" autoRev="1" fill="hold"/>
                                        <p:tgtEl>
                                          <p:spTgt spid="1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1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2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1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2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1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2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6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7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 tmFilter="0, 0; .2, .5; .8, .5; 1, 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2" dur="250" autoRev="1" fill="hold"/>
                                        <p:tgtEl>
                                          <p:spTgt spid="2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6" dur="500" tmFilter="0, 0; .2, .5; .8, .5; 1, 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67" dur="250" autoRev="1" fill="hold"/>
                                        <p:tgtEl>
                                          <p:spTgt spid="3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3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500" tmFilter="0, 0; .2, .5; .8, .5; 1, 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250" autoRev="1" fill="hold"/>
                                        <p:tgtEl>
                                          <p:spTgt spid="3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500" tmFilter="0, 0; .2, .5; .8, .5; 1, 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2" dur="250" autoRev="1" fill="hold"/>
                                        <p:tgtEl>
                                          <p:spTgt spid="3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6" dur="500" tmFilter="0, 0; .2, .5; .8, .5; 1, 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7" dur="250" autoRev="1" fill="hold"/>
                                        <p:tgtEl>
                                          <p:spTgt spid="3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1" dur="500" tmFilter="0, 0; .2, .5; .8, .5; 1, 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2" dur="250" autoRev="1" fill="hold"/>
                                        <p:tgtEl>
                                          <p:spTgt spid="4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 tmFilter="0, 0; .2, .5; .8, .5; 1, 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7" dur="250" autoRev="1" fill="hold"/>
                                        <p:tgtEl>
                                          <p:spTgt spid="4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1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2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1" dur="500" tmFilter="0, 0; .2, .5; .8, .5; 1, 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2" dur="250" autoRev="1" fill="hold"/>
                                        <p:tgtEl>
                                          <p:spTgt spid="3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6" dur="500" tmFilter="0, 0; .2, .5; .8, .5; 1, 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7" dur="250" autoRev="1" fill="hold"/>
                                        <p:tgtEl>
                                          <p:spTgt spid="4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8" fill="hold">
                      <p:stCondLst>
                        <p:cond delay="indefinite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4" grpId="0"/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>
                <a:latin typeface="Calibri" panose="020F0502020204030204" pitchFamily="34" charset="0"/>
                <a:cs typeface="Calibri" panose="020F0502020204030204" pitchFamily="34" charset="0"/>
              </a:rPr>
              <a:t>Have a go at all of the questions on the worksheet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242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9.6|5.6|0.7|0.7|0.7|1.7|1.5|15|0.8|0.7|0.7|0.9|1.4|0.8|2.4|0.8|0.7|0.6|0.6|1.4|0.7|0.5|0.7|0.7|1.6|11.5|0.7|0.7|0.7|4.1|0.7|0.4|0.5|0.7|0.9|1.1|3.8|0.5|0.5|0.5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1.3|12.6|0.9|3.8|9.3|0.6|0.5|0.5|0.7|0.8|2.2|0.7|0.5|0.5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5.6|2.6|5.4|4.6|12|6.7|15|12.8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2|5.3|4|0.9|5.5|5.2|5.8|10.8|1.3|0.9|1.7|0.9|1.2|6.5|2.9|3.6|3.4|1.6|3.1|12.8|10.5|2.8|4.3|2.2|1.2|1.3|3.2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2.7|19.3|2.5|3.1|2.3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0.3|1.6|1|1.1|0.7|1.1|0.9|0.9|1.1|1|1.1|1.8|0.7|0.9|1|1.2|1.2|0.9|1.8|6.3|2.2|1.9|2.3|2.8"/>
</p:tagLst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Get ready question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Let's learn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7" ma:contentTypeDescription="Create a new document." ma:contentTypeScope="" ma:versionID="d1bbd0e7118b8034b1837b1a97a3e8b1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6327414cb3b5f93d160f991d0b6625f7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72645BB-C536-4612-8AE4-E740337A994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http://purl.org/dc/elements/1.1/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purl.org/dc/terms/"/>
    <ds:schemaRef ds:uri="http://www.w3.org/XML/1998/namespace"/>
    <ds:schemaRef ds:uri="522d4c35-b548-4432-90ae-af4376e1c4b4"/>
    <ds:schemaRef ds:uri="http://schemas.microsoft.com/office/infopath/2007/PartnerControls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10337</TotalTime>
  <Words>189</Words>
  <Application>Microsoft Office PowerPoint</Application>
  <PresentationFormat>On-screen Show (4:3)</PresentationFormat>
  <Paragraphs>112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7</vt:i4>
      </vt:variant>
      <vt:variant>
        <vt:lpstr>Slide Titles</vt:lpstr>
      </vt:variant>
      <vt:variant>
        <vt:i4>11</vt:i4>
      </vt:variant>
    </vt:vector>
  </HeadingPairs>
  <TitlesOfParts>
    <vt:vector size="23" baseType="lpstr">
      <vt:lpstr>Arial</vt:lpstr>
      <vt:lpstr>Calibri</vt:lpstr>
      <vt:lpstr>Cambria Math</vt:lpstr>
      <vt:lpstr>Comic Sans MS</vt:lpstr>
      <vt:lpstr>KG Primary Penmanship</vt:lpstr>
      <vt:lpstr>Title slide</vt:lpstr>
      <vt:lpstr>Get ready title</vt:lpstr>
      <vt:lpstr>Get ready questions</vt:lpstr>
      <vt:lpstr>Let's learn title</vt:lpstr>
      <vt:lpstr>Let's learn slides</vt:lpstr>
      <vt:lpstr>Your turn</vt:lpstr>
      <vt:lpstr>Your turn activity lesson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Have a go at all of the questions on the worksheet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Louise Collinson</cp:lastModifiedBy>
  <cp:revision>230</cp:revision>
  <dcterms:created xsi:type="dcterms:W3CDTF">2019-07-05T11:02:13Z</dcterms:created>
  <dcterms:modified xsi:type="dcterms:W3CDTF">2021-01-12T21:45:33Z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