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309" r:id="rId13"/>
    <p:sldId id="310" r:id="rId14"/>
    <p:sldId id="299" r:id="rId15"/>
    <p:sldId id="300" r:id="rId16"/>
    <p:sldId id="306" r:id="rId17"/>
    <p:sldId id="307" r:id="rId18"/>
    <p:sldId id="311" r:id="rId19"/>
    <p:sldId id="308" r:id="rId20"/>
    <p:sldId id="312" r:id="rId21"/>
    <p:sldId id="313" r:id="rId22"/>
    <p:sldId id="314" r:id="rId23"/>
    <p:sldId id="315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9AE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0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32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25/02/2022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25/02/2022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5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2260"/>
            <a:ext cx="6303810" cy="2493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67513" y="553076"/>
            <a:ext cx="70656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US" sz="2800" dirty="0">
                <a:latin typeface="Calibri" panose="020F0502020204030204" pitchFamily="34" charset="0"/>
              </a:rPr>
              <a:t>Complete the sequence.</a:t>
            </a:r>
          </a:p>
          <a:p>
            <a:r>
              <a:rPr lang="en-US" sz="2800" dirty="0">
                <a:latin typeface="Calibri" panose="020F0502020204030204" pitchFamily="34" charset="0"/>
              </a:rPr>
              <a:t>            10, 20, 30, 40, _____, _____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7513" y="1876195"/>
            <a:ext cx="7065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2)   </a:t>
            </a:r>
            <a:r>
              <a:rPr lang="en-US" sz="2800" dirty="0">
                <a:latin typeface="Calibri" panose="020F0502020204030204" pitchFamily="34" charset="0"/>
              </a:rPr>
              <a:t>How many tens are in 38?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7513" y="3015561"/>
            <a:ext cx="7065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3)	</a:t>
            </a:r>
            <a:r>
              <a:rPr lang="en-US" sz="2800" dirty="0">
                <a:latin typeface="Calibri" panose="020F0502020204030204" pitchFamily="34" charset="0"/>
              </a:rPr>
              <a:t>Complete the part-whole model.</a:t>
            </a:r>
            <a:endParaRPr lang="en-GB" sz="2800" dirty="0">
              <a:latin typeface="Calibri" panose="020F050202020403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102" y="3537695"/>
            <a:ext cx="2530176" cy="2532908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731979" y="3802298"/>
            <a:ext cx="11763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72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43D68B0-E55D-428D-A934-1FAEBF3A1CC8}"/>
              </a:ext>
            </a:extLst>
          </p:cNvPr>
          <p:cNvSpPr txBox="1"/>
          <p:nvPr/>
        </p:nvSpPr>
        <p:spPr>
          <a:xfrm>
            <a:off x="4234346" y="5300589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 ones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09103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667513" y="3015561"/>
            <a:ext cx="7065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3)	</a:t>
            </a:r>
            <a:r>
              <a:rPr lang="en-US" sz="2800" dirty="0">
                <a:latin typeface="Calibri" panose="020F0502020204030204" pitchFamily="34" charset="0"/>
              </a:rPr>
              <a:t>Complete the part-whole model.</a:t>
            </a:r>
            <a:endParaRPr lang="en-GB" sz="2800" dirty="0">
              <a:latin typeface="Calibri" panose="020F0502020204030204" pitchFamily="34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102" y="3537695"/>
            <a:ext cx="2530176" cy="2532908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3731979" y="3802298"/>
            <a:ext cx="11763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72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43D68B0-E55D-428D-A934-1FAEBF3A1CC8}"/>
              </a:ext>
            </a:extLst>
          </p:cNvPr>
          <p:cNvSpPr txBox="1"/>
          <p:nvPr/>
        </p:nvSpPr>
        <p:spPr>
          <a:xfrm>
            <a:off x="4234346" y="5300589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 ones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67513" y="553076"/>
            <a:ext cx="70656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US" sz="2800" dirty="0">
                <a:latin typeface="Calibri" panose="020F0502020204030204" pitchFamily="34" charset="0"/>
              </a:rPr>
              <a:t>Complete the sequence.</a:t>
            </a:r>
          </a:p>
          <a:p>
            <a:r>
              <a:rPr lang="en-US" sz="2800" dirty="0">
                <a:latin typeface="Calibri" panose="020F0502020204030204" pitchFamily="34" charset="0"/>
              </a:rPr>
              <a:t>            10, 20, 30, 40, _____, _____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7513" y="1876195"/>
            <a:ext cx="7065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2)   </a:t>
            </a:r>
            <a:r>
              <a:rPr lang="en-US" sz="2800" dirty="0">
                <a:latin typeface="Calibri" panose="020F0502020204030204" pitchFamily="34" charset="0"/>
              </a:rPr>
              <a:t>How many tens are in 38?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38888" y="991205"/>
            <a:ext cx="770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50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068307" y="978705"/>
            <a:ext cx="770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60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62120" y="2398329"/>
            <a:ext cx="23526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3 tens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844072" y="5317607"/>
            <a:ext cx="2818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</a:rPr>
              <a:t>7 tens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66597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3793" y="3941388"/>
            <a:ext cx="6656479" cy="130802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7878" y="1879611"/>
            <a:ext cx="6652394" cy="1307218"/>
          </a:xfrm>
          <a:prstGeom prst="rect">
            <a:avLst/>
          </a:prstGeom>
        </p:spPr>
      </p:pic>
      <p:sp>
        <p:nvSpPr>
          <p:cNvPr id="58" name="TextBox 57"/>
          <p:cNvSpPr txBox="1"/>
          <p:nvPr/>
        </p:nvSpPr>
        <p:spPr>
          <a:xfrm>
            <a:off x="745889" y="395750"/>
            <a:ext cx="64779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is the length of the bar?</a:t>
            </a:r>
            <a:endParaRPr lang="en-GB" sz="2800" dirty="0"/>
          </a:p>
        </p:txBody>
      </p:sp>
      <p:sp>
        <p:nvSpPr>
          <p:cNvPr id="62" name="Rectangle 61"/>
          <p:cNvSpPr/>
          <p:nvPr/>
        </p:nvSpPr>
        <p:spPr>
          <a:xfrm>
            <a:off x="1515292" y="1689197"/>
            <a:ext cx="3122023" cy="252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Box 62"/>
          <p:cNvSpPr txBox="1"/>
          <p:nvPr/>
        </p:nvSpPr>
        <p:spPr>
          <a:xfrm>
            <a:off x="4733360" y="1212946"/>
            <a:ext cx="64779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bar is 8 cm long.</a:t>
            </a:r>
            <a:endParaRPr lang="en-GB" sz="2800" dirty="0"/>
          </a:p>
        </p:txBody>
      </p:sp>
      <p:sp>
        <p:nvSpPr>
          <p:cNvPr id="64" name="Rectangle 63"/>
          <p:cNvSpPr/>
          <p:nvPr/>
        </p:nvSpPr>
        <p:spPr>
          <a:xfrm>
            <a:off x="1515292" y="1698401"/>
            <a:ext cx="3122023" cy="252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TextBox 64"/>
          <p:cNvSpPr txBox="1"/>
          <p:nvPr/>
        </p:nvSpPr>
        <p:spPr>
          <a:xfrm>
            <a:off x="4811713" y="3350605"/>
            <a:ext cx="64779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bar is 80 </a:t>
            </a:r>
            <a:r>
              <a:rPr lang="en-GB" sz="2800" dirty="0"/>
              <a:t>m</a:t>
            </a:r>
            <a:r>
              <a:rPr lang="en-GB" sz="2800" dirty="0" smtClean="0"/>
              <a:t>m long.</a:t>
            </a:r>
            <a:endParaRPr lang="en-GB" sz="2800" dirty="0"/>
          </a:p>
        </p:txBody>
      </p:sp>
      <p:cxnSp>
        <p:nvCxnSpPr>
          <p:cNvPr id="66" name="Straight Connector 65"/>
          <p:cNvCxnSpPr/>
          <p:nvPr/>
        </p:nvCxnSpPr>
        <p:spPr>
          <a:xfrm>
            <a:off x="4637315" y="1388751"/>
            <a:ext cx="0" cy="3344091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3162392" y="5473599"/>
            <a:ext cx="29498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8</a:t>
            </a:r>
            <a:r>
              <a:rPr lang="en-GB" sz="3600" dirty="0" smtClean="0">
                <a:latin typeface="Calibri" panose="020F0502020204030204" pitchFamily="34" charset="0"/>
              </a:rPr>
              <a:t> </a:t>
            </a:r>
            <a:r>
              <a:rPr lang="en-GB" sz="3600" dirty="0">
                <a:latin typeface="Calibri" panose="020F0502020204030204" pitchFamily="34" charset="0"/>
              </a:rPr>
              <a:t>cm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8</a:t>
            </a:r>
            <a:r>
              <a:rPr lang="en-GB" sz="3600" dirty="0" smtClean="0">
                <a:latin typeface="Calibri" panose="020F0502020204030204" pitchFamily="34" charset="0"/>
              </a:rPr>
              <a:t>0 </a:t>
            </a:r>
            <a:r>
              <a:rPr lang="en-GB" sz="3600" dirty="0">
                <a:latin typeface="Calibri" panose="020F0502020204030204" pitchFamily="34" charset="0"/>
              </a:rPr>
              <a:t>mm</a:t>
            </a:r>
          </a:p>
        </p:txBody>
      </p:sp>
      <p:pic>
        <p:nvPicPr>
          <p:cNvPr id="68" name="Picture 67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8426" y="2695756"/>
            <a:ext cx="1111865" cy="1614250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9496" y="446336"/>
            <a:ext cx="1156763" cy="157882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22222E-6 L -0.00208 0.2988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14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4" grpId="0" animBg="1"/>
      <p:bldP spid="65" grpId="0"/>
      <p:bldP spid="6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73931" y="1965860"/>
            <a:ext cx="7215607" cy="669261"/>
            <a:chOff x="850232" y="3272589"/>
            <a:chExt cx="7579894" cy="577516"/>
          </a:xfrm>
        </p:grpSpPr>
        <p:cxnSp>
          <p:nvCxnSpPr>
            <p:cNvPr id="9" name="Straight Connector 8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1" name="TextBox 20"/>
          <p:cNvSpPr txBox="1"/>
          <p:nvPr/>
        </p:nvSpPr>
        <p:spPr>
          <a:xfrm>
            <a:off x="617606" y="256652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665358" y="2564464"/>
            <a:ext cx="954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100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186304" y="256652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982720" y="256652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691207" y="256652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30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428704" y="256652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40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141275" y="256652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880593" y="256652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60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550769" y="256652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70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288158" y="256652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80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015749" y="256652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90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468590" y="3193386"/>
            <a:ext cx="1707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millimetres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6351115" y="3193386"/>
            <a:ext cx="1808239" cy="461665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/>
          <p:cNvSpPr txBox="1"/>
          <p:nvPr/>
        </p:nvSpPr>
        <p:spPr>
          <a:xfrm>
            <a:off x="6428847" y="769512"/>
            <a:ext cx="1707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centimetres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6351115" y="769513"/>
            <a:ext cx="1808239" cy="461665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/>
          <p:cNvSpPr txBox="1"/>
          <p:nvPr/>
        </p:nvSpPr>
        <p:spPr>
          <a:xfrm>
            <a:off x="617606" y="151425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7724665" y="1514259"/>
            <a:ext cx="954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342116" y="151425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073252" y="151425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756058" y="151425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3506797" y="151425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4233036" y="151425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4934997" y="151425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5642299" y="151425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6367512" y="151425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094777" y="151425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2955345" y="4541314"/>
            <a:ext cx="29498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 cm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10 </a:t>
            </a:r>
            <a:r>
              <a:rPr lang="en-GB" sz="3600" dirty="0" smtClean="0">
                <a:latin typeface="Calibri" panose="020F0502020204030204" pitchFamily="34" charset="0"/>
              </a:rPr>
              <a:t>mm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2958461" y="4564654"/>
            <a:ext cx="30027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>
                <a:latin typeface="Calibri" panose="020F0502020204030204" pitchFamily="34" charset="0"/>
              </a:rPr>
              <a:t>7 </a:t>
            </a:r>
            <a:r>
              <a:rPr lang="en-GB" sz="3600" dirty="0">
                <a:latin typeface="Calibri" panose="020F0502020204030204" pitchFamily="34" charset="0"/>
              </a:rPr>
              <a:t>c</a:t>
            </a:r>
            <a:r>
              <a:rPr lang="en-GB" sz="3600" dirty="0" smtClean="0">
                <a:latin typeface="Calibri" panose="020F0502020204030204" pitchFamily="34" charset="0"/>
              </a:rPr>
              <a:t>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</a:t>
            </a:r>
            <a:r>
              <a:rPr lang="en-GB" sz="3600" dirty="0" smtClean="0">
                <a:latin typeface="Calibri" panose="020F0502020204030204" pitchFamily="34" charset="0"/>
              </a:rPr>
              <a:t>     </a:t>
            </a:r>
            <a:r>
              <a:rPr lang="en-GB" sz="3600" dirty="0">
                <a:latin typeface="Calibri" panose="020F0502020204030204" pitchFamily="34" charset="0"/>
              </a:rPr>
              <a:t>m</a:t>
            </a:r>
            <a:r>
              <a:rPr lang="en-GB" sz="3600" dirty="0" smtClean="0">
                <a:latin typeface="Calibri" panose="020F0502020204030204" pitchFamily="34" charset="0"/>
              </a:rPr>
              <a:t>m</a:t>
            </a:r>
            <a:endParaRPr lang="en-GB" sz="3600" dirty="0">
              <a:latin typeface="Calibri" panose="020F0502020204030204" pitchFamily="34" charset="0"/>
            </a:endParaRPr>
          </a:p>
        </p:txBody>
      </p:sp>
      <p:cxnSp>
        <p:nvCxnSpPr>
          <p:cNvPr id="50" name="Straight Connector 49"/>
          <p:cNvCxnSpPr/>
          <p:nvPr/>
        </p:nvCxnSpPr>
        <p:spPr>
          <a:xfrm>
            <a:off x="5824853" y="538230"/>
            <a:ext cx="0" cy="3344091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4433610" y="4549927"/>
            <a:ext cx="1212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</a:rPr>
              <a:t>70</a:t>
            </a:r>
            <a:endParaRPr lang="en-GB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3" name="Curved Down Arrow 52"/>
          <p:cNvSpPr/>
          <p:nvPr/>
        </p:nvSpPr>
        <p:spPr>
          <a:xfrm>
            <a:off x="3624671" y="4274210"/>
            <a:ext cx="1326339" cy="29044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3922030" y="3831226"/>
                <a:ext cx="137656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800" dirty="0" smtClean="0"/>
                  <a:t>10</a:t>
                </a:r>
                <a:endParaRPr lang="en-GB" sz="2800" dirty="0"/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2030" y="3831226"/>
                <a:ext cx="1376562" cy="523220"/>
              </a:xfrm>
              <a:prstGeom prst="rect">
                <a:avLst/>
              </a:prstGeom>
              <a:blipFill>
                <a:blip r:embed="rId5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7" name="TextBox 56"/>
          <p:cNvSpPr txBox="1"/>
          <p:nvPr/>
        </p:nvSpPr>
        <p:spPr>
          <a:xfrm>
            <a:off x="2917472" y="4584787"/>
            <a:ext cx="31325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</a:t>
            </a:r>
            <a:r>
              <a:rPr lang="en-GB" sz="3600" dirty="0" smtClean="0">
                <a:latin typeface="Calibri" panose="020F0502020204030204" pitchFamily="34" charset="0"/>
              </a:rPr>
              <a:t>0 </a:t>
            </a:r>
            <a:r>
              <a:rPr lang="en-GB" sz="3600" dirty="0">
                <a:latin typeface="Calibri" panose="020F0502020204030204" pitchFamily="34" charset="0"/>
              </a:rPr>
              <a:t>m</a:t>
            </a:r>
            <a:r>
              <a:rPr lang="en-GB" sz="3600" dirty="0" smtClean="0">
                <a:latin typeface="Calibri" panose="020F0502020204030204" pitchFamily="34" charset="0"/>
              </a:rPr>
              <a:t>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</a:t>
            </a:r>
            <a:r>
              <a:rPr lang="en-GB" sz="3600" dirty="0" smtClean="0">
                <a:latin typeface="Calibri" panose="020F0502020204030204" pitchFamily="34" charset="0"/>
              </a:rPr>
              <a:t>    cm</a:t>
            </a:r>
            <a:endParaRPr lang="en-GB" sz="3600" dirty="0">
              <a:latin typeface="Calibri" panose="020F050202020403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4874848" y="4599068"/>
            <a:ext cx="1212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</a:rPr>
              <a:t>3</a:t>
            </a:r>
            <a:endParaRPr lang="en-GB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9" name="Curved Down Arrow 58"/>
          <p:cNvSpPr/>
          <p:nvPr/>
        </p:nvSpPr>
        <p:spPr>
          <a:xfrm>
            <a:off x="3583682" y="4294343"/>
            <a:ext cx="1326339" cy="29044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Box 59"/>
              <p:cNvSpPr txBox="1"/>
              <p:nvPr/>
            </p:nvSpPr>
            <p:spPr>
              <a:xfrm>
                <a:off x="3881041" y="3851359"/>
                <a:ext cx="137656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800" dirty="0" smtClean="0"/>
                  <a:t>10</a:t>
                </a:r>
                <a:endParaRPr lang="en-GB" sz="2800" dirty="0"/>
              </a:p>
            </p:txBody>
          </p:sp>
        </mc:Choice>
        <mc:Fallback xmlns="">
          <p:sp>
            <p:nvSpPr>
              <p:cNvPr id="60" name="TextBox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1041" y="3851359"/>
                <a:ext cx="1376562" cy="523220"/>
              </a:xfrm>
              <a:prstGeom prst="rect">
                <a:avLst/>
              </a:prstGeom>
              <a:blipFill>
                <a:blip r:embed="rId6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1" name="Straight Connector 60"/>
          <p:cNvCxnSpPr/>
          <p:nvPr/>
        </p:nvCxnSpPr>
        <p:spPr>
          <a:xfrm>
            <a:off x="2944347" y="538230"/>
            <a:ext cx="0" cy="3344091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906472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7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 animBg="1"/>
      <p:bldP spid="34" grpId="0"/>
      <p:bldP spid="35" grpId="0" animBg="1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7" grpId="1"/>
      <p:bldP spid="49" grpId="0"/>
      <p:bldP spid="49" grpId="1"/>
      <p:bldP spid="52" grpId="0"/>
      <p:bldP spid="52" grpId="1"/>
      <p:bldP spid="53" grpId="0" animBg="1"/>
      <p:bldP spid="53" grpId="1" animBg="1"/>
      <p:bldP spid="54" grpId="0"/>
      <p:bldP spid="54" grpId="1"/>
      <p:bldP spid="57" grpId="0"/>
      <p:bldP spid="58" grpId="0"/>
      <p:bldP spid="59" grpId="0" animBg="1"/>
      <p:bldP spid="6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072344" y="583315"/>
            <a:ext cx="29498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 cm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10 mm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72344" y="577840"/>
            <a:ext cx="17443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4 cm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 </a:t>
            </a:r>
          </a:p>
        </p:txBody>
      </p:sp>
      <p:sp>
        <p:nvSpPr>
          <p:cNvPr id="20" name="Rectangle 19"/>
          <p:cNvSpPr/>
          <p:nvPr/>
        </p:nvSpPr>
        <p:spPr>
          <a:xfrm>
            <a:off x="2505947" y="587393"/>
            <a:ext cx="14943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40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mm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5" name="Table 24"/>
          <p:cNvGraphicFramePr>
            <a:graphicFrameLocks noGrp="1"/>
          </p:cNvGraphicFramePr>
          <p:nvPr>
            <p:extLst/>
          </p:nvPr>
        </p:nvGraphicFramePr>
        <p:xfrm>
          <a:off x="1005192" y="3976510"/>
          <a:ext cx="3048000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40871751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1897938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83848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9908635"/>
                  </a:ext>
                </a:extLst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1044498" y="4610339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10 mm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529192" y="4627103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10 mm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88255" y="3036706"/>
            <a:ext cx="20473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20 mm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278536" y="3964008"/>
            <a:ext cx="11913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 cm 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743232" y="3971191"/>
            <a:ext cx="11913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 cm </a:t>
            </a:r>
          </a:p>
        </p:txBody>
      </p:sp>
      <p:sp>
        <p:nvSpPr>
          <p:cNvPr id="31" name="Rectangle 30"/>
          <p:cNvSpPr/>
          <p:nvPr/>
        </p:nvSpPr>
        <p:spPr>
          <a:xfrm>
            <a:off x="2913110" y="3027153"/>
            <a:ext cx="108715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 cm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32" name="Table 31"/>
          <p:cNvGraphicFramePr>
            <a:graphicFrameLocks noGrp="1"/>
          </p:cNvGraphicFramePr>
          <p:nvPr>
            <p:extLst/>
          </p:nvPr>
        </p:nvGraphicFramePr>
        <p:xfrm>
          <a:off x="1044498" y="1425745"/>
          <a:ext cx="1582836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2836">
                  <a:extLst>
                    <a:ext uri="{9D8B030D-6E8A-4147-A177-3AD203B41FA5}">
                      <a16:colId xmlns:a16="http://schemas.microsoft.com/office/drawing/2014/main" val="40871751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 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83848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10 mm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9908635"/>
                  </a:ext>
                </a:extLst>
              </a:tr>
            </a:tbl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>
            <p:extLst/>
          </p:nvPr>
        </p:nvGraphicFramePr>
        <p:xfrm>
          <a:off x="1044498" y="1420375"/>
          <a:ext cx="6331344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2836">
                  <a:extLst>
                    <a:ext uri="{9D8B030D-6E8A-4147-A177-3AD203B41FA5}">
                      <a16:colId xmlns:a16="http://schemas.microsoft.com/office/drawing/2014/main" val="408717510"/>
                    </a:ext>
                  </a:extLst>
                </a:gridCol>
                <a:gridCol w="1582836">
                  <a:extLst>
                    <a:ext uri="{9D8B030D-6E8A-4147-A177-3AD203B41FA5}">
                      <a16:colId xmlns:a16="http://schemas.microsoft.com/office/drawing/2014/main" val="3189793820"/>
                    </a:ext>
                  </a:extLst>
                </a:gridCol>
                <a:gridCol w="1582836">
                  <a:extLst>
                    <a:ext uri="{9D8B030D-6E8A-4147-A177-3AD203B41FA5}">
                      <a16:colId xmlns:a16="http://schemas.microsoft.com/office/drawing/2014/main" val="989383957"/>
                    </a:ext>
                  </a:extLst>
                </a:gridCol>
                <a:gridCol w="1582836">
                  <a:extLst>
                    <a:ext uri="{9D8B030D-6E8A-4147-A177-3AD203B41FA5}">
                      <a16:colId xmlns:a16="http://schemas.microsoft.com/office/drawing/2014/main" val="20687155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 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 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 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 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83848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9908635"/>
                  </a:ext>
                </a:extLst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1089733" y="2070585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10 mm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631582" y="2087349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10 mm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196331" y="2059574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10 mm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855760" y="2059574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10 mm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64145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0" grpId="0"/>
      <p:bldP spid="26" grpId="0"/>
      <p:bldP spid="27" grpId="0"/>
      <p:bldP spid="28" grpId="0"/>
      <p:bldP spid="29" grpId="0"/>
      <p:bldP spid="30" grpId="0"/>
      <p:bldP spid="31" grpId="0"/>
      <p:bldP spid="21" grpId="0"/>
      <p:bldP spid="22" grpId="0"/>
      <p:bldP spid="23" grpId="0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868"/>
          <a:stretch/>
        </p:blipFill>
        <p:spPr>
          <a:xfrm>
            <a:off x="4484182" y="2201017"/>
            <a:ext cx="1822163" cy="1238250"/>
          </a:xfrm>
          <a:prstGeom prst="rect">
            <a:avLst/>
          </a:prstGeom>
        </p:spPr>
      </p:pic>
      <p:grpSp>
        <p:nvGrpSpPr>
          <p:cNvPr id="32" name="Group 31"/>
          <p:cNvGrpSpPr/>
          <p:nvPr/>
        </p:nvGrpSpPr>
        <p:grpSpPr>
          <a:xfrm rot="5400000">
            <a:off x="227048" y="2843712"/>
            <a:ext cx="4699158" cy="917599"/>
            <a:chOff x="850232" y="3272589"/>
            <a:chExt cx="7579894" cy="577516"/>
          </a:xfrm>
        </p:grpSpPr>
        <p:cxnSp>
          <p:nvCxnSpPr>
            <p:cNvPr id="33" name="Straight Connector 32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5" name="TextBox 44"/>
          <p:cNvSpPr txBox="1"/>
          <p:nvPr/>
        </p:nvSpPr>
        <p:spPr>
          <a:xfrm>
            <a:off x="1659693" y="5416285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658448" y="741862"/>
            <a:ext cx="954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60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659693" y="494636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659693" y="447645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52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659693" y="400653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53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1659693" y="356275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54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1659693" y="308147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55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659693" y="259675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56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1659693" y="213923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57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1659693" y="1681710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58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1659693" y="121179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59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809705" y="5435539"/>
            <a:ext cx="6847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mm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826441" y="5435539"/>
            <a:ext cx="632437" cy="44241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0" name="Picture 5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4081495" y="2667112"/>
            <a:ext cx="4989503" cy="980454"/>
          </a:xfrm>
          <a:prstGeom prst="rect">
            <a:avLst/>
          </a:prstGeom>
        </p:spPr>
      </p:pic>
      <p:sp>
        <p:nvSpPr>
          <p:cNvPr id="4" name="Oval 3"/>
          <p:cNvSpPr/>
          <p:nvPr/>
        </p:nvSpPr>
        <p:spPr>
          <a:xfrm>
            <a:off x="5990030" y="3549777"/>
            <a:ext cx="811800" cy="605624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/>
          <p:cNvSpPr/>
          <p:nvPr/>
        </p:nvSpPr>
        <p:spPr>
          <a:xfrm>
            <a:off x="4111933" y="2081694"/>
            <a:ext cx="1878097" cy="1351801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7" name="Straight Arrow Connector 56"/>
          <p:cNvCxnSpPr/>
          <p:nvPr/>
        </p:nvCxnSpPr>
        <p:spPr>
          <a:xfrm flipH="1" flipV="1">
            <a:off x="5395263" y="3458671"/>
            <a:ext cx="536274" cy="43938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875417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2" grpId="0" animBg="1"/>
      <p:bldP spid="4" grpId="0" animBg="1"/>
      <p:bldP spid="6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/>
          <p:cNvGrpSpPr/>
          <p:nvPr/>
        </p:nvGrpSpPr>
        <p:grpSpPr>
          <a:xfrm rot="5400000">
            <a:off x="227048" y="2843712"/>
            <a:ext cx="4699158" cy="917599"/>
            <a:chOff x="850232" y="3272589"/>
            <a:chExt cx="7579894" cy="577516"/>
          </a:xfrm>
        </p:grpSpPr>
        <p:cxnSp>
          <p:nvCxnSpPr>
            <p:cNvPr id="33" name="Straight Connector 32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5" name="TextBox 44"/>
          <p:cNvSpPr txBox="1"/>
          <p:nvPr/>
        </p:nvSpPr>
        <p:spPr>
          <a:xfrm>
            <a:off x="1659693" y="5416285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658448" y="741862"/>
            <a:ext cx="954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60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659693" y="494636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659693" y="447645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52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659693" y="400653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53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1659693" y="356275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54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1659693" y="308147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55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659693" y="259675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56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1659693" y="213923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57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1659693" y="1681710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58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1659693" y="121179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59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809705" y="5435539"/>
            <a:ext cx="6847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mm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826441" y="5435539"/>
            <a:ext cx="632437" cy="44241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3035427" y="5388780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 cm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3059611" y="4951339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 cm 1 mm</a:t>
            </a:r>
          </a:p>
        </p:txBody>
      </p:sp>
      <p:pic>
        <p:nvPicPr>
          <p:cNvPr id="70" name="Picture 6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3650" y="2594713"/>
            <a:ext cx="2530176" cy="2532908"/>
          </a:xfrm>
          <a:prstGeom prst="rect">
            <a:avLst/>
          </a:prstGeom>
        </p:spPr>
      </p:pic>
      <p:sp>
        <p:nvSpPr>
          <p:cNvPr id="71" name="TextBox 70"/>
          <p:cNvSpPr txBox="1"/>
          <p:nvPr/>
        </p:nvSpPr>
        <p:spPr>
          <a:xfrm>
            <a:off x="5920126" y="2917772"/>
            <a:ext cx="14333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51 mm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5173650" y="4350332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50 mm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724406" y="4350331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 mm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5331967" y="4350330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 cm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3059611" y="4476453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 cm 2 mm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3061225" y="4006535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 cm 3 mm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3061225" y="3523396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 cm 4 mm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059610" y="3050994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 cm 5 mm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3069293" y="2594713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 cm 6 mm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3092978" y="2139232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 cm 7 mm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3092978" y="1656093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 cm 8 mm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3092978" y="1183691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 cm 9 mm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3092978" y="714381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 cm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5920126" y="2917772"/>
            <a:ext cx="14333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52 mm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6724406" y="4350331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 mm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3938215" y="5423235"/>
            <a:ext cx="1849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cm and mm</a:t>
            </a:r>
          </a:p>
        </p:txBody>
      </p:sp>
      <p:sp>
        <p:nvSpPr>
          <p:cNvPr id="88" name="Rounded Rectangle 87"/>
          <p:cNvSpPr/>
          <p:nvPr/>
        </p:nvSpPr>
        <p:spPr>
          <a:xfrm>
            <a:off x="3954240" y="5435539"/>
            <a:ext cx="1623600" cy="44241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4" name="Picture 6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9135" y="376884"/>
            <a:ext cx="777029" cy="777029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5912579" y="552812"/>
            <a:ext cx="15122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87257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  <p:bldP spid="61" grpId="0"/>
      <p:bldP spid="71" grpId="0"/>
      <p:bldP spid="71" grpId="1"/>
      <p:bldP spid="72" grpId="0"/>
      <p:bldP spid="72" grpId="1"/>
      <p:bldP spid="73" grpId="0"/>
      <p:bldP spid="73" grpId="1"/>
      <p:bldP spid="74" grpId="0"/>
      <p:bldP spid="74" grpId="1"/>
      <p:bldP spid="74" grpId="2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65" grpId="0"/>
      <p:bldP spid="65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42534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preview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284" b="4553"/>
          <a:stretch/>
        </p:blipFill>
        <p:spPr bwMode="auto">
          <a:xfrm>
            <a:off x="720542" y="2030875"/>
            <a:ext cx="6756583" cy="196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Straight Arrow Connector 3"/>
          <p:cNvCxnSpPr/>
          <p:nvPr/>
        </p:nvCxnSpPr>
        <p:spPr>
          <a:xfrm>
            <a:off x="2319473" y="1352696"/>
            <a:ext cx="0" cy="97971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>
            <a:off x="3850297" y="1314028"/>
            <a:ext cx="0" cy="97971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>
            <a:off x="6097679" y="1302176"/>
            <a:ext cx="0" cy="97971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>
            <a:off x="1240912" y="4454435"/>
            <a:ext cx="6061167" cy="901336"/>
            <a:chOff x="1894114" y="4839789"/>
            <a:chExt cx="4715692" cy="770708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1894114" y="5225143"/>
              <a:ext cx="471569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1894114" y="4839789"/>
              <a:ext cx="0" cy="77070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6609806" y="4839789"/>
              <a:ext cx="0" cy="77070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4251959" y="4955178"/>
              <a:ext cx="0" cy="53993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3780390" y="5031378"/>
              <a:ext cx="0" cy="38753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2365683" y="5031378"/>
              <a:ext cx="0" cy="38753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2837252" y="5031378"/>
              <a:ext cx="0" cy="38753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3308821" y="5031378"/>
              <a:ext cx="0" cy="38753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6138235" y="5031378"/>
              <a:ext cx="0" cy="38753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4723528" y="5031378"/>
              <a:ext cx="0" cy="38753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5195097" y="5031378"/>
              <a:ext cx="0" cy="38753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5666666" y="5031378"/>
              <a:ext cx="0" cy="38753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TextBox 12"/>
          <p:cNvSpPr txBox="1"/>
          <p:nvPr/>
        </p:nvSpPr>
        <p:spPr>
          <a:xfrm>
            <a:off x="854309" y="5344774"/>
            <a:ext cx="1321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 cm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926795" y="5344774"/>
            <a:ext cx="1321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 cm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20542" y="4007994"/>
            <a:ext cx="1321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40 mm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816144" y="4003767"/>
            <a:ext cx="1321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50 mm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751124" y="4031986"/>
            <a:ext cx="1321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45 mm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609466" y="5266341"/>
            <a:ext cx="13219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 cm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 mm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4271494" y="4589381"/>
            <a:ext cx="0" cy="63144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5530135" y="4031985"/>
            <a:ext cx="1321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48 mm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437984" y="5263996"/>
            <a:ext cx="13219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 cm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 mm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946306" y="886310"/>
            <a:ext cx="1321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 cm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177856" y="877262"/>
            <a:ext cx="17947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 cm 5 mm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417156" y="892326"/>
            <a:ext cx="21846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 cm 2 mm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792164" y="554946"/>
            <a:ext cx="1321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 mm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414253" y="552419"/>
            <a:ext cx="1321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45 mm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649209" y="576605"/>
            <a:ext cx="1321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82 mm</a:t>
            </a:r>
          </a:p>
        </p:txBody>
      </p:sp>
      <p:cxnSp>
        <p:nvCxnSpPr>
          <p:cNvPr id="39" name="Straight Connector 38"/>
          <p:cNvCxnSpPr/>
          <p:nvPr/>
        </p:nvCxnSpPr>
        <p:spPr>
          <a:xfrm>
            <a:off x="6101482" y="4634897"/>
            <a:ext cx="0" cy="496814"/>
          </a:xfrm>
          <a:prstGeom prst="line">
            <a:avLst/>
          </a:prstGeom>
          <a:ln w="571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" name="Picture 3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9135" y="376884"/>
            <a:ext cx="777029" cy="777029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5912579" y="552812"/>
            <a:ext cx="15122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Have a think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605855" y="4266189"/>
            <a:ext cx="570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41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201340" y="4266188"/>
            <a:ext cx="570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42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811699" y="4266187"/>
            <a:ext cx="570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43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3411997" y="4262819"/>
            <a:ext cx="570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44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638810" y="4262817"/>
            <a:ext cx="570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46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242436" y="4262816"/>
            <a:ext cx="570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47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876172" y="3393169"/>
            <a:ext cx="6731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63276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5" grpId="0"/>
      <p:bldP spid="23" grpId="0"/>
      <p:bldP spid="24" grpId="0"/>
      <p:bldP spid="26" grpId="0"/>
      <p:bldP spid="27" grpId="0"/>
      <p:bldP spid="28" grpId="0"/>
      <p:bldP spid="29" grpId="0"/>
      <p:bldP spid="30" grpId="0"/>
      <p:bldP spid="32" grpId="0"/>
      <p:bldP spid="33" grpId="0"/>
      <p:bldP spid="34" grpId="0"/>
      <p:bldP spid="36" grpId="0"/>
      <p:bldP spid="38" grpId="0"/>
      <p:bldP spid="41" grpId="0"/>
      <p:bldP spid="41" grpId="1"/>
      <p:bldP spid="42" grpId="0"/>
      <p:bldP spid="43" grpId="0"/>
      <p:bldP spid="44" grpId="0"/>
      <p:bldP spid="45" grpId="0"/>
      <p:bldP spid="46" grpId="0"/>
      <p:bldP spid="4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Group 32"/>
          <p:cNvGrpSpPr/>
          <p:nvPr/>
        </p:nvGrpSpPr>
        <p:grpSpPr>
          <a:xfrm>
            <a:off x="4301256" y="1776027"/>
            <a:ext cx="3099423" cy="3055146"/>
            <a:chOff x="268171" y="249049"/>
            <a:chExt cx="2498576" cy="2448272"/>
          </a:xfrm>
        </p:grpSpPr>
        <p:sp>
          <p:nvSpPr>
            <p:cNvPr id="34" name="Oval 33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6" name="Oval 35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37" name="Straight Connector 36"/>
            <p:cNvCxnSpPr>
              <a:stCxn id="34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>
              <a:stCxn id="34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711898" y="1509700"/>
                <a:ext cx="4241867" cy="95410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5 cm and 3 mm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mbria Math" panose="02040503050406030204" pitchFamily="18" charset="0"/>
                    <a:cs typeface="+mn-cs"/>
                  </a:rPr>
                  <a:t>____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 mm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898" y="1509700"/>
                <a:ext cx="4241867" cy="954107"/>
              </a:xfrm>
              <a:prstGeom prst="rect">
                <a:avLst/>
              </a:prstGeom>
              <a:blipFill>
                <a:blip r:embed="rId5"/>
                <a:stretch>
                  <a:fillRect l="-3017" t="-6410" r="-158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Rectangle 40"/>
          <p:cNvSpPr/>
          <p:nvPr/>
        </p:nvSpPr>
        <p:spPr>
          <a:xfrm>
            <a:off x="5305759" y="2113157"/>
            <a:ext cx="12875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53 mm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4301256" y="4028875"/>
            <a:ext cx="1205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50 mm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6337876" y="4022344"/>
            <a:ext cx="10230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3 mm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4459952" y="4028875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5 cm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3571235" y="150238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53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2257550" y="5166671"/>
            <a:ext cx="28248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50 mm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+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3 mm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</a:p>
        </p:txBody>
      </p:sp>
      <p:graphicFrame>
        <p:nvGraphicFramePr>
          <p:cNvPr id="47" name="Table 46"/>
          <p:cNvGraphicFramePr>
            <a:graphicFrameLocks noGrp="1"/>
          </p:cNvGraphicFramePr>
          <p:nvPr>
            <p:extLst/>
          </p:nvPr>
        </p:nvGraphicFramePr>
        <p:xfrm>
          <a:off x="932445" y="2771972"/>
          <a:ext cx="3220556" cy="1285284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078391">
                  <a:extLst>
                    <a:ext uri="{9D8B030D-6E8A-4147-A177-3AD203B41FA5}">
                      <a16:colId xmlns:a16="http://schemas.microsoft.com/office/drawing/2014/main" val="1294895469"/>
                    </a:ext>
                  </a:extLst>
                </a:gridCol>
                <a:gridCol w="1142165">
                  <a:extLst>
                    <a:ext uri="{9D8B030D-6E8A-4147-A177-3AD203B41FA5}">
                      <a16:colId xmlns:a16="http://schemas.microsoft.com/office/drawing/2014/main" val="1566089018"/>
                    </a:ext>
                  </a:extLst>
                </a:gridCol>
              </a:tblGrid>
              <a:tr h="637434">
                <a:tc gridSpan="2"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53 mm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7394167"/>
                  </a:ext>
                </a:extLst>
              </a:tr>
              <a:tr h="647850"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 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 mm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8613784"/>
                  </a:ext>
                </a:extLst>
              </a:tr>
            </a:tbl>
          </a:graphicData>
        </a:graphic>
      </p:graphicFrame>
      <p:sp>
        <p:nvSpPr>
          <p:cNvPr id="48" name="Rectangle 47"/>
          <p:cNvSpPr/>
          <p:nvPr/>
        </p:nvSpPr>
        <p:spPr>
          <a:xfrm>
            <a:off x="5067219" y="5166671"/>
            <a:ext cx="1205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53 mm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82399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  <p:bldP spid="44" grpId="1"/>
      <p:bldP spid="45" grpId="0"/>
      <p:bldP spid="46" grpId="0"/>
      <p:bldP spid="4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62872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11.8|13.2|10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0.8|7.3|15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4|3.8|2.1|5.6|9.9|11.6|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8.5|0.5|0.3|0.2|0.2|0.2|0.2|0.2|0.3|0.2|0.2|0.3|0.5|7|5.4|5.3|8.8|4.5|2.4|0.5|0.4|0.3|0.4|0.3|0.4|3.6|9.6|4.8|1|4.9|11.5|1|8.3|2.9|0.9|3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2|4.3|11.1|0.7|0.6|0.7|5.2|2.4|5.4|3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0.5|2.8|0.7|4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|6.6|10.9|7.5|0.5|7.1|4.8|6.5|2.1|6.2|2.2|13.1|5.4|2.1|3.4|0.4|0.4|0.4|0.5|5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8|3.9|2.9|9|2|0.6|4.5|1|3.9|7.8|0.9|0.7|0.9|2.1|3.2|4.5|1.5|5.8|1.9|0.9|3.7|4|9.5|2.9|3.2|3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12.4|0.8|3.2|2.4|2.7|3.1|7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elements/1.1/"/>
    <ds:schemaRef ds:uri="522d4c35-b548-4432-90ae-af4376e1c4b4"/>
    <ds:schemaRef ds:uri="http://schemas.microsoft.com/office/infopath/2007/PartnerControls"/>
    <ds:schemaRef ds:uri="http://schemas.openxmlformats.org/package/2006/metadata/core-properties"/>
    <ds:schemaRef ds:uri="http://purl.org/dc/terms/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11063</TotalTime>
  <Words>350</Words>
  <Application>Microsoft Office PowerPoint</Application>
  <PresentationFormat>On-screen Show (4:3)</PresentationFormat>
  <Paragraphs>150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6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and 2 on the worksheet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Melanie Anderson</cp:lastModifiedBy>
  <cp:revision>216</cp:revision>
  <dcterms:created xsi:type="dcterms:W3CDTF">2019-07-05T11:02:13Z</dcterms:created>
  <dcterms:modified xsi:type="dcterms:W3CDTF">2022-02-25T12:33:56Z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