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61" r:id="rId2"/>
    <p:sldId id="262" r:id="rId3"/>
    <p:sldId id="273" r:id="rId4"/>
    <p:sldId id="274" r:id="rId5"/>
    <p:sldId id="266" r:id="rId6"/>
    <p:sldId id="267" r:id="rId7"/>
    <p:sldId id="286" r:id="rId8"/>
    <p:sldId id="285" r:id="rId9"/>
    <p:sldId id="268" r:id="rId10"/>
    <p:sldId id="292" r:id="rId11"/>
    <p:sldId id="282" r:id="rId12"/>
    <p:sldId id="283" r:id="rId13"/>
    <p:sldId id="276" r:id="rId14"/>
    <p:sldId id="270" r:id="rId15"/>
    <p:sldId id="291" r:id="rId16"/>
    <p:sldId id="269" r:id="rId17"/>
    <p:sldId id="271" r:id="rId18"/>
    <p:sldId id="289" r:id="rId19"/>
    <p:sldId id="287" r:id="rId20"/>
    <p:sldId id="275" r:id="rId21"/>
    <p:sldId id="288" r:id="rId22"/>
    <p:sldId id="278" r:id="rId23"/>
    <p:sldId id="293" r:id="rId24"/>
    <p:sldId id="294" r:id="rId25"/>
    <p:sldId id="279" r:id="rId26"/>
    <p:sldId id="259" r:id="rId27"/>
    <p:sldId id="265" r:id="rId28"/>
    <p:sldId id="260" r:id="rId29"/>
    <p:sldId id="295" r:id="rId30"/>
    <p:sldId id="263" r:id="rId31"/>
    <p:sldId id="264"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553"/>
    <p:restoredTop sz="94600"/>
  </p:normalViewPr>
  <p:slideViewPr>
    <p:cSldViewPr snapToGrid="0" snapToObjects="1">
      <p:cViewPr varScale="1">
        <p:scale>
          <a:sx n="73" d="100"/>
          <a:sy n="73" d="100"/>
        </p:scale>
        <p:origin x="9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7D322D-AC07-AD48-8E70-94BE276FABD4}" type="doc">
      <dgm:prSet loTypeId="urn:microsoft.com/office/officeart/2005/8/layout/radial1" loCatId="" qsTypeId="urn:microsoft.com/office/officeart/2005/8/quickstyle/simple4" qsCatId="simple" csTypeId="urn:microsoft.com/office/officeart/2005/8/colors/accent1_2" csCatId="accent1" phldr="1"/>
      <dgm:spPr/>
      <dgm:t>
        <a:bodyPr/>
        <a:lstStyle/>
        <a:p>
          <a:endParaRPr lang="en-GB"/>
        </a:p>
      </dgm:t>
    </dgm:pt>
    <dgm:pt modelId="{031CB178-1F30-5646-9582-A51DD04929AB}">
      <dgm:prSet phldrT="[Text]"/>
      <dgm:spPr/>
      <dgm:t>
        <a:bodyPr/>
        <a:lstStyle/>
        <a:p>
          <a:r>
            <a:rPr lang="en-GB" dirty="0" smtClean="0"/>
            <a:t>Food</a:t>
          </a:r>
          <a:r>
            <a:rPr lang="en-GB" baseline="0" dirty="0" smtClean="0"/>
            <a:t> Waste</a:t>
          </a:r>
          <a:endParaRPr lang="en-GB" dirty="0"/>
        </a:p>
      </dgm:t>
    </dgm:pt>
    <dgm:pt modelId="{EECDC497-C7AA-DF4F-B22A-B5F26BBD51B5}" type="parTrans" cxnId="{34DD2D86-D4D6-A14C-81AF-D95211F56130}">
      <dgm:prSet/>
      <dgm:spPr/>
      <dgm:t>
        <a:bodyPr/>
        <a:lstStyle/>
        <a:p>
          <a:endParaRPr lang="en-GB"/>
        </a:p>
      </dgm:t>
    </dgm:pt>
    <dgm:pt modelId="{4BA7E1C3-4DAC-3D4C-8258-B595631D8415}" type="sibTrans" cxnId="{34DD2D86-D4D6-A14C-81AF-D95211F56130}">
      <dgm:prSet/>
      <dgm:spPr/>
      <dgm:t>
        <a:bodyPr/>
        <a:lstStyle/>
        <a:p>
          <a:endParaRPr lang="en-GB"/>
        </a:p>
      </dgm:t>
    </dgm:pt>
    <dgm:pt modelId="{D3FCFF7F-3574-4640-B63A-97B5D89626C5}">
      <dgm:prSet phldrT="[Text]"/>
      <dgm:spPr/>
      <dgm:t>
        <a:bodyPr/>
        <a:lstStyle/>
        <a:p>
          <a:r>
            <a:rPr lang="en-GB" dirty="0" smtClean="0"/>
            <a:t>Crops grown but never harvested</a:t>
          </a:r>
          <a:endParaRPr lang="en-GB" dirty="0"/>
        </a:p>
      </dgm:t>
    </dgm:pt>
    <dgm:pt modelId="{489BAF38-AD26-3341-8B8A-4B10D84E7135}" type="parTrans" cxnId="{DC261E79-DAD6-2848-B373-37F0EA8F9C10}">
      <dgm:prSet/>
      <dgm:spPr/>
      <dgm:t>
        <a:bodyPr/>
        <a:lstStyle/>
        <a:p>
          <a:endParaRPr lang="en-GB"/>
        </a:p>
      </dgm:t>
    </dgm:pt>
    <dgm:pt modelId="{940F77F7-CD7A-5B41-8FC5-BB8143A98255}" type="sibTrans" cxnId="{DC261E79-DAD6-2848-B373-37F0EA8F9C10}">
      <dgm:prSet/>
      <dgm:spPr/>
      <dgm:t>
        <a:bodyPr/>
        <a:lstStyle/>
        <a:p>
          <a:endParaRPr lang="en-GB"/>
        </a:p>
      </dgm:t>
    </dgm:pt>
    <dgm:pt modelId="{13AC8639-525E-6849-A68D-2E57ADA42955}">
      <dgm:prSet phldrT="[Text]"/>
      <dgm:spPr/>
      <dgm:t>
        <a:bodyPr/>
        <a:lstStyle/>
        <a:p>
          <a:r>
            <a:rPr lang="en-GB" dirty="0" smtClean="0"/>
            <a:t>Crops harvested but wasted  </a:t>
          </a:r>
          <a:endParaRPr lang="en-GB" dirty="0"/>
        </a:p>
      </dgm:t>
    </dgm:pt>
    <dgm:pt modelId="{A488CC75-C7FF-5B4B-9B30-E693BE9E1297}" type="parTrans" cxnId="{65069043-BE94-DA4F-BBFF-334942F74A89}">
      <dgm:prSet/>
      <dgm:spPr/>
      <dgm:t>
        <a:bodyPr/>
        <a:lstStyle/>
        <a:p>
          <a:endParaRPr lang="en-GB"/>
        </a:p>
      </dgm:t>
    </dgm:pt>
    <dgm:pt modelId="{D6DBDF2C-7D7A-FC47-9CFF-873BAE8EE397}" type="sibTrans" cxnId="{65069043-BE94-DA4F-BBFF-334942F74A89}">
      <dgm:prSet/>
      <dgm:spPr/>
      <dgm:t>
        <a:bodyPr/>
        <a:lstStyle/>
        <a:p>
          <a:endParaRPr lang="en-GB"/>
        </a:p>
      </dgm:t>
    </dgm:pt>
    <dgm:pt modelId="{6A78227E-6F7F-384F-8C92-E27931CC21F3}">
      <dgm:prSet phldrT="[Text]"/>
      <dgm:spPr/>
      <dgm:t>
        <a:bodyPr/>
        <a:lstStyle/>
        <a:p>
          <a:r>
            <a:rPr lang="en-GB" dirty="0" smtClean="0"/>
            <a:t>On-farm food waste</a:t>
          </a:r>
          <a:endParaRPr lang="en-GB" dirty="0"/>
        </a:p>
      </dgm:t>
    </dgm:pt>
    <dgm:pt modelId="{A5073C74-2CE3-D14E-A9E9-CE19328E3D22}" type="parTrans" cxnId="{8FB5A362-C0CD-174B-B398-4D4EEDF36AD4}">
      <dgm:prSet/>
      <dgm:spPr/>
      <dgm:t>
        <a:bodyPr/>
        <a:lstStyle/>
        <a:p>
          <a:endParaRPr lang="en-GB"/>
        </a:p>
      </dgm:t>
    </dgm:pt>
    <dgm:pt modelId="{0EE870C1-EF18-B446-9391-5DEA51BF105F}" type="sibTrans" cxnId="{8FB5A362-C0CD-174B-B398-4D4EEDF36AD4}">
      <dgm:prSet/>
      <dgm:spPr/>
      <dgm:t>
        <a:bodyPr/>
        <a:lstStyle/>
        <a:p>
          <a:endParaRPr lang="en-GB"/>
        </a:p>
      </dgm:t>
    </dgm:pt>
    <dgm:pt modelId="{E48A8E96-E682-404E-AA78-8FA0E484C20C}">
      <dgm:prSet phldrT="[Text]"/>
      <dgm:spPr/>
      <dgm:t>
        <a:bodyPr/>
        <a:lstStyle/>
        <a:p>
          <a:r>
            <a:rPr lang="en-GB" dirty="0" smtClean="0"/>
            <a:t>Storage &amp; manufacturing spoilage and spillage</a:t>
          </a:r>
          <a:endParaRPr lang="en-GB" dirty="0"/>
        </a:p>
      </dgm:t>
    </dgm:pt>
    <dgm:pt modelId="{152DA8E4-EE18-5B47-BDB8-39971B1413B7}" type="parTrans" cxnId="{0B6E2105-AF6A-EA43-807C-5194E8483A24}">
      <dgm:prSet/>
      <dgm:spPr/>
      <dgm:t>
        <a:bodyPr/>
        <a:lstStyle/>
        <a:p>
          <a:endParaRPr lang="en-GB"/>
        </a:p>
      </dgm:t>
    </dgm:pt>
    <dgm:pt modelId="{266C26D2-FF27-DF49-938B-D84E2BA11EC1}" type="sibTrans" cxnId="{0B6E2105-AF6A-EA43-807C-5194E8483A24}">
      <dgm:prSet/>
      <dgm:spPr/>
      <dgm:t>
        <a:bodyPr/>
        <a:lstStyle/>
        <a:p>
          <a:endParaRPr lang="en-GB"/>
        </a:p>
      </dgm:t>
    </dgm:pt>
    <dgm:pt modelId="{59622076-8874-F14A-81C2-DB9ED679B16D}">
      <dgm:prSet/>
      <dgm:spPr/>
      <dgm:t>
        <a:bodyPr/>
        <a:lstStyle/>
        <a:p>
          <a:r>
            <a:rPr lang="en-GB" dirty="0" smtClean="0"/>
            <a:t>Supermarkets with surplus stock</a:t>
          </a:r>
          <a:endParaRPr lang="en-GB" dirty="0"/>
        </a:p>
      </dgm:t>
    </dgm:pt>
    <dgm:pt modelId="{611ED13A-776D-D349-A506-69ECD1F25222}" type="parTrans" cxnId="{8B2E235C-D52F-7744-8A25-E74B737A3807}">
      <dgm:prSet/>
      <dgm:spPr/>
      <dgm:t>
        <a:bodyPr/>
        <a:lstStyle/>
        <a:p>
          <a:endParaRPr lang="en-GB"/>
        </a:p>
      </dgm:t>
    </dgm:pt>
    <dgm:pt modelId="{FF46586F-68FB-294D-98E4-87503291395D}" type="sibTrans" cxnId="{8B2E235C-D52F-7744-8A25-E74B737A3807}">
      <dgm:prSet/>
      <dgm:spPr/>
      <dgm:t>
        <a:bodyPr/>
        <a:lstStyle/>
        <a:p>
          <a:endParaRPr lang="en-GB"/>
        </a:p>
      </dgm:t>
    </dgm:pt>
    <dgm:pt modelId="{418154DB-4CAE-C249-9F59-658DE7B3AC1A}">
      <dgm:prSet/>
      <dgm:spPr/>
      <dgm:t>
        <a:bodyPr/>
        <a:lstStyle/>
        <a:p>
          <a:r>
            <a:rPr lang="en-GB" dirty="0" smtClean="0"/>
            <a:t>Food left on plates in restaurants</a:t>
          </a:r>
          <a:endParaRPr lang="en-GB" dirty="0"/>
        </a:p>
      </dgm:t>
    </dgm:pt>
    <dgm:pt modelId="{AEBE351F-0BF8-4E48-83C7-884F1E7C5AFE}" type="parTrans" cxnId="{0473C04F-AA08-0D4E-B1FF-6E58320A4EBD}">
      <dgm:prSet/>
      <dgm:spPr/>
      <dgm:t>
        <a:bodyPr/>
        <a:lstStyle/>
        <a:p>
          <a:endParaRPr lang="en-GB"/>
        </a:p>
      </dgm:t>
    </dgm:pt>
    <dgm:pt modelId="{378E07A2-EA2F-A84F-9A18-643E4684AE9C}" type="sibTrans" cxnId="{0473C04F-AA08-0D4E-B1FF-6E58320A4EBD}">
      <dgm:prSet/>
      <dgm:spPr/>
      <dgm:t>
        <a:bodyPr/>
        <a:lstStyle/>
        <a:p>
          <a:endParaRPr lang="en-GB"/>
        </a:p>
      </dgm:t>
    </dgm:pt>
    <dgm:pt modelId="{AF4B4442-4C7D-9B45-9F65-92964183BA29}">
      <dgm:prSet/>
      <dgm:spPr/>
      <dgm:t>
        <a:bodyPr/>
        <a:lstStyle/>
        <a:p>
          <a:r>
            <a:rPr lang="en-GB" dirty="0" smtClean="0"/>
            <a:t>Food thrown away at home</a:t>
          </a:r>
          <a:endParaRPr lang="en-GB" dirty="0"/>
        </a:p>
      </dgm:t>
    </dgm:pt>
    <dgm:pt modelId="{A6C4848D-C9A2-B542-8ECB-71758D7788D9}" type="parTrans" cxnId="{504C0876-92B2-0441-A23F-8E3CD52AFF9E}">
      <dgm:prSet/>
      <dgm:spPr/>
      <dgm:t>
        <a:bodyPr/>
        <a:lstStyle/>
        <a:p>
          <a:endParaRPr lang="en-GB"/>
        </a:p>
      </dgm:t>
    </dgm:pt>
    <dgm:pt modelId="{176A7179-5583-7549-8540-57F29C06E6F0}" type="sibTrans" cxnId="{504C0876-92B2-0441-A23F-8E3CD52AFF9E}">
      <dgm:prSet/>
      <dgm:spPr/>
      <dgm:t>
        <a:bodyPr/>
        <a:lstStyle/>
        <a:p>
          <a:endParaRPr lang="en-GB"/>
        </a:p>
      </dgm:t>
    </dgm:pt>
    <dgm:pt modelId="{FE23242C-6A4A-A74D-9F1A-C6826898C2AB}" type="pres">
      <dgm:prSet presAssocID="{E37D322D-AC07-AD48-8E70-94BE276FABD4}" presName="cycle" presStyleCnt="0">
        <dgm:presLayoutVars>
          <dgm:chMax val="1"/>
          <dgm:dir/>
          <dgm:animLvl val="ctr"/>
          <dgm:resizeHandles val="exact"/>
        </dgm:presLayoutVars>
      </dgm:prSet>
      <dgm:spPr/>
      <dgm:t>
        <a:bodyPr/>
        <a:lstStyle/>
        <a:p>
          <a:endParaRPr lang="en-GB"/>
        </a:p>
      </dgm:t>
    </dgm:pt>
    <dgm:pt modelId="{20E4185D-E3AA-944B-88B4-8614DBD1117D}" type="pres">
      <dgm:prSet presAssocID="{031CB178-1F30-5646-9582-A51DD04929AB}" presName="centerShape" presStyleLbl="node0" presStyleIdx="0" presStyleCnt="1"/>
      <dgm:spPr/>
      <dgm:t>
        <a:bodyPr/>
        <a:lstStyle/>
        <a:p>
          <a:endParaRPr lang="en-GB"/>
        </a:p>
      </dgm:t>
    </dgm:pt>
    <dgm:pt modelId="{503440A9-8EE5-D54F-9622-C6D0818F978A}" type="pres">
      <dgm:prSet presAssocID="{489BAF38-AD26-3341-8B8A-4B10D84E7135}" presName="Name9" presStyleLbl="parChTrans1D2" presStyleIdx="0" presStyleCnt="7"/>
      <dgm:spPr/>
      <dgm:t>
        <a:bodyPr/>
        <a:lstStyle/>
        <a:p>
          <a:endParaRPr lang="en-GB"/>
        </a:p>
      </dgm:t>
    </dgm:pt>
    <dgm:pt modelId="{8C7B49E0-4FB3-C448-86F0-719E5C82FB7B}" type="pres">
      <dgm:prSet presAssocID="{489BAF38-AD26-3341-8B8A-4B10D84E7135}" presName="connTx" presStyleLbl="parChTrans1D2" presStyleIdx="0" presStyleCnt="7"/>
      <dgm:spPr/>
      <dgm:t>
        <a:bodyPr/>
        <a:lstStyle/>
        <a:p>
          <a:endParaRPr lang="en-GB"/>
        </a:p>
      </dgm:t>
    </dgm:pt>
    <dgm:pt modelId="{CB048A8D-633F-444A-AA19-86F340395B41}" type="pres">
      <dgm:prSet presAssocID="{D3FCFF7F-3574-4640-B63A-97B5D89626C5}" presName="node" presStyleLbl="node1" presStyleIdx="0" presStyleCnt="7">
        <dgm:presLayoutVars>
          <dgm:bulletEnabled val="1"/>
        </dgm:presLayoutVars>
      </dgm:prSet>
      <dgm:spPr/>
      <dgm:t>
        <a:bodyPr/>
        <a:lstStyle/>
        <a:p>
          <a:endParaRPr lang="en-GB"/>
        </a:p>
      </dgm:t>
    </dgm:pt>
    <dgm:pt modelId="{EF52B03A-5B46-E946-A49D-2E46F7E1AE9B}" type="pres">
      <dgm:prSet presAssocID="{A488CC75-C7FF-5B4B-9B30-E693BE9E1297}" presName="Name9" presStyleLbl="parChTrans1D2" presStyleIdx="1" presStyleCnt="7"/>
      <dgm:spPr/>
      <dgm:t>
        <a:bodyPr/>
        <a:lstStyle/>
        <a:p>
          <a:endParaRPr lang="en-GB"/>
        </a:p>
      </dgm:t>
    </dgm:pt>
    <dgm:pt modelId="{E7BE8E44-9DDC-7E4F-91FB-91E96D1A1064}" type="pres">
      <dgm:prSet presAssocID="{A488CC75-C7FF-5B4B-9B30-E693BE9E1297}" presName="connTx" presStyleLbl="parChTrans1D2" presStyleIdx="1" presStyleCnt="7"/>
      <dgm:spPr/>
      <dgm:t>
        <a:bodyPr/>
        <a:lstStyle/>
        <a:p>
          <a:endParaRPr lang="en-GB"/>
        </a:p>
      </dgm:t>
    </dgm:pt>
    <dgm:pt modelId="{595EF4DA-43D1-1446-B37D-222E143EB15F}" type="pres">
      <dgm:prSet presAssocID="{13AC8639-525E-6849-A68D-2E57ADA42955}" presName="node" presStyleLbl="node1" presStyleIdx="1" presStyleCnt="7">
        <dgm:presLayoutVars>
          <dgm:bulletEnabled val="1"/>
        </dgm:presLayoutVars>
      </dgm:prSet>
      <dgm:spPr/>
      <dgm:t>
        <a:bodyPr/>
        <a:lstStyle/>
        <a:p>
          <a:endParaRPr lang="en-GB"/>
        </a:p>
      </dgm:t>
    </dgm:pt>
    <dgm:pt modelId="{0E369277-5C1D-4D4C-B118-1DC691997262}" type="pres">
      <dgm:prSet presAssocID="{A5073C74-2CE3-D14E-A9E9-CE19328E3D22}" presName="Name9" presStyleLbl="parChTrans1D2" presStyleIdx="2" presStyleCnt="7"/>
      <dgm:spPr/>
      <dgm:t>
        <a:bodyPr/>
        <a:lstStyle/>
        <a:p>
          <a:endParaRPr lang="en-GB"/>
        </a:p>
      </dgm:t>
    </dgm:pt>
    <dgm:pt modelId="{0040C2EA-1BAE-6A42-ACF6-E497F693CB00}" type="pres">
      <dgm:prSet presAssocID="{A5073C74-2CE3-D14E-A9E9-CE19328E3D22}" presName="connTx" presStyleLbl="parChTrans1D2" presStyleIdx="2" presStyleCnt="7"/>
      <dgm:spPr/>
      <dgm:t>
        <a:bodyPr/>
        <a:lstStyle/>
        <a:p>
          <a:endParaRPr lang="en-GB"/>
        </a:p>
      </dgm:t>
    </dgm:pt>
    <dgm:pt modelId="{9025BB12-0080-FA48-A647-46C16864185B}" type="pres">
      <dgm:prSet presAssocID="{6A78227E-6F7F-384F-8C92-E27931CC21F3}" presName="node" presStyleLbl="node1" presStyleIdx="2" presStyleCnt="7">
        <dgm:presLayoutVars>
          <dgm:bulletEnabled val="1"/>
        </dgm:presLayoutVars>
      </dgm:prSet>
      <dgm:spPr/>
      <dgm:t>
        <a:bodyPr/>
        <a:lstStyle/>
        <a:p>
          <a:endParaRPr lang="en-GB"/>
        </a:p>
      </dgm:t>
    </dgm:pt>
    <dgm:pt modelId="{8A6D6661-2BC1-A94E-B54C-37BE7AB06A9F}" type="pres">
      <dgm:prSet presAssocID="{152DA8E4-EE18-5B47-BDB8-39971B1413B7}" presName="Name9" presStyleLbl="parChTrans1D2" presStyleIdx="3" presStyleCnt="7"/>
      <dgm:spPr/>
      <dgm:t>
        <a:bodyPr/>
        <a:lstStyle/>
        <a:p>
          <a:endParaRPr lang="en-GB"/>
        </a:p>
      </dgm:t>
    </dgm:pt>
    <dgm:pt modelId="{65C31CAC-EBDC-AD49-8F19-D428CD75BAA0}" type="pres">
      <dgm:prSet presAssocID="{152DA8E4-EE18-5B47-BDB8-39971B1413B7}" presName="connTx" presStyleLbl="parChTrans1D2" presStyleIdx="3" presStyleCnt="7"/>
      <dgm:spPr/>
      <dgm:t>
        <a:bodyPr/>
        <a:lstStyle/>
        <a:p>
          <a:endParaRPr lang="en-GB"/>
        </a:p>
      </dgm:t>
    </dgm:pt>
    <dgm:pt modelId="{36D92983-173A-0240-812D-902E7517D859}" type="pres">
      <dgm:prSet presAssocID="{E48A8E96-E682-404E-AA78-8FA0E484C20C}" presName="node" presStyleLbl="node1" presStyleIdx="3" presStyleCnt="7">
        <dgm:presLayoutVars>
          <dgm:bulletEnabled val="1"/>
        </dgm:presLayoutVars>
      </dgm:prSet>
      <dgm:spPr/>
      <dgm:t>
        <a:bodyPr/>
        <a:lstStyle/>
        <a:p>
          <a:endParaRPr lang="en-GB"/>
        </a:p>
      </dgm:t>
    </dgm:pt>
    <dgm:pt modelId="{A259695B-0C8B-5C42-AA07-5739C8957605}" type="pres">
      <dgm:prSet presAssocID="{611ED13A-776D-D349-A506-69ECD1F25222}" presName="Name9" presStyleLbl="parChTrans1D2" presStyleIdx="4" presStyleCnt="7"/>
      <dgm:spPr/>
      <dgm:t>
        <a:bodyPr/>
        <a:lstStyle/>
        <a:p>
          <a:endParaRPr lang="en-GB"/>
        </a:p>
      </dgm:t>
    </dgm:pt>
    <dgm:pt modelId="{D19F375F-C617-4146-914F-13A30F6207CE}" type="pres">
      <dgm:prSet presAssocID="{611ED13A-776D-D349-A506-69ECD1F25222}" presName="connTx" presStyleLbl="parChTrans1D2" presStyleIdx="4" presStyleCnt="7"/>
      <dgm:spPr/>
      <dgm:t>
        <a:bodyPr/>
        <a:lstStyle/>
        <a:p>
          <a:endParaRPr lang="en-GB"/>
        </a:p>
      </dgm:t>
    </dgm:pt>
    <dgm:pt modelId="{E555DF20-4CE5-744D-ACE2-834995C545E4}" type="pres">
      <dgm:prSet presAssocID="{59622076-8874-F14A-81C2-DB9ED679B16D}" presName="node" presStyleLbl="node1" presStyleIdx="4" presStyleCnt="7">
        <dgm:presLayoutVars>
          <dgm:bulletEnabled val="1"/>
        </dgm:presLayoutVars>
      </dgm:prSet>
      <dgm:spPr/>
      <dgm:t>
        <a:bodyPr/>
        <a:lstStyle/>
        <a:p>
          <a:endParaRPr lang="en-GB"/>
        </a:p>
      </dgm:t>
    </dgm:pt>
    <dgm:pt modelId="{989E31FE-D97A-5546-BC61-8336F25912C5}" type="pres">
      <dgm:prSet presAssocID="{AEBE351F-0BF8-4E48-83C7-884F1E7C5AFE}" presName="Name9" presStyleLbl="parChTrans1D2" presStyleIdx="5" presStyleCnt="7"/>
      <dgm:spPr/>
      <dgm:t>
        <a:bodyPr/>
        <a:lstStyle/>
        <a:p>
          <a:endParaRPr lang="en-GB"/>
        </a:p>
      </dgm:t>
    </dgm:pt>
    <dgm:pt modelId="{039C2129-F73E-E145-A925-701CE58CFFA4}" type="pres">
      <dgm:prSet presAssocID="{AEBE351F-0BF8-4E48-83C7-884F1E7C5AFE}" presName="connTx" presStyleLbl="parChTrans1D2" presStyleIdx="5" presStyleCnt="7"/>
      <dgm:spPr/>
      <dgm:t>
        <a:bodyPr/>
        <a:lstStyle/>
        <a:p>
          <a:endParaRPr lang="en-GB"/>
        </a:p>
      </dgm:t>
    </dgm:pt>
    <dgm:pt modelId="{44335E5B-3F88-C340-A551-3B8DF1311D27}" type="pres">
      <dgm:prSet presAssocID="{418154DB-4CAE-C249-9F59-658DE7B3AC1A}" presName="node" presStyleLbl="node1" presStyleIdx="5" presStyleCnt="7">
        <dgm:presLayoutVars>
          <dgm:bulletEnabled val="1"/>
        </dgm:presLayoutVars>
      </dgm:prSet>
      <dgm:spPr/>
      <dgm:t>
        <a:bodyPr/>
        <a:lstStyle/>
        <a:p>
          <a:endParaRPr lang="en-GB"/>
        </a:p>
      </dgm:t>
    </dgm:pt>
    <dgm:pt modelId="{FC226118-1A36-E547-891E-ECD3955125E4}" type="pres">
      <dgm:prSet presAssocID="{A6C4848D-C9A2-B542-8ECB-71758D7788D9}" presName="Name9" presStyleLbl="parChTrans1D2" presStyleIdx="6" presStyleCnt="7"/>
      <dgm:spPr/>
      <dgm:t>
        <a:bodyPr/>
        <a:lstStyle/>
        <a:p>
          <a:endParaRPr lang="en-GB"/>
        </a:p>
      </dgm:t>
    </dgm:pt>
    <dgm:pt modelId="{6345415B-CAF0-164B-B1F7-0013BE79E4CC}" type="pres">
      <dgm:prSet presAssocID="{A6C4848D-C9A2-B542-8ECB-71758D7788D9}" presName="connTx" presStyleLbl="parChTrans1D2" presStyleIdx="6" presStyleCnt="7"/>
      <dgm:spPr/>
      <dgm:t>
        <a:bodyPr/>
        <a:lstStyle/>
        <a:p>
          <a:endParaRPr lang="en-GB"/>
        </a:p>
      </dgm:t>
    </dgm:pt>
    <dgm:pt modelId="{BE8723C9-B7BE-0A44-A9D0-664990FA4856}" type="pres">
      <dgm:prSet presAssocID="{AF4B4442-4C7D-9B45-9F65-92964183BA29}" presName="node" presStyleLbl="node1" presStyleIdx="6" presStyleCnt="7">
        <dgm:presLayoutVars>
          <dgm:bulletEnabled val="1"/>
        </dgm:presLayoutVars>
      </dgm:prSet>
      <dgm:spPr/>
      <dgm:t>
        <a:bodyPr/>
        <a:lstStyle/>
        <a:p>
          <a:endParaRPr lang="en-GB"/>
        </a:p>
      </dgm:t>
    </dgm:pt>
  </dgm:ptLst>
  <dgm:cxnLst>
    <dgm:cxn modelId="{DE080E85-7FE4-B840-9411-DB03FEB3B24E}" type="presOf" srcId="{AF4B4442-4C7D-9B45-9F65-92964183BA29}" destId="{BE8723C9-B7BE-0A44-A9D0-664990FA4856}" srcOrd="0" destOrd="0" presId="urn:microsoft.com/office/officeart/2005/8/layout/radial1"/>
    <dgm:cxn modelId="{504C0876-92B2-0441-A23F-8E3CD52AFF9E}" srcId="{031CB178-1F30-5646-9582-A51DD04929AB}" destId="{AF4B4442-4C7D-9B45-9F65-92964183BA29}" srcOrd="6" destOrd="0" parTransId="{A6C4848D-C9A2-B542-8ECB-71758D7788D9}" sibTransId="{176A7179-5583-7549-8540-57F29C06E6F0}"/>
    <dgm:cxn modelId="{7B35E4ED-46AC-714D-8C47-EED05161193E}" type="presOf" srcId="{A6C4848D-C9A2-B542-8ECB-71758D7788D9}" destId="{6345415B-CAF0-164B-B1F7-0013BE79E4CC}" srcOrd="1" destOrd="0" presId="urn:microsoft.com/office/officeart/2005/8/layout/radial1"/>
    <dgm:cxn modelId="{3F785626-136E-8A4B-8799-C33179DDAD9E}" type="presOf" srcId="{152DA8E4-EE18-5B47-BDB8-39971B1413B7}" destId="{65C31CAC-EBDC-AD49-8F19-D428CD75BAA0}" srcOrd="1" destOrd="0" presId="urn:microsoft.com/office/officeart/2005/8/layout/radial1"/>
    <dgm:cxn modelId="{A748F86B-7347-7E40-B849-F5814651F0D2}" type="presOf" srcId="{A5073C74-2CE3-D14E-A9E9-CE19328E3D22}" destId="{0040C2EA-1BAE-6A42-ACF6-E497F693CB00}" srcOrd="1" destOrd="0" presId="urn:microsoft.com/office/officeart/2005/8/layout/radial1"/>
    <dgm:cxn modelId="{DBC680A9-A9A9-6344-A6ED-E39D212233BB}" type="presOf" srcId="{E48A8E96-E682-404E-AA78-8FA0E484C20C}" destId="{36D92983-173A-0240-812D-902E7517D859}" srcOrd="0" destOrd="0" presId="urn:microsoft.com/office/officeart/2005/8/layout/radial1"/>
    <dgm:cxn modelId="{BC99A672-FE41-0044-A73A-8415265013D5}" type="presOf" srcId="{611ED13A-776D-D349-A506-69ECD1F25222}" destId="{A259695B-0C8B-5C42-AA07-5739C8957605}" srcOrd="0" destOrd="0" presId="urn:microsoft.com/office/officeart/2005/8/layout/radial1"/>
    <dgm:cxn modelId="{DAD71C04-B931-FB48-95A4-C056B7945C62}" type="presOf" srcId="{031CB178-1F30-5646-9582-A51DD04929AB}" destId="{20E4185D-E3AA-944B-88B4-8614DBD1117D}" srcOrd="0" destOrd="0" presId="urn:microsoft.com/office/officeart/2005/8/layout/radial1"/>
    <dgm:cxn modelId="{DC261E79-DAD6-2848-B373-37F0EA8F9C10}" srcId="{031CB178-1F30-5646-9582-A51DD04929AB}" destId="{D3FCFF7F-3574-4640-B63A-97B5D89626C5}" srcOrd="0" destOrd="0" parTransId="{489BAF38-AD26-3341-8B8A-4B10D84E7135}" sibTransId="{940F77F7-CD7A-5B41-8FC5-BB8143A98255}"/>
    <dgm:cxn modelId="{A8303DD4-A7BE-2941-B349-B32BF600C37F}" type="presOf" srcId="{AEBE351F-0BF8-4E48-83C7-884F1E7C5AFE}" destId="{989E31FE-D97A-5546-BC61-8336F25912C5}" srcOrd="0" destOrd="0" presId="urn:microsoft.com/office/officeart/2005/8/layout/radial1"/>
    <dgm:cxn modelId="{A0655390-BF62-B342-BD47-294AB87B5DCC}" type="presOf" srcId="{A6C4848D-C9A2-B542-8ECB-71758D7788D9}" destId="{FC226118-1A36-E547-891E-ECD3955125E4}" srcOrd="0" destOrd="0" presId="urn:microsoft.com/office/officeart/2005/8/layout/radial1"/>
    <dgm:cxn modelId="{47E2E1AE-4F8E-4748-8692-5EFCB079DF88}" type="presOf" srcId="{A488CC75-C7FF-5B4B-9B30-E693BE9E1297}" destId="{E7BE8E44-9DDC-7E4F-91FB-91E96D1A1064}" srcOrd="1" destOrd="0" presId="urn:microsoft.com/office/officeart/2005/8/layout/radial1"/>
    <dgm:cxn modelId="{3B0D7DC9-D7A0-FA49-ABBF-A8B402E01066}" type="presOf" srcId="{489BAF38-AD26-3341-8B8A-4B10D84E7135}" destId="{8C7B49E0-4FB3-C448-86F0-719E5C82FB7B}" srcOrd="1" destOrd="0" presId="urn:microsoft.com/office/officeart/2005/8/layout/radial1"/>
    <dgm:cxn modelId="{1FA9F5F5-92CC-6341-BF61-1704024BE3B1}" type="presOf" srcId="{59622076-8874-F14A-81C2-DB9ED679B16D}" destId="{E555DF20-4CE5-744D-ACE2-834995C545E4}" srcOrd="0" destOrd="0" presId="urn:microsoft.com/office/officeart/2005/8/layout/radial1"/>
    <dgm:cxn modelId="{DBBB0B83-4308-4E4E-A00E-E161761FC614}" type="presOf" srcId="{AEBE351F-0BF8-4E48-83C7-884F1E7C5AFE}" destId="{039C2129-F73E-E145-A925-701CE58CFFA4}" srcOrd="1" destOrd="0" presId="urn:microsoft.com/office/officeart/2005/8/layout/radial1"/>
    <dgm:cxn modelId="{798623BA-999C-6D4F-99A7-FFB08ED11B76}" type="presOf" srcId="{611ED13A-776D-D349-A506-69ECD1F25222}" destId="{D19F375F-C617-4146-914F-13A30F6207CE}" srcOrd="1" destOrd="0" presId="urn:microsoft.com/office/officeart/2005/8/layout/radial1"/>
    <dgm:cxn modelId="{268C9DEA-E1C5-FB47-A445-C9FC6D7EAE70}" type="presOf" srcId="{D3FCFF7F-3574-4640-B63A-97B5D89626C5}" destId="{CB048A8D-633F-444A-AA19-86F340395B41}" srcOrd="0" destOrd="0" presId="urn:microsoft.com/office/officeart/2005/8/layout/radial1"/>
    <dgm:cxn modelId="{4B3E2815-D8EE-DE46-B259-53384EA49167}" type="presOf" srcId="{A5073C74-2CE3-D14E-A9E9-CE19328E3D22}" destId="{0E369277-5C1D-4D4C-B118-1DC691997262}" srcOrd="0" destOrd="0" presId="urn:microsoft.com/office/officeart/2005/8/layout/radial1"/>
    <dgm:cxn modelId="{711B44CB-0B8F-B84D-BADD-092801849D93}" type="presOf" srcId="{A488CC75-C7FF-5B4B-9B30-E693BE9E1297}" destId="{EF52B03A-5B46-E946-A49D-2E46F7E1AE9B}" srcOrd="0" destOrd="0" presId="urn:microsoft.com/office/officeart/2005/8/layout/radial1"/>
    <dgm:cxn modelId="{9455D9FF-A044-154D-AAF4-4F2C0C11B6EB}" type="presOf" srcId="{13AC8639-525E-6849-A68D-2E57ADA42955}" destId="{595EF4DA-43D1-1446-B37D-222E143EB15F}" srcOrd="0" destOrd="0" presId="urn:microsoft.com/office/officeart/2005/8/layout/radial1"/>
    <dgm:cxn modelId="{0473C04F-AA08-0D4E-B1FF-6E58320A4EBD}" srcId="{031CB178-1F30-5646-9582-A51DD04929AB}" destId="{418154DB-4CAE-C249-9F59-658DE7B3AC1A}" srcOrd="5" destOrd="0" parTransId="{AEBE351F-0BF8-4E48-83C7-884F1E7C5AFE}" sibTransId="{378E07A2-EA2F-A84F-9A18-643E4684AE9C}"/>
    <dgm:cxn modelId="{91BF2456-0C6E-0F48-BCA6-94DA2F2FECFF}" type="presOf" srcId="{6A78227E-6F7F-384F-8C92-E27931CC21F3}" destId="{9025BB12-0080-FA48-A647-46C16864185B}" srcOrd="0" destOrd="0" presId="urn:microsoft.com/office/officeart/2005/8/layout/radial1"/>
    <dgm:cxn modelId="{3A8DAC91-8756-FD40-9CA2-963B8BDE95F6}" type="presOf" srcId="{489BAF38-AD26-3341-8B8A-4B10D84E7135}" destId="{503440A9-8EE5-D54F-9622-C6D0818F978A}" srcOrd="0" destOrd="0" presId="urn:microsoft.com/office/officeart/2005/8/layout/radial1"/>
    <dgm:cxn modelId="{8FB5A362-C0CD-174B-B398-4D4EEDF36AD4}" srcId="{031CB178-1F30-5646-9582-A51DD04929AB}" destId="{6A78227E-6F7F-384F-8C92-E27931CC21F3}" srcOrd="2" destOrd="0" parTransId="{A5073C74-2CE3-D14E-A9E9-CE19328E3D22}" sibTransId="{0EE870C1-EF18-B446-9391-5DEA51BF105F}"/>
    <dgm:cxn modelId="{D5A968B2-1420-3C49-BA2E-0F3DD5984988}" type="presOf" srcId="{418154DB-4CAE-C249-9F59-658DE7B3AC1A}" destId="{44335E5B-3F88-C340-A551-3B8DF1311D27}" srcOrd="0" destOrd="0" presId="urn:microsoft.com/office/officeart/2005/8/layout/radial1"/>
    <dgm:cxn modelId="{0B6E2105-AF6A-EA43-807C-5194E8483A24}" srcId="{031CB178-1F30-5646-9582-A51DD04929AB}" destId="{E48A8E96-E682-404E-AA78-8FA0E484C20C}" srcOrd="3" destOrd="0" parTransId="{152DA8E4-EE18-5B47-BDB8-39971B1413B7}" sibTransId="{266C26D2-FF27-DF49-938B-D84E2BA11EC1}"/>
    <dgm:cxn modelId="{63F48E2F-BB7C-EA4A-A060-B681F4C0BCEC}" type="presOf" srcId="{E37D322D-AC07-AD48-8E70-94BE276FABD4}" destId="{FE23242C-6A4A-A74D-9F1A-C6826898C2AB}" srcOrd="0" destOrd="0" presId="urn:microsoft.com/office/officeart/2005/8/layout/radial1"/>
    <dgm:cxn modelId="{65069043-BE94-DA4F-BBFF-334942F74A89}" srcId="{031CB178-1F30-5646-9582-A51DD04929AB}" destId="{13AC8639-525E-6849-A68D-2E57ADA42955}" srcOrd="1" destOrd="0" parTransId="{A488CC75-C7FF-5B4B-9B30-E693BE9E1297}" sibTransId="{D6DBDF2C-7D7A-FC47-9CFF-873BAE8EE397}"/>
    <dgm:cxn modelId="{F108A8D3-F656-E142-B169-2119B0D23595}" type="presOf" srcId="{152DA8E4-EE18-5B47-BDB8-39971B1413B7}" destId="{8A6D6661-2BC1-A94E-B54C-37BE7AB06A9F}" srcOrd="0" destOrd="0" presId="urn:microsoft.com/office/officeart/2005/8/layout/radial1"/>
    <dgm:cxn modelId="{34DD2D86-D4D6-A14C-81AF-D95211F56130}" srcId="{E37D322D-AC07-AD48-8E70-94BE276FABD4}" destId="{031CB178-1F30-5646-9582-A51DD04929AB}" srcOrd="0" destOrd="0" parTransId="{EECDC497-C7AA-DF4F-B22A-B5F26BBD51B5}" sibTransId="{4BA7E1C3-4DAC-3D4C-8258-B595631D8415}"/>
    <dgm:cxn modelId="{8B2E235C-D52F-7744-8A25-E74B737A3807}" srcId="{031CB178-1F30-5646-9582-A51DD04929AB}" destId="{59622076-8874-F14A-81C2-DB9ED679B16D}" srcOrd="4" destOrd="0" parTransId="{611ED13A-776D-D349-A506-69ECD1F25222}" sibTransId="{FF46586F-68FB-294D-98E4-87503291395D}"/>
    <dgm:cxn modelId="{1BCE359E-0742-F44F-9644-52EF53630F81}" type="presParOf" srcId="{FE23242C-6A4A-A74D-9F1A-C6826898C2AB}" destId="{20E4185D-E3AA-944B-88B4-8614DBD1117D}" srcOrd="0" destOrd="0" presId="urn:microsoft.com/office/officeart/2005/8/layout/radial1"/>
    <dgm:cxn modelId="{42A418DC-EBF2-4245-AADD-3045327077BA}" type="presParOf" srcId="{FE23242C-6A4A-A74D-9F1A-C6826898C2AB}" destId="{503440A9-8EE5-D54F-9622-C6D0818F978A}" srcOrd="1" destOrd="0" presId="urn:microsoft.com/office/officeart/2005/8/layout/radial1"/>
    <dgm:cxn modelId="{F81E7F83-5212-A843-A638-564D144E3FF2}" type="presParOf" srcId="{503440A9-8EE5-D54F-9622-C6D0818F978A}" destId="{8C7B49E0-4FB3-C448-86F0-719E5C82FB7B}" srcOrd="0" destOrd="0" presId="urn:microsoft.com/office/officeart/2005/8/layout/radial1"/>
    <dgm:cxn modelId="{35A9B7BB-97D5-7849-9995-F2A1D79023F2}" type="presParOf" srcId="{FE23242C-6A4A-A74D-9F1A-C6826898C2AB}" destId="{CB048A8D-633F-444A-AA19-86F340395B41}" srcOrd="2" destOrd="0" presId="urn:microsoft.com/office/officeart/2005/8/layout/radial1"/>
    <dgm:cxn modelId="{882FC0A8-19FF-AA49-B31F-5A44BF3551EC}" type="presParOf" srcId="{FE23242C-6A4A-A74D-9F1A-C6826898C2AB}" destId="{EF52B03A-5B46-E946-A49D-2E46F7E1AE9B}" srcOrd="3" destOrd="0" presId="urn:microsoft.com/office/officeart/2005/8/layout/radial1"/>
    <dgm:cxn modelId="{517D16DC-CEBE-B145-8C3D-815CD3634564}" type="presParOf" srcId="{EF52B03A-5B46-E946-A49D-2E46F7E1AE9B}" destId="{E7BE8E44-9DDC-7E4F-91FB-91E96D1A1064}" srcOrd="0" destOrd="0" presId="urn:microsoft.com/office/officeart/2005/8/layout/radial1"/>
    <dgm:cxn modelId="{9CF74C99-01BA-BB45-B5BA-CFBD9E5A2B03}" type="presParOf" srcId="{FE23242C-6A4A-A74D-9F1A-C6826898C2AB}" destId="{595EF4DA-43D1-1446-B37D-222E143EB15F}" srcOrd="4" destOrd="0" presId="urn:microsoft.com/office/officeart/2005/8/layout/radial1"/>
    <dgm:cxn modelId="{F9F29414-26E4-CC4E-9A20-1ADB6236665E}" type="presParOf" srcId="{FE23242C-6A4A-A74D-9F1A-C6826898C2AB}" destId="{0E369277-5C1D-4D4C-B118-1DC691997262}" srcOrd="5" destOrd="0" presId="urn:microsoft.com/office/officeart/2005/8/layout/radial1"/>
    <dgm:cxn modelId="{BA85DB97-877C-DD4E-B985-EF20F257FD46}" type="presParOf" srcId="{0E369277-5C1D-4D4C-B118-1DC691997262}" destId="{0040C2EA-1BAE-6A42-ACF6-E497F693CB00}" srcOrd="0" destOrd="0" presId="urn:microsoft.com/office/officeart/2005/8/layout/radial1"/>
    <dgm:cxn modelId="{33FD7F0B-C1EA-8D41-96C5-4202C2F8B348}" type="presParOf" srcId="{FE23242C-6A4A-A74D-9F1A-C6826898C2AB}" destId="{9025BB12-0080-FA48-A647-46C16864185B}" srcOrd="6" destOrd="0" presId="urn:microsoft.com/office/officeart/2005/8/layout/radial1"/>
    <dgm:cxn modelId="{83669594-23C3-BE42-A526-140456E7314B}" type="presParOf" srcId="{FE23242C-6A4A-A74D-9F1A-C6826898C2AB}" destId="{8A6D6661-2BC1-A94E-B54C-37BE7AB06A9F}" srcOrd="7" destOrd="0" presId="urn:microsoft.com/office/officeart/2005/8/layout/radial1"/>
    <dgm:cxn modelId="{C551826F-D9C0-E24F-BF9D-177BD380A256}" type="presParOf" srcId="{8A6D6661-2BC1-A94E-B54C-37BE7AB06A9F}" destId="{65C31CAC-EBDC-AD49-8F19-D428CD75BAA0}" srcOrd="0" destOrd="0" presId="urn:microsoft.com/office/officeart/2005/8/layout/radial1"/>
    <dgm:cxn modelId="{9AB9A33D-F19D-F341-9DFF-8E78DAA7AC30}" type="presParOf" srcId="{FE23242C-6A4A-A74D-9F1A-C6826898C2AB}" destId="{36D92983-173A-0240-812D-902E7517D859}" srcOrd="8" destOrd="0" presId="urn:microsoft.com/office/officeart/2005/8/layout/radial1"/>
    <dgm:cxn modelId="{E1D668F9-2DDE-514E-A519-A0395DC3B04E}" type="presParOf" srcId="{FE23242C-6A4A-A74D-9F1A-C6826898C2AB}" destId="{A259695B-0C8B-5C42-AA07-5739C8957605}" srcOrd="9" destOrd="0" presId="urn:microsoft.com/office/officeart/2005/8/layout/radial1"/>
    <dgm:cxn modelId="{788B0A2D-6397-EF44-B31C-53459C2AC4EC}" type="presParOf" srcId="{A259695B-0C8B-5C42-AA07-5739C8957605}" destId="{D19F375F-C617-4146-914F-13A30F6207CE}" srcOrd="0" destOrd="0" presId="urn:microsoft.com/office/officeart/2005/8/layout/radial1"/>
    <dgm:cxn modelId="{989B80B3-1C17-A247-A496-74819AFCF07F}" type="presParOf" srcId="{FE23242C-6A4A-A74D-9F1A-C6826898C2AB}" destId="{E555DF20-4CE5-744D-ACE2-834995C545E4}" srcOrd="10" destOrd="0" presId="urn:microsoft.com/office/officeart/2005/8/layout/radial1"/>
    <dgm:cxn modelId="{6CBBC5D2-33F1-4C4D-BB5E-D06ED9F16628}" type="presParOf" srcId="{FE23242C-6A4A-A74D-9F1A-C6826898C2AB}" destId="{989E31FE-D97A-5546-BC61-8336F25912C5}" srcOrd="11" destOrd="0" presId="urn:microsoft.com/office/officeart/2005/8/layout/radial1"/>
    <dgm:cxn modelId="{9B65C1D6-C751-6B4C-83FE-ECA8624690FC}" type="presParOf" srcId="{989E31FE-D97A-5546-BC61-8336F25912C5}" destId="{039C2129-F73E-E145-A925-701CE58CFFA4}" srcOrd="0" destOrd="0" presId="urn:microsoft.com/office/officeart/2005/8/layout/radial1"/>
    <dgm:cxn modelId="{A58338D6-A3B0-9E47-8898-28A9BC21121F}" type="presParOf" srcId="{FE23242C-6A4A-A74D-9F1A-C6826898C2AB}" destId="{44335E5B-3F88-C340-A551-3B8DF1311D27}" srcOrd="12" destOrd="0" presId="urn:microsoft.com/office/officeart/2005/8/layout/radial1"/>
    <dgm:cxn modelId="{CE051F71-8B75-9347-8F89-E48FA52252E5}" type="presParOf" srcId="{FE23242C-6A4A-A74D-9F1A-C6826898C2AB}" destId="{FC226118-1A36-E547-891E-ECD3955125E4}" srcOrd="13" destOrd="0" presId="urn:microsoft.com/office/officeart/2005/8/layout/radial1"/>
    <dgm:cxn modelId="{1540EDDA-7ADB-B64B-85F0-6AD3862666B2}" type="presParOf" srcId="{FC226118-1A36-E547-891E-ECD3955125E4}" destId="{6345415B-CAF0-164B-B1F7-0013BE79E4CC}" srcOrd="0" destOrd="0" presId="urn:microsoft.com/office/officeart/2005/8/layout/radial1"/>
    <dgm:cxn modelId="{4CC3E266-ABFA-FD42-8261-1AD2A5B898DB}" type="presParOf" srcId="{FE23242C-6A4A-A74D-9F1A-C6826898C2AB}" destId="{BE8723C9-B7BE-0A44-A9D0-664990FA4856}" srcOrd="14"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674C8F-BDD9-4B49-8928-C3934A5553A2}" type="doc">
      <dgm:prSet loTypeId="urn:microsoft.com/office/officeart/2005/8/layout/pyramid3" loCatId="" qsTypeId="urn:microsoft.com/office/officeart/2005/8/quickstyle/simple4" qsCatId="simple" csTypeId="urn:microsoft.com/office/officeart/2005/8/colors/accent1_2" csCatId="accent1" phldr="1"/>
      <dgm:spPr/>
    </dgm:pt>
    <dgm:pt modelId="{2D4539CB-0E41-2A4A-ABF0-64EEBFFF7FB1}">
      <dgm:prSet phldrT="[Text]"/>
      <dgm:spPr>
        <a:solidFill>
          <a:schemeClr val="accent6">
            <a:lumMod val="75000"/>
          </a:schemeClr>
        </a:solidFill>
      </dgm:spPr>
      <dgm:t>
        <a:bodyPr/>
        <a:lstStyle/>
        <a:p>
          <a:r>
            <a:rPr lang="en-GB" dirty="0" smtClean="0"/>
            <a:t>Reduce</a:t>
          </a:r>
          <a:endParaRPr lang="en-GB" dirty="0"/>
        </a:p>
      </dgm:t>
    </dgm:pt>
    <dgm:pt modelId="{4465DB8D-E3C3-AD49-AA9A-A22396CA4FE3}" type="parTrans" cxnId="{93549279-DEDC-4A4F-9E77-0CB0530A5888}">
      <dgm:prSet/>
      <dgm:spPr/>
      <dgm:t>
        <a:bodyPr/>
        <a:lstStyle/>
        <a:p>
          <a:endParaRPr lang="en-GB"/>
        </a:p>
      </dgm:t>
    </dgm:pt>
    <dgm:pt modelId="{35B47CFE-3240-664D-A9DD-4F50BBB37CAC}" type="sibTrans" cxnId="{93549279-DEDC-4A4F-9E77-0CB0530A5888}">
      <dgm:prSet/>
      <dgm:spPr/>
      <dgm:t>
        <a:bodyPr/>
        <a:lstStyle/>
        <a:p>
          <a:endParaRPr lang="en-GB"/>
        </a:p>
      </dgm:t>
    </dgm:pt>
    <dgm:pt modelId="{4B30043D-5D39-0D41-93F8-6655EF6AC9E4}">
      <dgm:prSet phldrT="[Text]"/>
      <dgm:spPr>
        <a:solidFill>
          <a:srgbClr val="00B050"/>
        </a:solidFill>
      </dgm:spPr>
      <dgm:t>
        <a:bodyPr/>
        <a:lstStyle/>
        <a:p>
          <a:r>
            <a:rPr lang="en-GB" dirty="0" smtClean="0"/>
            <a:t>Reuse</a:t>
          </a:r>
          <a:endParaRPr lang="en-GB" dirty="0"/>
        </a:p>
      </dgm:t>
    </dgm:pt>
    <dgm:pt modelId="{25EFECC4-D351-584D-9280-E0504CA106EA}" type="parTrans" cxnId="{B06E5234-E5F4-054B-9E80-7A4EAE2DBD73}">
      <dgm:prSet/>
      <dgm:spPr/>
      <dgm:t>
        <a:bodyPr/>
        <a:lstStyle/>
        <a:p>
          <a:endParaRPr lang="en-GB"/>
        </a:p>
      </dgm:t>
    </dgm:pt>
    <dgm:pt modelId="{1A61F1C6-64CD-5848-8313-2310F49A39AC}" type="sibTrans" cxnId="{B06E5234-E5F4-054B-9E80-7A4EAE2DBD73}">
      <dgm:prSet/>
      <dgm:spPr/>
      <dgm:t>
        <a:bodyPr/>
        <a:lstStyle/>
        <a:p>
          <a:endParaRPr lang="en-GB"/>
        </a:p>
      </dgm:t>
    </dgm:pt>
    <dgm:pt modelId="{2303EF6A-AC68-3D4D-A4C7-A7E88137CAC5}">
      <dgm:prSet phldrT="[Text]"/>
      <dgm:spPr>
        <a:solidFill>
          <a:srgbClr val="92D050"/>
        </a:solidFill>
      </dgm:spPr>
      <dgm:t>
        <a:bodyPr/>
        <a:lstStyle/>
        <a:p>
          <a:r>
            <a:rPr lang="en-GB" dirty="0" smtClean="0"/>
            <a:t>Recycle/Compost</a:t>
          </a:r>
          <a:endParaRPr lang="en-GB" dirty="0"/>
        </a:p>
      </dgm:t>
    </dgm:pt>
    <dgm:pt modelId="{F36BFB88-8191-7349-B5EA-98779E916C98}" type="parTrans" cxnId="{4BF558CD-84ED-A442-B85D-BDA818B4678D}">
      <dgm:prSet/>
      <dgm:spPr/>
      <dgm:t>
        <a:bodyPr/>
        <a:lstStyle/>
        <a:p>
          <a:endParaRPr lang="en-GB"/>
        </a:p>
      </dgm:t>
    </dgm:pt>
    <dgm:pt modelId="{9DEC40A6-2E4C-1841-984F-85FB13B12B69}" type="sibTrans" cxnId="{4BF558CD-84ED-A442-B85D-BDA818B4678D}">
      <dgm:prSet/>
      <dgm:spPr/>
      <dgm:t>
        <a:bodyPr/>
        <a:lstStyle/>
        <a:p>
          <a:endParaRPr lang="en-GB"/>
        </a:p>
      </dgm:t>
    </dgm:pt>
    <dgm:pt modelId="{DA5DE7DB-34B8-2F4F-9FBE-FEE8C7CEDDAB}">
      <dgm:prSet/>
      <dgm:spPr>
        <a:solidFill>
          <a:schemeClr val="accent2">
            <a:lumMod val="60000"/>
            <a:lumOff val="40000"/>
          </a:schemeClr>
        </a:solidFill>
      </dgm:spPr>
      <dgm:t>
        <a:bodyPr/>
        <a:lstStyle/>
        <a:p>
          <a:r>
            <a:rPr lang="en-GB" dirty="0" smtClean="0"/>
            <a:t>Energy Recovery</a:t>
          </a:r>
          <a:endParaRPr lang="en-GB" dirty="0"/>
        </a:p>
      </dgm:t>
    </dgm:pt>
    <dgm:pt modelId="{0484ACBC-80A1-2D4B-9014-5C6F05948584}" type="parTrans" cxnId="{FE5937E5-F04F-EC42-9B73-4B9E8378FD4C}">
      <dgm:prSet/>
      <dgm:spPr/>
      <dgm:t>
        <a:bodyPr/>
        <a:lstStyle/>
        <a:p>
          <a:endParaRPr lang="en-GB"/>
        </a:p>
      </dgm:t>
    </dgm:pt>
    <dgm:pt modelId="{1F5D72BB-861F-4643-8D93-E8DD95C49954}" type="sibTrans" cxnId="{FE5937E5-F04F-EC42-9B73-4B9E8378FD4C}">
      <dgm:prSet/>
      <dgm:spPr/>
      <dgm:t>
        <a:bodyPr/>
        <a:lstStyle/>
        <a:p>
          <a:endParaRPr lang="en-GB"/>
        </a:p>
      </dgm:t>
    </dgm:pt>
    <dgm:pt modelId="{010C506A-3324-344A-95F0-677DFA3EAA4D}">
      <dgm:prSet/>
      <dgm:spPr>
        <a:solidFill>
          <a:srgbClr val="FF0000"/>
        </a:solidFill>
      </dgm:spPr>
      <dgm:t>
        <a:bodyPr/>
        <a:lstStyle/>
        <a:p>
          <a:r>
            <a:rPr lang="en-GB" dirty="0" smtClean="0"/>
            <a:t>Landfill</a:t>
          </a:r>
          <a:endParaRPr lang="en-GB" dirty="0"/>
        </a:p>
      </dgm:t>
    </dgm:pt>
    <dgm:pt modelId="{4FBEDB2C-4C94-6148-9971-A46D92A4FD09}" type="parTrans" cxnId="{D9B04A64-7B76-644C-A7C7-231DA2853CAA}">
      <dgm:prSet/>
      <dgm:spPr/>
      <dgm:t>
        <a:bodyPr/>
        <a:lstStyle/>
        <a:p>
          <a:endParaRPr lang="en-GB"/>
        </a:p>
      </dgm:t>
    </dgm:pt>
    <dgm:pt modelId="{BD587D79-C062-314F-A768-D39E4CC1D7C3}" type="sibTrans" cxnId="{D9B04A64-7B76-644C-A7C7-231DA2853CAA}">
      <dgm:prSet/>
      <dgm:spPr/>
      <dgm:t>
        <a:bodyPr/>
        <a:lstStyle/>
        <a:p>
          <a:endParaRPr lang="en-GB"/>
        </a:p>
      </dgm:t>
    </dgm:pt>
    <dgm:pt modelId="{5ACE2E77-D81C-4043-AB43-244506E7FF0B}" type="pres">
      <dgm:prSet presAssocID="{78674C8F-BDD9-4B49-8928-C3934A5553A2}" presName="Name0" presStyleCnt="0">
        <dgm:presLayoutVars>
          <dgm:dir/>
          <dgm:animLvl val="lvl"/>
          <dgm:resizeHandles val="exact"/>
        </dgm:presLayoutVars>
      </dgm:prSet>
      <dgm:spPr/>
    </dgm:pt>
    <dgm:pt modelId="{B4C8FB5E-6412-994B-BBC1-62D13A4D31EF}" type="pres">
      <dgm:prSet presAssocID="{2D4539CB-0E41-2A4A-ABF0-64EEBFFF7FB1}" presName="Name8" presStyleCnt="0"/>
      <dgm:spPr/>
    </dgm:pt>
    <dgm:pt modelId="{1633EA61-4C84-8F47-994B-A628018298DC}" type="pres">
      <dgm:prSet presAssocID="{2D4539CB-0E41-2A4A-ABF0-64EEBFFF7FB1}" presName="level" presStyleLbl="node1" presStyleIdx="0" presStyleCnt="5">
        <dgm:presLayoutVars>
          <dgm:chMax val="1"/>
          <dgm:bulletEnabled val="1"/>
        </dgm:presLayoutVars>
      </dgm:prSet>
      <dgm:spPr/>
      <dgm:t>
        <a:bodyPr/>
        <a:lstStyle/>
        <a:p>
          <a:endParaRPr lang="en-GB"/>
        </a:p>
      </dgm:t>
    </dgm:pt>
    <dgm:pt modelId="{B3E0CAF1-F56F-F746-B6AF-86353B546B29}" type="pres">
      <dgm:prSet presAssocID="{2D4539CB-0E41-2A4A-ABF0-64EEBFFF7FB1}" presName="levelTx" presStyleLbl="revTx" presStyleIdx="0" presStyleCnt="0">
        <dgm:presLayoutVars>
          <dgm:chMax val="1"/>
          <dgm:bulletEnabled val="1"/>
        </dgm:presLayoutVars>
      </dgm:prSet>
      <dgm:spPr/>
      <dgm:t>
        <a:bodyPr/>
        <a:lstStyle/>
        <a:p>
          <a:endParaRPr lang="en-GB"/>
        </a:p>
      </dgm:t>
    </dgm:pt>
    <dgm:pt modelId="{AD2F5B92-53E8-AE41-A302-72E1613633B0}" type="pres">
      <dgm:prSet presAssocID="{4B30043D-5D39-0D41-93F8-6655EF6AC9E4}" presName="Name8" presStyleCnt="0"/>
      <dgm:spPr/>
    </dgm:pt>
    <dgm:pt modelId="{BF10E35D-DECB-3A4B-B528-E878086969C1}" type="pres">
      <dgm:prSet presAssocID="{4B30043D-5D39-0D41-93F8-6655EF6AC9E4}" presName="level" presStyleLbl="node1" presStyleIdx="1" presStyleCnt="5">
        <dgm:presLayoutVars>
          <dgm:chMax val="1"/>
          <dgm:bulletEnabled val="1"/>
        </dgm:presLayoutVars>
      </dgm:prSet>
      <dgm:spPr/>
      <dgm:t>
        <a:bodyPr/>
        <a:lstStyle/>
        <a:p>
          <a:endParaRPr lang="en-GB"/>
        </a:p>
      </dgm:t>
    </dgm:pt>
    <dgm:pt modelId="{755FB349-0905-5C45-BE4E-F87585A77AF2}" type="pres">
      <dgm:prSet presAssocID="{4B30043D-5D39-0D41-93F8-6655EF6AC9E4}" presName="levelTx" presStyleLbl="revTx" presStyleIdx="0" presStyleCnt="0">
        <dgm:presLayoutVars>
          <dgm:chMax val="1"/>
          <dgm:bulletEnabled val="1"/>
        </dgm:presLayoutVars>
      </dgm:prSet>
      <dgm:spPr/>
      <dgm:t>
        <a:bodyPr/>
        <a:lstStyle/>
        <a:p>
          <a:endParaRPr lang="en-GB"/>
        </a:p>
      </dgm:t>
    </dgm:pt>
    <dgm:pt modelId="{F43F18DB-4311-444D-90BE-AD96EF3EDBD9}" type="pres">
      <dgm:prSet presAssocID="{2303EF6A-AC68-3D4D-A4C7-A7E88137CAC5}" presName="Name8" presStyleCnt="0"/>
      <dgm:spPr/>
    </dgm:pt>
    <dgm:pt modelId="{FAF8802D-D80D-B447-A4B8-42A57E242C5E}" type="pres">
      <dgm:prSet presAssocID="{2303EF6A-AC68-3D4D-A4C7-A7E88137CAC5}" presName="level" presStyleLbl="node1" presStyleIdx="2" presStyleCnt="5">
        <dgm:presLayoutVars>
          <dgm:chMax val="1"/>
          <dgm:bulletEnabled val="1"/>
        </dgm:presLayoutVars>
      </dgm:prSet>
      <dgm:spPr/>
      <dgm:t>
        <a:bodyPr/>
        <a:lstStyle/>
        <a:p>
          <a:endParaRPr lang="en-GB"/>
        </a:p>
      </dgm:t>
    </dgm:pt>
    <dgm:pt modelId="{82167254-9ECF-8547-AA8A-0CF491F8BEFB}" type="pres">
      <dgm:prSet presAssocID="{2303EF6A-AC68-3D4D-A4C7-A7E88137CAC5}" presName="levelTx" presStyleLbl="revTx" presStyleIdx="0" presStyleCnt="0">
        <dgm:presLayoutVars>
          <dgm:chMax val="1"/>
          <dgm:bulletEnabled val="1"/>
        </dgm:presLayoutVars>
      </dgm:prSet>
      <dgm:spPr/>
      <dgm:t>
        <a:bodyPr/>
        <a:lstStyle/>
        <a:p>
          <a:endParaRPr lang="en-GB"/>
        </a:p>
      </dgm:t>
    </dgm:pt>
    <dgm:pt modelId="{4E0982AD-52DE-A340-AE7C-166195ED4B6F}" type="pres">
      <dgm:prSet presAssocID="{DA5DE7DB-34B8-2F4F-9FBE-FEE8C7CEDDAB}" presName="Name8" presStyleCnt="0"/>
      <dgm:spPr/>
    </dgm:pt>
    <dgm:pt modelId="{783B1AF4-D10C-5C43-A680-A9CE0E610434}" type="pres">
      <dgm:prSet presAssocID="{DA5DE7DB-34B8-2F4F-9FBE-FEE8C7CEDDAB}" presName="level" presStyleLbl="node1" presStyleIdx="3" presStyleCnt="5">
        <dgm:presLayoutVars>
          <dgm:chMax val="1"/>
          <dgm:bulletEnabled val="1"/>
        </dgm:presLayoutVars>
      </dgm:prSet>
      <dgm:spPr/>
      <dgm:t>
        <a:bodyPr/>
        <a:lstStyle/>
        <a:p>
          <a:endParaRPr lang="en-GB"/>
        </a:p>
      </dgm:t>
    </dgm:pt>
    <dgm:pt modelId="{99738EBA-3117-DF4C-9EC7-26885D43FB19}" type="pres">
      <dgm:prSet presAssocID="{DA5DE7DB-34B8-2F4F-9FBE-FEE8C7CEDDAB}" presName="levelTx" presStyleLbl="revTx" presStyleIdx="0" presStyleCnt="0">
        <dgm:presLayoutVars>
          <dgm:chMax val="1"/>
          <dgm:bulletEnabled val="1"/>
        </dgm:presLayoutVars>
      </dgm:prSet>
      <dgm:spPr/>
      <dgm:t>
        <a:bodyPr/>
        <a:lstStyle/>
        <a:p>
          <a:endParaRPr lang="en-GB"/>
        </a:p>
      </dgm:t>
    </dgm:pt>
    <dgm:pt modelId="{7BE1D729-AC51-1045-894C-6E307662FE66}" type="pres">
      <dgm:prSet presAssocID="{010C506A-3324-344A-95F0-677DFA3EAA4D}" presName="Name8" presStyleCnt="0"/>
      <dgm:spPr/>
    </dgm:pt>
    <dgm:pt modelId="{B91385A1-CC3B-054A-9E8E-569598880FAC}" type="pres">
      <dgm:prSet presAssocID="{010C506A-3324-344A-95F0-677DFA3EAA4D}" presName="level" presStyleLbl="node1" presStyleIdx="4" presStyleCnt="5">
        <dgm:presLayoutVars>
          <dgm:chMax val="1"/>
          <dgm:bulletEnabled val="1"/>
        </dgm:presLayoutVars>
      </dgm:prSet>
      <dgm:spPr/>
      <dgm:t>
        <a:bodyPr/>
        <a:lstStyle/>
        <a:p>
          <a:endParaRPr lang="en-GB"/>
        </a:p>
      </dgm:t>
    </dgm:pt>
    <dgm:pt modelId="{B2D572AA-6931-E344-AD15-339AD5AF2951}" type="pres">
      <dgm:prSet presAssocID="{010C506A-3324-344A-95F0-677DFA3EAA4D}" presName="levelTx" presStyleLbl="revTx" presStyleIdx="0" presStyleCnt="0">
        <dgm:presLayoutVars>
          <dgm:chMax val="1"/>
          <dgm:bulletEnabled val="1"/>
        </dgm:presLayoutVars>
      </dgm:prSet>
      <dgm:spPr/>
      <dgm:t>
        <a:bodyPr/>
        <a:lstStyle/>
        <a:p>
          <a:endParaRPr lang="en-GB"/>
        </a:p>
      </dgm:t>
    </dgm:pt>
  </dgm:ptLst>
  <dgm:cxnLst>
    <dgm:cxn modelId="{292F1059-5C3C-864B-A691-583683C5E39A}" type="presOf" srcId="{DA5DE7DB-34B8-2F4F-9FBE-FEE8C7CEDDAB}" destId="{99738EBA-3117-DF4C-9EC7-26885D43FB19}" srcOrd="1" destOrd="0" presId="urn:microsoft.com/office/officeart/2005/8/layout/pyramid3"/>
    <dgm:cxn modelId="{E0F57947-94E3-F445-9631-CB63FCC80BB8}" type="presOf" srcId="{78674C8F-BDD9-4B49-8928-C3934A5553A2}" destId="{5ACE2E77-D81C-4043-AB43-244506E7FF0B}" srcOrd="0" destOrd="0" presId="urn:microsoft.com/office/officeart/2005/8/layout/pyramid3"/>
    <dgm:cxn modelId="{0156E27D-19A2-054C-BFCE-622632A9B998}" type="presOf" srcId="{2D4539CB-0E41-2A4A-ABF0-64EEBFFF7FB1}" destId="{B3E0CAF1-F56F-F746-B6AF-86353B546B29}" srcOrd="1" destOrd="0" presId="urn:microsoft.com/office/officeart/2005/8/layout/pyramid3"/>
    <dgm:cxn modelId="{7B757FB8-C8A0-3747-8ACC-996B5F87AEBD}" type="presOf" srcId="{2D4539CB-0E41-2A4A-ABF0-64EEBFFF7FB1}" destId="{1633EA61-4C84-8F47-994B-A628018298DC}" srcOrd="0" destOrd="0" presId="urn:microsoft.com/office/officeart/2005/8/layout/pyramid3"/>
    <dgm:cxn modelId="{78AC961E-7CCE-9E41-A610-CB01FF3EBE24}" type="presOf" srcId="{4B30043D-5D39-0D41-93F8-6655EF6AC9E4}" destId="{BF10E35D-DECB-3A4B-B528-E878086969C1}" srcOrd="0" destOrd="0" presId="urn:microsoft.com/office/officeart/2005/8/layout/pyramid3"/>
    <dgm:cxn modelId="{01A36D97-06C6-B04F-A5A6-F720B415E8A1}" type="presOf" srcId="{DA5DE7DB-34B8-2F4F-9FBE-FEE8C7CEDDAB}" destId="{783B1AF4-D10C-5C43-A680-A9CE0E610434}" srcOrd="0" destOrd="0" presId="urn:microsoft.com/office/officeart/2005/8/layout/pyramid3"/>
    <dgm:cxn modelId="{55BE4BAF-B7D8-3842-92CB-F29FD089985C}" type="presOf" srcId="{2303EF6A-AC68-3D4D-A4C7-A7E88137CAC5}" destId="{82167254-9ECF-8547-AA8A-0CF491F8BEFB}" srcOrd="1" destOrd="0" presId="urn:microsoft.com/office/officeart/2005/8/layout/pyramid3"/>
    <dgm:cxn modelId="{93549279-DEDC-4A4F-9E77-0CB0530A5888}" srcId="{78674C8F-BDD9-4B49-8928-C3934A5553A2}" destId="{2D4539CB-0E41-2A4A-ABF0-64EEBFFF7FB1}" srcOrd="0" destOrd="0" parTransId="{4465DB8D-E3C3-AD49-AA9A-A22396CA4FE3}" sibTransId="{35B47CFE-3240-664D-A9DD-4F50BBB37CAC}"/>
    <dgm:cxn modelId="{4BF558CD-84ED-A442-B85D-BDA818B4678D}" srcId="{78674C8F-BDD9-4B49-8928-C3934A5553A2}" destId="{2303EF6A-AC68-3D4D-A4C7-A7E88137CAC5}" srcOrd="2" destOrd="0" parTransId="{F36BFB88-8191-7349-B5EA-98779E916C98}" sibTransId="{9DEC40A6-2E4C-1841-984F-85FB13B12B69}"/>
    <dgm:cxn modelId="{DFDE8C82-C137-CF48-9648-6343F962EABD}" type="presOf" srcId="{4B30043D-5D39-0D41-93F8-6655EF6AC9E4}" destId="{755FB349-0905-5C45-BE4E-F87585A77AF2}" srcOrd="1" destOrd="0" presId="urn:microsoft.com/office/officeart/2005/8/layout/pyramid3"/>
    <dgm:cxn modelId="{A0CC00EF-8FF5-DD48-AB59-4CBF65E3F9B3}" type="presOf" srcId="{010C506A-3324-344A-95F0-677DFA3EAA4D}" destId="{B91385A1-CC3B-054A-9E8E-569598880FAC}" srcOrd="0" destOrd="0" presId="urn:microsoft.com/office/officeart/2005/8/layout/pyramid3"/>
    <dgm:cxn modelId="{9ED18A32-8F20-0144-9BED-7546D10EDFB5}" type="presOf" srcId="{2303EF6A-AC68-3D4D-A4C7-A7E88137CAC5}" destId="{FAF8802D-D80D-B447-A4B8-42A57E242C5E}" srcOrd="0" destOrd="0" presId="urn:microsoft.com/office/officeart/2005/8/layout/pyramid3"/>
    <dgm:cxn modelId="{FE5937E5-F04F-EC42-9B73-4B9E8378FD4C}" srcId="{78674C8F-BDD9-4B49-8928-C3934A5553A2}" destId="{DA5DE7DB-34B8-2F4F-9FBE-FEE8C7CEDDAB}" srcOrd="3" destOrd="0" parTransId="{0484ACBC-80A1-2D4B-9014-5C6F05948584}" sibTransId="{1F5D72BB-861F-4643-8D93-E8DD95C49954}"/>
    <dgm:cxn modelId="{96D557AD-8DAB-3B42-A509-FE9E59142AEE}" type="presOf" srcId="{010C506A-3324-344A-95F0-677DFA3EAA4D}" destId="{B2D572AA-6931-E344-AD15-339AD5AF2951}" srcOrd="1" destOrd="0" presId="urn:microsoft.com/office/officeart/2005/8/layout/pyramid3"/>
    <dgm:cxn modelId="{B06E5234-E5F4-054B-9E80-7A4EAE2DBD73}" srcId="{78674C8F-BDD9-4B49-8928-C3934A5553A2}" destId="{4B30043D-5D39-0D41-93F8-6655EF6AC9E4}" srcOrd="1" destOrd="0" parTransId="{25EFECC4-D351-584D-9280-E0504CA106EA}" sibTransId="{1A61F1C6-64CD-5848-8313-2310F49A39AC}"/>
    <dgm:cxn modelId="{D9B04A64-7B76-644C-A7C7-231DA2853CAA}" srcId="{78674C8F-BDD9-4B49-8928-C3934A5553A2}" destId="{010C506A-3324-344A-95F0-677DFA3EAA4D}" srcOrd="4" destOrd="0" parTransId="{4FBEDB2C-4C94-6148-9971-A46D92A4FD09}" sibTransId="{BD587D79-C062-314F-A768-D39E4CC1D7C3}"/>
    <dgm:cxn modelId="{100518FC-2486-3749-8649-AA5B275E5550}" type="presParOf" srcId="{5ACE2E77-D81C-4043-AB43-244506E7FF0B}" destId="{B4C8FB5E-6412-994B-BBC1-62D13A4D31EF}" srcOrd="0" destOrd="0" presId="urn:microsoft.com/office/officeart/2005/8/layout/pyramid3"/>
    <dgm:cxn modelId="{18F0B2FF-D6C7-0A44-B42B-DB1073AE7B35}" type="presParOf" srcId="{B4C8FB5E-6412-994B-BBC1-62D13A4D31EF}" destId="{1633EA61-4C84-8F47-994B-A628018298DC}" srcOrd="0" destOrd="0" presId="urn:microsoft.com/office/officeart/2005/8/layout/pyramid3"/>
    <dgm:cxn modelId="{E10285FB-F7BB-7645-AA43-F6D809EA4E2D}" type="presParOf" srcId="{B4C8FB5E-6412-994B-BBC1-62D13A4D31EF}" destId="{B3E0CAF1-F56F-F746-B6AF-86353B546B29}" srcOrd="1" destOrd="0" presId="urn:microsoft.com/office/officeart/2005/8/layout/pyramid3"/>
    <dgm:cxn modelId="{B05327D0-CB59-6A41-9023-6E72F4244FF6}" type="presParOf" srcId="{5ACE2E77-D81C-4043-AB43-244506E7FF0B}" destId="{AD2F5B92-53E8-AE41-A302-72E1613633B0}" srcOrd="1" destOrd="0" presId="urn:microsoft.com/office/officeart/2005/8/layout/pyramid3"/>
    <dgm:cxn modelId="{54FA4C83-5AF3-2D44-A696-A12A42DA54B8}" type="presParOf" srcId="{AD2F5B92-53E8-AE41-A302-72E1613633B0}" destId="{BF10E35D-DECB-3A4B-B528-E878086969C1}" srcOrd="0" destOrd="0" presId="urn:microsoft.com/office/officeart/2005/8/layout/pyramid3"/>
    <dgm:cxn modelId="{55BEDDD0-C0DD-DE46-9392-E6572DEE9B89}" type="presParOf" srcId="{AD2F5B92-53E8-AE41-A302-72E1613633B0}" destId="{755FB349-0905-5C45-BE4E-F87585A77AF2}" srcOrd="1" destOrd="0" presId="urn:microsoft.com/office/officeart/2005/8/layout/pyramid3"/>
    <dgm:cxn modelId="{805A8A0C-3B60-8A45-9476-4B157916AE1D}" type="presParOf" srcId="{5ACE2E77-D81C-4043-AB43-244506E7FF0B}" destId="{F43F18DB-4311-444D-90BE-AD96EF3EDBD9}" srcOrd="2" destOrd="0" presId="urn:microsoft.com/office/officeart/2005/8/layout/pyramid3"/>
    <dgm:cxn modelId="{1BA8F1E0-1C5F-1740-B4CE-525F0982B705}" type="presParOf" srcId="{F43F18DB-4311-444D-90BE-AD96EF3EDBD9}" destId="{FAF8802D-D80D-B447-A4B8-42A57E242C5E}" srcOrd="0" destOrd="0" presId="urn:microsoft.com/office/officeart/2005/8/layout/pyramid3"/>
    <dgm:cxn modelId="{41F5CC06-A5D3-B846-8A83-5F5BB463C1F9}" type="presParOf" srcId="{F43F18DB-4311-444D-90BE-AD96EF3EDBD9}" destId="{82167254-9ECF-8547-AA8A-0CF491F8BEFB}" srcOrd="1" destOrd="0" presId="urn:microsoft.com/office/officeart/2005/8/layout/pyramid3"/>
    <dgm:cxn modelId="{A67AB7D9-CF89-AC4A-BC96-3A2AF6E5D933}" type="presParOf" srcId="{5ACE2E77-D81C-4043-AB43-244506E7FF0B}" destId="{4E0982AD-52DE-A340-AE7C-166195ED4B6F}" srcOrd="3" destOrd="0" presId="urn:microsoft.com/office/officeart/2005/8/layout/pyramid3"/>
    <dgm:cxn modelId="{B53CEE09-ABD2-384A-9078-32F94319DEEA}" type="presParOf" srcId="{4E0982AD-52DE-A340-AE7C-166195ED4B6F}" destId="{783B1AF4-D10C-5C43-A680-A9CE0E610434}" srcOrd="0" destOrd="0" presId="urn:microsoft.com/office/officeart/2005/8/layout/pyramid3"/>
    <dgm:cxn modelId="{E5C4F790-BF81-B541-8D17-821EBA54B626}" type="presParOf" srcId="{4E0982AD-52DE-A340-AE7C-166195ED4B6F}" destId="{99738EBA-3117-DF4C-9EC7-26885D43FB19}" srcOrd="1" destOrd="0" presId="urn:microsoft.com/office/officeart/2005/8/layout/pyramid3"/>
    <dgm:cxn modelId="{152D8232-F327-374F-9AD6-89EF4216C796}" type="presParOf" srcId="{5ACE2E77-D81C-4043-AB43-244506E7FF0B}" destId="{7BE1D729-AC51-1045-894C-6E307662FE66}" srcOrd="4" destOrd="0" presId="urn:microsoft.com/office/officeart/2005/8/layout/pyramid3"/>
    <dgm:cxn modelId="{C61B6690-9C1A-8E45-A4C6-178666BB3A07}" type="presParOf" srcId="{7BE1D729-AC51-1045-894C-6E307662FE66}" destId="{B91385A1-CC3B-054A-9E8E-569598880FAC}" srcOrd="0" destOrd="0" presId="urn:microsoft.com/office/officeart/2005/8/layout/pyramid3"/>
    <dgm:cxn modelId="{09312B17-E8CC-AB4C-9F80-A3EAEF573857}" type="presParOf" srcId="{7BE1D729-AC51-1045-894C-6E307662FE66}" destId="{B2D572AA-6931-E344-AD15-339AD5AF2951}" srcOrd="1" destOrd="0" presId="urn:microsoft.com/office/officeart/2005/8/layout/pyramid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E4185D-E3AA-944B-88B4-8614DBD1117D}">
      <dsp:nvSpPr>
        <dsp:cNvPr id="0" name=""/>
        <dsp:cNvSpPr/>
      </dsp:nvSpPr>
      <dsp:spPr>
        <a:xfrm>
          <a:off x="3826658" y="2258868"/>
          <a:ext cx="1490682" cy="1490682"/>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GB" sz="3100" kern="1200" dirty="0" smtClean="0"/>
            <a:t>Food</a:t>
          </a:r>
          <a:r>
            <a:rPr lang="en-GB" sz="3100" kern="1200" baseline="0" dirty="0" smtClean="0"/>
            <a:t> Waste</a:t>
          </a:r>
          <a:endParaRPr lang="en-GB" sz="3100" kern="1200" dirty="0"/>
        </a:p>
      </dsp:txBody>
      <dsp:txXfrm>
        <a:off x="4044963" y="2477173"/>
        <a:ext cx="1054072" cy="1054072"/>
      </dsp:txXfrm>
    </dsp:sp>
    <dsp:sp modelId="{503440A9-8EE5-D54F-9622-C6D0818F978A}">
      <dsp:nvSpPr>
        <dsp:cNvPr id="0" name=""/>
        <dsp:cNvSpPr/>
      </dsp:nvSpPr>
      <dsp:spPr>
        <a:xfrm rot="16200000">
          <a:off x="4199532" y="1871729"/>
          <a:ext cx="744934" cy="29344"/>
        </a:xfrm>
        <a:custGeom>
          <a:avLst/>
          <a:gdLst/>
          <a:ahLst/>
          <a:cxnLst/>
          <a:rect l="0" t="0" r="0" b="0"/>
          <a:pathLst>
            <a:path>
              <a:moveTo>
                <a:pt x="0" y="14672"/>
              </a:moveTo>
              <a:lnTo>
                <a:pt x="744934" y="14672"/>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4553376" y="1867777"/>
        <a:ext cx="37246" cy="37246"/>
      </dsp:txXfrm>
    </dsp:sp>
    <dsp:sp modelId="{CB048A8D-633F-444A-AA19-86F340395B41}">
      <dsp:nvSpPr>
        <dsp:cNvPr id="0" name=""/>
        <dsp:cNvSpPr/>
      </dsp:nvSpPr>
      <dsp:spPr>
        <a:xfrm>
          <a:off x="3826658" y="23251"/>
          <a:ext cx="1490682" cy="1490682"/>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GB" sz="1300" kern="1200" dirty="0" smtClean="0"/>
            <a:t>Crops grown but never harvested</a:t>
          </a:r>
          <a:endParaRPr lang="en-GB" sz="1300" kern="1200" dirty="0"/>
        </a:p>
      </dsp:txBody>
      <dsp:txXfrm>
        <a:off x="4044963" y="241556"/>
        <a:ext cx="1054072" cy="1054072"/>
      </dsp:txXfrm>
    </dsp:sp>
    <dsp:sp modelId="{EF52B03A-5B46-E946-A49D-2E46F7E1AE9B}">
      <dsp:nvSpPr>
        <dsp:cNvPr id="0" name=""/>
        <dsp:cNvSpPr/>
      </dsp:nvSpPr>
      <dsp:spPr>
        <a:xfrm rot="19285714">
          <a:off x="5073470" y="2292595"/>
          <a:ext cx="744934" cy="29344"/>
        </a:xfrm>
        <a:custGeom>
          <a:avLst/>
          <a:gdLst/>
          <a:ahLst/>
          <a:cxnLst/>
          <a:rect l="0" t="0" r="0" b="0"/>
          <a:pathLst>
            <a:path>
              <a:moveTo>
                <a:pt x="0" y="14672"/>
              </a:moveTo>
              <a:lnTo>
                <a:pt x="744934" y="14672"/>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427314" y="2288644"/>
        <a:ext cx="37246" cy="37246"/>
      </dsp:txXfrm>
    </dsp:sp>
    <dsp:sp modelId="{595EF4DA-43D1-1446-B37D-222E143EB15F}">
      <dsp:nvSpPr>
        <dsp:cNvPr id="0" name=""/>
        <dsp:cNvSpPr/>
      </dsp:nvSpPr>
      <dsp:spPr>
        <a:xfrm>
          <a:off x="5574534" y="864984"/>
          <a:ext cx="1490682" cy="1490682"/>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GB" sz="1300" kern="1200" dirty="0" smtClean="0"/>
            <a:t>Crops harvested but wasted  </a:t>
          </a:r>
          <a:endParaRPr lang="en-GB" sz="1300" kern="1200" dirty="0"/>
        </a:p>
      </dsp:txBody>
      <dsp:txXfrm>
        <a:off x="5792839" y="1083289"/>
        <a:ext cx="1054072" cy="1054072"/>
      </dsp:txXfrm>
    </dsp:sp>
    <dsp:sp modelId="{0E369277-5C1D-4D4C-B118-1DC691997262}">
      <dsp:nvSpPr>
        <dsp:cNvPr id="0" name=""/>
        <dsp:cNvSpPr/>
      </dsp:nvSpPr>
      <dsp:spPr>
        <a:xfrm rot="771429">
          <a:off x="5289315" y="3238273"/>
          <a:ext cx="744934" cy="29344"/>
        </a:xfrm>
        <a:custGeom>
          <a:avLst/>
          <a:gdLst/>
          <a:ahLst/>
          <a:cxnLst/>
          <a:rect l="0" t="0" r="0" b="0"/>
          <a:pathLst>
            <a:path>
              <a:moveTo>
                <a:pt x="0" y="14672"/>
              </a:moveTo>
              <a:lnTo>
                <a:pt x="744934" y="14672"/>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643159" y="3234322"/>
        <a:ext cx="37246" cy="37246"/>
      </dsp:txXfrm>
    </dsp:sp>
    <dsp:sp modelId="{9025BB12-0080-FA48-A647-46C16864185B}">
      <dsp:nvSpPr>
        <dsp:cNvPr id="0" name=""/>
        <dsp:cNvSpPr/>
      </dsp:nvSpPr>
      <dsp:spPr>
        <a:xfrm>
          <a:off x="6006224" y="2756340"/>
          <a:ext cx="1490682" cy="1490682"/>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GB" sz="1300" kern="1200" dirty="0" smtClean="0"/>
            <a:t>On-farm food waste</a:t>
          </a:r>
          <a:endParaRPr lang="en-GB" sz="1300" kern="1200" dirty="0"/>
        </a:p>
      </dsp:txBody>
      <dsp:txXfrm>
        <a:off x="6224529" y="2974645"/>
        <a:ext cx="1054072" cy="1054072"/>
      </dsp:txXfrm>
    </dsp:sp>
    <dsp:sp modelId="{8A6D6661-2BC1-A94E-B54C-37BE7AB06A9F}">
      <dsp:nvSpPr>
        <dsp:cNvPr id="0" name=""/>
        <dsp:cNvSpPr/>
      </dsp:nvSpPr>
      <dsp:spPr>
        <a:xfrm rot="3857143">
          <a:off x="4684531" y="3996648"/>
          <a:ext cx="744934" cy="29344"/>
        </a:xfrm>
        <a:custGeom>
          <a:avLst/>
          <a:gdLst/>
          <a:ahLst/>
          <a:cxnLst/>
          <a:rect l="0" t="0" r="0" b="0"/>
          <a:pathLst>
            <a:path>
              <a:moveTo>
                <a:pt x="0" y="14672"/>
              </a:moveTo>
              <a:lnTo>
                <a:pt x="744934" y="14672"/>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038375" y="3992697"/>
        <a:ext cx="37246" cy="37246"/>
      </dsp:txXfrm>
    </dsp:sp>
    <dsp:sp modelId="{36D92983-173A-0240-812D-902E7517D859}">
      <dsp:nvSpPr>
        <dsp:cNvPr id="0" name=""/>
        <dsp:cNvSpPr/>
      </dsp:nvSpPr>
      <dsp:spPr>
        <a:xfrm>
          <a:off x="4796656" y="4273090"/>
          <a:ext cx="1490682" cy="1490682"/>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GB" sz="1300" kern="1200" dirty="0" smtClean="0"/>
            <a:t>Storage &amp; manufacturing spoilage and spillage</a:t>
          </a:r>
          <a:endParaRPr lang="en-GB" sz="1300" kern="1200" dirty="0"/>
        </a:p>
      </dsp:txBody>
      <dsp:txXfrm>
        <a:off x="5014961" y="4491395"/>
        <a:ext cx="1054072" cy="1054072"/>
      </dsp:txXfrm>
    </dsp:sp>
    <dsp:sp modelId="{A259695B-0C8B-5C42-AA07-5739C8957605}">
      <dsp:nvSpPr>
        <dsp:cNvPr id="0" name=""/>
        <dsp:cNvSpPr/>
      </dsp:nvSpPr>
      <dsp:spPr>
        <a:xfrm rot="6942857">
          <a:off x="3714533" y="3996648"/>
          <a:ext cx="744934" cy="29344"/>
        </a:xfrm>
        <a:custGeom>
          <a:avLst/>
          <a:gdLst/>
          <a:ahLst/>
          <a:cxnLst/>
          <a:rect l="0" t="0" r="0" b="0"/>
          <a:pathLst>
            <a:path>
              <a:moveTo>
                <a:pt x="0" y="14672"/>
              </a:moveTo>
              <a:lnTo>
                <a:pt x="744934" y="14672"/>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0800000">
        <a:off x="4068377" y="3992697"/>
        <a:ext cx="37246" cy="37246"/>
      </dsp:txXfrm>
    </dsp:sp>
    <dsp:sp modelId="{E555DF20-4CE5-744D-ACE2-834995C545E4}">
      <dsp:nvSpPr>
        <dsp:cNvPr id="0" name=""/>
        <dsp:cNvSpPr/>
      </dsp:nvSpPr>
      <dsp:spPr>
        <a:xfrm>
          <a:off x="2856660" y="4273090"/>
          <a:ext cx="1490682" cy="1490682"/>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GB" sz="1300" kern="1200" dirty="0" smtClean="0"/>
            <a:t>Supermarkets with surplus stock</a:t>
          </a:r>
          <a:endParaRPr lang="en-GB" sz="1300" kern="1200" dirty="0"/>
        </a:p>
      </dsp:txBody>
      <dsp:txXfrm>
        <a:off x="3074965" y="4491395"/>
        <a:ext cx="1054072" cy="1054072"/>
      </dsp:txXfrm>
    </dsp:sp>
    <dsp:sp modelId="{989E31FE-D97A-5546-BC61-8336F25912C5}">
      <dsp:nvSpPr>
        <dsp:cNvPr id="0" name=""/>
        <dsp:cNvSpPr/>
      </dsp:nvSpPr>
      <dsp:spPr>
        <a:xfrm rot="10028571">
          <a:off x="3109749" y="3238273"/>
          <a:ext cx="744934" cy="29344"/>
        </a:xfrm>
        <a:custGeom>
          <a:avLst/>
          <a:gdLst/>
          <a:ahLst/>
          <a:cxnLst/>
          <a:rect l="0" t="0" r="0" b="0"/>
          <a:pathLst>
            <a:path>
              <a:moveTo>
                <a:pt x="0" y="14672"/>
              </a:moveTo>
              <a:lnTo>
                <a:pt x="744934" y="14672"/>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0800000">
        <a:off x="3463593" y="3234322"/>
        <a:ext cx="37246" cy="37246"/>
      </dsp:txXfrm>
    </dsp:sp>
    <dsp:sp modelId="{44335E5B-3F88-C340-A551-3B8DF1311D27}">
      <dsp:nvSpPr>
        <dsp:cNvPr id="0" name=""/>
        <dsp:cNvSpPr/>
      </dsp:nvSpPr>
      <dsp:spPr>
        <a:xfrm>
          <a:off x="1647093" y="2756340"/>
          <a:ext cx="1490682" cy="1490682"/>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GB" sz="1300" kern="1200" dirty="0" smtClean="0"/>
            <a:t>Food left on plates in restaurants</a:t>
          </a:r>
          <a:endParaRPr lang="en-GB" sz="1300" kern="1200" dirty="0"/>
        </a:p>
      </dsp:txBody>
      <dsp:txXfrm>
        <a:off x="1865398" y="2974645"/>
        <a:ext cx="1054072" cy="1054072"/>
      </dsp:txXfrm>
    </dsp:sp>
    <dsp:sp modelId="{FC226118-1A36-E547-891E-ECD3955125E4}">
      <dsp:nvSpPr>
        <dsp:cNvPr id="0" name=""/>
        <dsp:cNvSpPr/>
      </dsp:nvSpPr>
      <dsp:spPr>
        <a:xfrm rot="13114286">
          <a:off x="3325594" y="2292595"/>
          <a:ext cx="744934" cy="29344"/>
        </a:xfrm>
        <a:custGeom>
          <a:avLst/>
          <a:gdLst/>
          <a:ahLst/>
          <a:cxnLst/>
          <a:rect l="0" t="0" r="0" b="0"/>
          <a:pathLst>
            <a:path>
              <a:moveTo>
                <a:pt x="0" y="14672"/>
              </a:moveTo>
              <a:lnTo>
                <a:pt x="744934" y="14672"/>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0800000">
        <a:off x="3679438" y="2288644"/>
        <a:ext cx="37246" cy="37246"/>
      </dsp:txXfrm>
    </dsp:sp>
    <dsp:sp modelId="{BE8723C9-B7BE-0A44-A9D0-664990FA4856}">
      <dsp:nvSpPr>
        <dsp:cNvPr id="0" name=""/>
        <dsp:cNvSpPr/>
      </dsp:nvSpPr>
      <dsp:spPr>
        <a:xfrm>
          <a:off x="2078782" y="864984"/>
          <a:ext cx="1490682" cy="1490682"/>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GB" sz="1300" kern="1200" dirty="0" smtClean="0"/>
            <a:t>Food thrown away at home</a:t>
          </a:r>
          <a:endParaRPr lang="en-GB" sz="1300" kern="1200" dirty="0"/>
        </a:p>
      </dsp:txBody>
      <dsp:txXfrm>
        <a:off x="2297087" y="1083289"/>
        <a:ext cx="1054072" cy="10540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33EA61-4C84-8F47-994B-A628018298DC}">
      <dsp:nvSpPr>
        <dsp:cNvPr id="0" name=""/>
        <dsp:cNvSpPr/>
      </dsp:nvSpPr>
      <dsp:spPr>
        <a:xfrm rot="10800000">
          <a:off x="0" y="0"/>
          <a:ext cx="6096000" cy="1043348"/>
        </a:xfrm>
        <a:prstGeom prst="trapezoid">
          <a:avLst>
            <a:gd name="adj" fmla="val 58427"/>
          </a:avLst>
        </a:prstGeom>
        <a:solidFill>
          <a:schemeClr val="accent6">
            <a:lumMod val="7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smtClean="0"/>
            <a:t>Reduce</a:t>
          </a:r>
          <a:endParaRPr lang="en-GB" sz="2500" kern="1200" dirty="0"/>
        </a:p>
      </dsp:txBody>
      <dsp:txXfrm rot="-10800000">
        <a:off x="1066799" y="0"/>
        <a:ext cx="3962400" cy="1043348"/>
      </dsp:txXfrm>
    </dsp:sp>
    <dsp:sp modelId="{BF10E35D-DECB-3A4B-B528-E878086969C1}">
      <dsp:nvSpPr>
        <dsp:cNvPr id="0" name=""/>
        <dsp:cNvSpPr/>
      </dsp:nvSpPr>
      <dsp:spPr>
        <a:xfrm rot="10800000">
          <a:off x="609600" y="1043348"/>
          <a:ext cx="4876800" cy="1043348"/>
        </a:xfrm>
        <a:prstGeom prst="trapezoid">
          <a:avLst>
            <a:gd name="adj" fmla="val 58427"/>
          </a:avLst>
        </a:prstGeom>
        <a:solidFill>
          <a:srgbClr val="00B05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smtClean="0"/>
            <a:t>Reuse</a:t>
          </a:r>
          <a:endParaRPr lang="en-GB" sz="2500" kern="1200" dirty="0"/>
        </a:p>
      </dsp:txBody>
      <dsp:txXfrm rot="-10800000">
        <a:off x="1463039" y="1043348"/>
        <a:ext cx="3169920" cy="1043348"/>
      </dsp:txXfrm>
    </dsp:sp>
    <dsp:sp modelId="{FAF8802D-D80D-B447-A4B8-42A57E242C5E}">
      <dsp:nvSpPr>
        <dsp:cNvPr id="0" name=""/>
        <dsp:cNvSpPr/>
      </dsp:nvSpPr>
      <dsp:spPr>
        <a:xfrm rot="10800000">
          <a:off x="1219200" y="2086697"/>
          <a:ext cx="3657600" cy="1043348"/>
        </a:xfrm>
        <a:prstGeom prst="trapezoid">
          <a:avLst>
            <a:gd name="adj" fmla="val 58427"/>
          </a:avLst>
        </a:prstGeom>
        <a:solidFill>
          <a:srgbClr val="92D05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smtClean="0"/>
            <a:t>Recycle/Compost</a:t>
          </a:r>
          <a:endParaRPr lang="en-GB" sz="2500" kern="1200" dirty="0"/>
        </a:p>
      </dsp:txBody>
      <dsp:txXfrm rot="-10800000">
        <a:off x="1859280" y="2086697"/>
        <a:ext cx="2377440" cy="1043348"/>
      </dsp:txXfrm>
    </dsp:sp>
    <dsp:sp modelId="{783B1AF4-D10C-5C43-A680-A9CE0E610434}">
      <dsp:nvSpPr>
        <dsp:cNvPr id="0" name=""/>
        <dsp:cNvSpPr/>
      </dsp:nvSpPr>
      <dsp:spPr>
        <a:xfrm rot="10800000">
          <a:off x="1828800" y="3130045"/>
          <a:ext cx="2438400" cy="1043348"/>
        </a:xfrm>
        <a:prstGeom prst="trapezoid">
          <a:avLst>
            <a:gd name="adj" fmla="val 58427"/>
          </a:avLst>
        </a:prstGeom>
        <a:solidFill>
          <a:schemeClr val="accent2">
            <a:lumMod val="60000"/>
            <a:lumOff val="40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smtClean="0"/>
            <a:t>Energy Recovery</a:t>
          </a:r>
          <a:endParaRPr lang="en-GB" sz="2500" kern="1200" dirty="0"/>
        </a:p>
      </dsp:txBody>
      <dsp:txXfrm rot="-10800000">
        <a:off x="2255520" y="3130045"/>
        <a:ext cx="1584960" cy="1043348"/>
      </dsp:txXfrm>
    </dsp:sp>
    <dsp:sp modelId="{B91385A1-CC3B-054A-9E8E-569598880FAC}">
      <dsp:nvSpPr>
        <dsp:cNvPr id="0" name=""/>
        <dsp:cNvSpPr/>
      </dsp:nvSpPr>
      <dsp:spPr>
        <a:xfrm rot="10800000">
          <a:off x="2438400" y="4173394"/>
          <a:ext cx="1219200" cy="1043348"/>
        </a:xfrm>
        <a:prstGeom prst="trapezoid">
          <a:avLst>
            <a:gd name="adj" fmla="val 58427"/>
          </a:avLst>
        </a:prstGeom>
        <a:solidFill>
          <a:srgbClr val="FF000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GB" sz="2500" kern="1200" dirty="0" smtClean="0"/>
            <a:t>Landfill</a:t>
          </a:r>
          <a:endParaRPr lang="en-GB" sz="2500" kern="1200" dirty="0"/>
        </a:p>
      </dsp:txBody>
      <dsp:txXfrm rot="-10800000">
        <a:off x="2438400" y="4173394"/>
        <a:ext cx="1219200" cy="1043348"/>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E705C9-F9D4-E746-89D7-40A8871C1E0C}"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C83A65-41EF-EA4E-BA2A-92D0E75A8ADC}" type="slidenum">
              <a:rPr lang="en-GB" smtClean="0"/>
              <a:t>‹#›</a:t>
            </a:fld>
            <a:endParaRPr lang="en-GB"/>
          </a:p>
        </p:txBody>
      </p:sp>
    </p:spTree>
    <p:extLst>
      <p:ext uri="{BB962C8B-B14F-4D97-AF65-F5344CB8AC3E}">
        <p14:creationId xmlns:p14="http://schemas.microsoft.com/office/powerpoint/2010/main" val="5728598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E705C9-F9D4-E746-89D7-40A8871C1E0C}"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C83A65-41EF-EA4E-BA2A-92D0E75A8ADC}" type="slidenum">
              <a:rPr lang="en-GB" smtClean="0"/>
              <a:t>‹#›</a:t>
            </a:fld>
            <a:endParaRPr lang="en-GB"/>
          </a:p>
        </p:txBody>
      </p:sp>
    </p:spTree>
    <p:extLst>
      <p:ext uri="{BB962C8B-B14F-4D97-AF65-F5344CB8AC3E}">
        <p14:creationId xmlns:p14="http://schemas.microsoft.com/office/powerpoint/2010/main" val="885805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E705C9-F9D4-E746-89D7-40A8871C1E0C}"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C83A65-41EF-EA4E-BA2A-92D0E75A8ADC}" type="slidenum">
              <a:rPr lang="en-GB" smtClean="0"/>
              <a:t>‹#›</a:t>
            </a:fld>
            <a:endParaRPr lang="en-GB"/>
          </a:p>
        </p:txBody>
      </p:sp>
    </p:spTree>
    <p:extLst>
      <p:ext uri="{BB962C8B-B14F-4D97-AF65-F5344CB8AC3E}">
        <p14:creationId xmlns:p14="http://schemas.microsoft.com/office/powerpoint/2010/main" val="1372010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E705C9-F9D4-E746-89D7-40A8871C1E0C}"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C83A65-41EF-EA4E-BA2A-92D0E75A8ADC}" type="slidenum">
              <a:rPr lang="en-GB" smtClean="0"/>
              <a:t>‹#›</a:t>
            </a:fld>
            <a:endParaRPr lang="en-GB"/>
          </a:p>
        </p:txBody>
      </p:sp>
    </p:spTree>
    <p:extLst>
      <p:ext uri="{BB962C8B-B14F-4D97-AF65-F5344CB8AC3E}">
        <p14:creationId xmlns:p14="http://schemas.microsoft.com/office/powerpoint/2010/main" val="1854757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E705C9-F9D4-E746-89D7-40A8871C1E0C}" type="datetimeFigureOut">
              <a:rPr lang="en-GB" smtClean="0"/>
              <a:t>07/06/2020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6C83A65-41EF-EA4E-BA2A-92D0E75A8ADC}" type="slidenum">
              <a:rPr lang="en-GB" smtClean="0"/>
              <a:t>‹#›</a:t>
            </a:fld>
            <a:endParaRPr lang="en-GB"/>
          </a:p>
        </p:txBody>
      </p:sp>
    </p:spTree>
    <p:extLst>
      <p:ext uri="{BB962C8B-B14F-4D97-AF65-F5344CB8AC3E}">
        <p14:creationId xmlns:p14="http://schemas.microsoft.com/office/powerpoint/2010/main" val="35741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E705C9-F9D4-E746-89D7-40A8871C1E0C}" type="datetimeFigureOut">
              <a:rPr lang="en-GB" smtClean="0"/>
              <a:t>07/06/2020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C83A65-41EF-EA4E-BA2A-92D0E75A8ADC}" type="slidenum">
              <a:rPr lang="en-GB" smtClean="0"/>
              <a:t>‹#›</a:t>
            </a:fld>
            <a:endParaRPr lang="en-GB"/>
          </a:p>
        </p:txBody>
      </p:sp>
    </p:spTree>
    <p:extLst>
      <p:ext uri="{BB962C8B-B14F-4D97-AF65-F5344CB8AC3E}">
        <p14:creationId xmlns:p14="http://schemas.microsoft.com/office/powerpoint/2010/main" val="1558713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E705C9-F9D4-E746-89D7-40A8871C1E0C}" type="datetimeFigureOut">
              <a:rPr lang="en-GB" smtClean="0"/>
              <a:t>07/06/2020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6C83A65-41EF-EA4E-BA2A-92D0E75A8ADC}" type="slidenum">
              <a:rPr lang="en-GB" smtClean="0"/>
              <a:t>‹#›</a:t>
            </a:fld>
            <a:endParaRPr lang="en-GB"/>
          </a:p>
        </p:txBody>
      </p:sp>
    </p:spTree>
    <p:extLst>
      <p:ext uri="{BB962C8B-B14F-4D97-AF65-F5344CB8AC3E}">
        <p14:creationId xmlns:p14="http://schemas.microsoft.com/office/powerpoint/2010/main" val="144431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E705C9-F9D4-E746-89D7-40A8871C1E0C}"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C83A65-41EF-EA4E-BA2A-92D0E75A8ADC}" type="slidenum">
              <a:rPr lang="en-GB" smtClean="0"/>
              <a:t>‹#›</a:t>
            </a:fld>
            <a:endParaRPr lang="en-GB"/>
          </a:p>
        </p:txBody>
      </p:sp>
    </p:spTree>
    <p:extLst>
      <p:ext uri="{BB962C8B-B14F-4D97-AF65-F5344CB8AC3E}">
        <p14:creationId xmlns:p14="http://schemas.microsoft.com/office/powerpoint/2010/main" val="8087414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E705C9-F9D4-E746-89D7-40A8871C1E0C}"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C83A65-41EF-EA4E-BA2A-92D0E75A8ADC}" type="slidenum">
              <a:rPr lang="en-GB" smtClean="0"/>
              <a:t>‹#›</a:t>
            </a:fld>
            <a:endParaRPr lang="en-GB"/>
          </a:p>
        </p:txBody>
      </p:sp>
    </p:spTree>
    <p:extLst>
      <p:ext uri="{BB962C8B-B14F-4D97-AF65-F5344CB8AC3E}">
        <p14:creationId xmlns:p14="http://schemas.microsoft.com/office/powerpoint/2010/main" val="1094220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E705C9-F9D4-E746-89D7-40A8871C1E0C}"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C83A65-41EF-EA4E-BA2A-92D0E75A8ADC}" type="slidenum">
              <a:rPr lang="en-GB" smtClean="0"/>
              <a:t>‹#›</a:t>
            </a:fld>
            <a:endParaRPr lang="en-GB"/>
          </a:p>
        </p:txBody>
      </p:sp>
    </p:spTree>
    <p:extLst>
      <p:ext uri="{BB962C8B-B14F-4D97-AF65-F5344CB8AC3E}">
        <p14:creationId xmlns:p14="http://schemas.microsoft.com/office/powerpoint/2010/main" val="1662600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E705C9-F9D4-E746-89D7-40A8871C1E0C}"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C83A65-41EF-EA4E-BA2A-92D0E75A8ADC}" type="slidenum">
              <a:rPr lang="en-GB" smtClean="0"/>
              <a:t>‹#›</a:t>
            </a:fld>
            <a:endParaRPr lang="en-GB"/>
          </a:p>
        </p:txBody>
      </p:sp>
    </p:spTree>
    <p:extLst>
      <p:ext uri="{BB962C8B-B14F-4D97-AF65-F5344CB8AC3E}">
        <p14:creationId xmlns:p14="http://schemas.microsoft.com/office/powerpoint/2010/main" val="266161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E705C9-F9D4-E746-89D7-40A8871C1E0C}" type="datetimeFigureOut">
              <a:rPr lang="en-GB" smtClean="0"/>
              <a:t>07/06/2020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C83A65-41EF-EA4E-BA2A-92D0E75A8ADC}" type="slidenum">
              <a:rPr lang="en-GB" smtClean="0"/>
              <a:t>‹#›</a:t>
            </a:fld>
            <a:endParaRPr lang="en-GB"/>
          </a:p>
        </p:txBody>
      </p:sp>
    </p:spTree>
    <p:extLst>
      <p:ext uri="{BB962C8B-B14F-4D97-AF65-F5344CB8AC3E}">
        <p14:creationId xmlns:p14="http://schemas.microsoft.com/office/powerpoint/2010/main" val="21107190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hyperlink" Target="https://ypte.org.uk/"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969" y="139839"/>
            <a:ext cx="8048381" cy="1325563"/>
          </a:xfrm>
        </p:spPr>
        <p:txBody>
          <a:bodyPr/>
          <a:lstStyle/>
          <a:p>
            <a:r>
              <a:rPr lang="en-US" b="1" dirty="0" smtClean="0">
                <a:solidFill>
                  <a:srgbClr val="0070C0"/>
                </a:solidFill>
                <a:latin typeface="Comic Sans MS" charset="0"/>
                <a:ea typeface="Comic Sans MS" charset="0"/>
                <a:cs typeface="Comic Sans MS" charset="0"/>
              </a:rPr>
              <a:t>Note to </a:t>
            </a:r>
            <a:r>
              <a:rPr lang="en-US" b="1" dirty="0">
                <a:solidFill>
                  <a:srgbClr val="0070C0"/>
                </a:solidFill>
                <a:latin typeface="Comic Sans MS" charset="0"/>
                <a:ea typeface="Comic Sans MS" charset="0"/>
                <a:cs typeface="Comic Sans MS" charset="0"/>
              </a:rPr>
              <a:t>t</a:t>
            </a:r>
            <a:r>
              <a:rPr lang="en-US" b="1" dirty="0" smtClean="0">
                <a:solidFill>
                  <a:srgbClr val="0070C0"/>
                </a:solidFill>
                <a:latin typeface="Comic Sans MS" charset="0"/>
                <a:ea typeface="Comic Sans MS" charset="0"/>
                <a:cs typeface="Comic Sans MS" charset="0"/>
              </a:rPr>
              <a:t>eachers</a:t>
            </a:r>
            <a:endParaRPr lang="en-US" b="1" dirty="0">
              <a:solidFill>
                <a:srgbClr val="0070C0"/>
              </a:solidFill>
              <a:latin typeface="Comic Sans MS" charset="0"/>
              <a:ea typeface="Comic Sans MS" charset="0"/>
              <a:cs typeface="Comic Sans MS" charset="0"/>
            </a:endParaRPr>
          </a:p>
        </p:txBody>
      </p:sp>
      <p:sp>
        <p:nvSpPr>
          <p:cNvPr id="3" name="Content Placeholder 2"/>
          <p:cNvSpPr>
            <a:spLocks noGrp="1"/>
          </p:cNvSpPr>
          <p:nvPr>
            <p:ph idx="1"/>
          </p:nvPr>
        </p:nvSpPr>
        <p:spPr>
          <a:xfrm>
            <a:off x="466969" y="1351330"/>
            <a:ext cx="8229600" cy="4525963"/>
          </a:xfrm>
        </p:spPr>
        <p:txBody>
          <a:bodyPr>
            <a:noAutofit/>
          </a:bodyPr>
          <a:lstStyle/>
          <a:p>
            <a:pPr marL="0" indent="0">
              <a:buNone/>
            </a:pPr>
            <a:r>
              <a:rPr lang="en-US" sz="2500" dirty="0" smtClean="0">
                <a:latin typeface="Comic Sans MS" charset="0"/>
                <a:ea typeface="Comic Sans MS" charset="0"/>
                <a:cs typeface="Comic Sans MS" charset="0"/>
              </a:rPr>
              <a:t>Thank you for downloading this presentation from the Young People’s Trust for the Environment.  You are welcome to modify it by adding your own slides or deleting ones you don’t need.</a:t>
            </a:r>
          </a:p>
          <a:p>
            <a:pPr marL="0" indent="0">
              <a:buNone/>
            </a:pPr>
            <a:r>
              <a:rPr lang="en-US" sz="2500" dirty="0" smtClean="0">
                <a:latin typeface="Comic Sans MS" charset="0"/>
                <a:ea typeface="Comic Sans MS" charset="0"/>
                <a:cs typeface="Comic Sans MS" charset="0"/>
              </a:rPr>
              <a:t>Please do not remove the photo credits from any of the photos you use and we would be very grateful if you could leave YPTE’s logo and web address on the relevant pages.  </a:t>
            </a:r>
          </a:p>
          <a:p>
            <a:pPr marL="0" indent="0">
              <a:buNone/>
            </a:pPr>
            <a:r>
              <a:rPr lang="en-US" sz="2500" dirty="0" smtClean="0">
                <a:latin typeface="Comic Sans MS" charset="0"/>
                <a:ea typeface="Comic Sans MS" charset="0"/>
                <a:cs typeface="Comic Sans MS" charset="0"/>
              </a:rPr>
              <a:t>We want to encourage more and more young people to learn about taking care of our world for the future.  Our website is a great starting point for this, where you can find lots more supporting information - </a:t>
            </a:r>
            <a:r>
              <a:rPr lang="en-US" sz="2500" dirty="0" smtClean="0">
                <a:latin typeface="Comic Sans MS" charset="0"/>
                <a:ea typeface="Comic Sans MS" charset="0"/>
                <a:cs typeface="Comic Sans MS" charset="0"/>
                <a:hlinkClick r:id="rId2"/>
              </a:rPr>
              <a:t>http://</a:t>
            </a:r>
            <a:r>
              <a:rPr lang="en-US" sz="2500" dirty="0" smtClean="0">
                <a:solidFill>
                  <a:srgbClr val="0070C0"/>
                </a:solidFill>
                <a:latin typeface="Comic Sans MS" charset="0"/>
                <a:ea typeface="Comic Sans MS" charset="0"/>
                <a:cs typeface="Comic Sans MS" charset="0"/>
                <a:hlinkClick r:id="rId2"/>
              </a:rPr>
              <a:t>ypte.org.uk</a:t>
            </a:r>
            <a:endParaRPr lang="en-US" sz="2500" dirty="0">
              <a:solidFill>
                <a:srgbClr val="0070C0"/>
              </a:solidFill>
              <a:latin typeface="Comic Sans MS" charset="0"/>
              <a:ea typeface="Comic Sans MS" charset="0"/>
              <a:cs typeface="Comic Sans MS" charset="0"/>
            </a:endParaRPr>
          </a:p>
        </p:txBody>
      </p:sp>
      <p:pic>
        <p:nvPicPr>
          <p:cNvPr id="4" name="Picture 3" descr="YPTE-logo-type-cmyk.ep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14846" y="5763221"/>
            <a:ext cx="1463429" cy="873992"/>
          </a:xfrm>
          <a:prstGeom prst="rect">
            <a:avLst/>
          </a:prstGeom>
        </p:spPr>
      </p:pic>
    </p:spTree>
    <p:extLst>
      <p:ext uri="{BB962C8B-B14F-4D97-AF65-F5344CB8AC3E}">
        <p14:creationId xmlns:p14="http://schemas.microsoft.com/office/powerpoint/2010/main" val="966831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YPTE-logo-embrace-cmyk.eps"/>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21048" y="1682170"/>
            <a:ext cx="2484312" cy="3323352"/>
          </a:xfrm>
          <a:prstGeom prst="rect">
            <a:avLst/>
          </a:prstGeom>
        </p:spPr>
      </p:pic>
      <p:sp>
        <p:nvSpPr>
          <p:cNvPr id="2" name="TextBox 1"/>
          <p:cNvSpPr txBox="1"/>
          <p:nvPr/>
        </p:nvSpPr>
        <p:spPr>
          <a:xfrm>
            <a:off x="3009897" y="6477913"/>
            <a:ext cx="3106615" cy="307777"/>
          </a:xfrm>
          <a:prstGeom prst="rect">
            <a:avLst/>
          </a:prstGeom>
          <a:noFill/>
        </p:spPr>
        <p:txBody>
          <a:bodyPr wrap="square" rtlCol="0">
            <a:spAutoFit/>
          </a:bodyPr>
          <a:lstStyle/>
          <a:p>
            <a:pPr algn="ctr"/>
            <a:r>
              <a:rPr lang="en-US" sz="1400" dirty="0" smtClean="0"/>
              <a:t>Registered charity number 1153740</a:t>
            </a:r>
            <a:endParaRPr lang="en-US" sz="1400" dirty="0"/>
          </a:p>
        </p:txBody>
      </p:sp>
      <p:sp>
        <p:nvSpPr>
          <p:cNvPr id="3" name="TextBox 2"/>
          <p:cNvSpPr txBox="1"/>
          <p:nvPr/>
        </p:nvSpPr>
        <p:spPr>
          <a:xfrm>
            <a:off x="148642" y="275261"/>
            <a:ext cx="9144000" cy="1015663"/>
          </a:xfrm>
          <a:prstGeom prst="rect">
            <a:avLst/>
          </a:prstGeom>
          <a:noFill/>
        </p:spPr>
        <p:txBody>
          <a:bodyPr wrap="square" rtlCol="0">
            <a:spAutoFit/>
          </a:bodyPr>
          <a:lstStyle/>
          <a:p>
            <a:pPr algn="ctr"/>
            <a:r>
              <a:rPr lang="en-US" sz="6000" b="1" cap="all" dirty="0" smtClean="0">
                <a:solidFill>
                  <a:srgbClr val="00B050"/>
                </a:solidFill>
                <a:latin typeface="Comic Sans MS" charset="0"/>
                <a:ea typeface="Comic Sans MS" charset="0"/>
                <a:cs typeface="Comic Sans MS" charset="0"/>
              </a:rPr>
              <a:t>SUSTAINABLE FOOD</a:t>
            </a:r>
            <a:r>
              <a:rPr lang="en-US" sz="3400" b="1" cap="all" dirty="0" smtClean="0">
                <a:solidFill>
                  <a:srgbClr val="0070C0"/>
                </a:solidFill>
                <a:latin typeface="Comic Sans MS" charset="0"/>
                <a:ea typeface="Comic Sans MS" charset="0"/>
                <a:cs typeface="Comic Sans MS" charset="0"/>
              </a:rPr>
              <a:t> </a:t>
            </a:r>
            <a:endParaRPr lang="en-US" sz="3400" b="1" cap="all" dirty="0">
              <a:solidFill>
                <a:srgbClr val="0070C0"/>
              </a:solidFill>
              <a:latin typeface="Comic Sans MS" charset="0"/>
              <a:ea typeface="Comic Sans MS" charset="0"/>
              <a:cs typeface="Comic Sans MS" charset="0"/>
            </a:endParaRPr>
          </a:p>
        </p:txBody>
      </p:sp>
      <p:sp>
        <p:nvSpPr>
          <p:cNvPr id="6" name="TextBox 5"/>
          <p:cNvSpPr txBox="1"/>
          <p:nvPr/>
        </p:nvSpPr>
        <p:spPr>
          <a:xfrm>
            <a:off x="0" y="5396769"/>
            <a:ext cx="9144000" cy="830997"/>
          </a:xfrm>
          <a:prstGeom prst="rect">
            <a:avLst/>
          </a:prstGeom>
          <a:noFill/>
        </p:spPr>
        <p:txBody>
          <a:bodyPr wrap="square" rtlCol="0">
            <a:spAutoFit/>
          </a:bodyPr>
          <a:lstStyle/>
          <a:p>
            <a:pPr algn="ctr"/>
            <a:r>
              <a:rPr lang="en-GB" sz="4800" b="1" cap="all" dirty="0" smtClean="0">
                <a:solidFill>
                  <a:srgbClr val="00B050"/>
                </a:solidFill>
                <a:latin typeface="Comic Sans MS" charset="0"/>
                <a:ea typeface="Comic Sans MS" charset="0"/>
                <a:cs typeface="Comic Sans MS" charset="0"/>
              </a:rPr>
              <a:t>4. FOOD WASTE</a:t>
            </a:r>
            <a:endParaRPr lang="en-GB" sz="4800" b="1" cap="all" dirty="0">
              <a:solidFill>
                <a:srgbClr val="00B050"/>
              </a:solidFill>
              <a:latin typeface="Comic Sans MS" charset="0"/>
              <a:ea typeface="Comic Sans MS" charset="0"/>
              <a:cs typeface="Comic Sans MS" charset="0"/>
            </a:endParaRPr>
          </a:p>
        </p:txBody>
      </p:sp>
    </p:spTree>
    <p:extLst>
      <p:ext uri="{BB962C8B-B14F-4D97-AF65-F5344CB8AC3E}">
        <p14:creationId xmlns:p14="http://schemas.microsoft.com/office/powerpoint/2010/main" val="16693102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5573" y="40801"/>
            <a:ext cx="8592854" cy="1077218"/>
          </a:xfrm>
          <a:prstGeom prst="rect">
            <a:avLst/>
          </a:prstGeom>
          <a:noFill/>
        </p:spPr>
        <p:txBody>
          <a:bodyPr wrap="square" rtlCol="0">
            <a:spAutoFit/>
          </a:bodyPr>
          <a:lstStyle/>
          <a:p>
            <a:pPr algn="ctr"/>
            <a:r>
              <a:rPr lang="en-GB" sz="3200" dirty="0" smtClean="0">
                <a:latin typeface="Comic Sans MS" charset="0"/>
                <a:ea typeface="Comic Sans MS" charset="0"/>
                <a:cs typeface="Comic Sans MS" charset="0"/>
              </a:rPr>
              <a:t>Each year 1.3 billion tonnes of food, about a third of all that is produced, is wasted</a:t>
            </a:r>
            <a:endParaRPr lang="en-GB" sz="3200" dirty="0">
              <a:latin typeface="Comic Sans MS" charset="0"/>
              <a:ea typeface="Comic Sans MS" charset="0"/>
              <a:cs typeface="Comic Sans MS" charset="0"/>
            </a:endParaRPr>
          </a:p>
        </p:txBody>
      </p:sp>
      <p:sp>
        <p:nvSpPr>
          <p:cNvPr id="5" name="TextBox 4"/>
          <p:cNvSpPr txBox="1"/>
          <p:nvPr/>
        </p:nvSpPr>
        <p:spPr>
          <a:xfrm>
            <a:off x="356992" y="6379708"/>
            <a:ext cx="8430016" cy="369332"/>
          </a:xfrm>
          <a:prstGeom prst="rect">
            <a:avLst/>
          </a:prstGeom>
          <a:noFill/>
        </p:spPr>
        <p:txBody>
          <a:bodyPr wrap="square" rtlCol="0">
            <a:spAutoFit/>
          </a:bodyPr>
          <a:lstStyle/>
          <a:p>
            <a:r>
              <a:rPr lang="en-GB" dirty="0" smtClean="0">
                <a:latin typeface="Comic Sans MS" charset="0"/>
                <a:ea typeface="Comic Sans MS" charset="0"/>
                <a:cs typeface="Comic Sans MS" charset="0"/>
              </a:rPr>
              <a:t>This is enough to build a mountain 2 miles across and almost 8,000 feet high</a:t>
            </a:r>
            <a:endParaRPr lang="en-GB" dirty="0">
              <a:latin typeface="Comic Sans MS" charset="0"/>
              <a:ea typeface="Comic Sans MS" charset="0"/>
              <a:cs typeface="Comic Sans MS" charset="0"/>
            </a:endParaRP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t="14379"/>
          <a:stretch/>
        </p:blipFill>
        <p:spPr>
          <a:xfrm>
            <a:off x="0" y="1110696"/>
            <a:ext cx="9144000" cy="5218212"/>
          </a:xfrm>
          <a:prstGeom prst="rect">
            <a:avLst/>
          </a:prstGeom>
        </p:spPr>
      </p:pic>
      <p:sp>
        <p:nvSpPr>
          <p:cNvPr id="7" name="TextBox 6"/>
          <p:cNvSpPr txBox="1"/>
          <p:nvPr/>
        </p:nvSpPr>
        <p:spPr>
          <a:xfrm>
            <a:off x="6502401" y="1460500"/>
            <a:ext cx="2366026" cy="461665"/>
          </a:xfrm>
          <a:prstGeom prst="rect">
            <a:avLst/>
          </a:prstGeom>
          <a:noFill/>
        </p:spPr>
        <p:txBody>
          <a:bodyPr wrap="square" rtlCol="0">
            <a:spAutoFit/>
          </a:bodyPr>
          <a:lstStyle/>
          <a:p>
            <a:r>
              <a:rPr lang="en-GB" sz="1200" dirty="0" smtClean="0">
                <a:solidFill>
                  <a:schemeClr val="bg1"/>
                </a:solidFill>
              </a:rPr>
              <a:t>Commercial composting facility</a:t>
            </a:r>
          </a:p>
          <a:p>
            <a:r>
              <a:rPr lang="en-GB" sz="1200" dirty="0" smtClean="0">
                <a:solidFill>
                  <a:schemeClr val="bg1"/>
                </a:solidFill>
              </a:rPr>
              <a:t>Photo: MPCA Photos</a:t>
            </a:r>
            <a:endParaRPr lang="en-GB" sz="1200" dirty="0">
              <a:solidFill>
                <a:schemeClr val="bg1"/>
              </a:solidFill>
            </a:endParaRPr>
          </a:p>
        </p:txBody>
      </p:sp>
    </p:spTree>
    <p:extLst>
      <p:ext uri="{BB962C8B-B14F-4D97-AF65-F5344CB8AC3E}">
        <p14:creationId xmlns:p14="http://schemas.microsoft.com/office/powerpoint/2010/main" val="6569852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8900" y="162838"/>
            <a:ext cx="8867210" cy="523220"/>
          </a:xfrm>
          <a:prstGeom prst="rect">
            <a:avLst/>
          </a:prstGeom>
          <a:noFill/>
        </p:spPr>
        <p:txBody>
          <a:bodyPr wrap="square" rtlCol="0">
            <a:spAutoFit/>
          </a:bodyPr>
          <a:lstStyle/>
          <a:p>
            <a:pPr algn="ctr"/>
            <a:r>
              <a:rPr lang="en-GB" sz="2800" dirty="0" smtClean="0">
                <a:latin typeface="Comic Sans MS" charset="0"/>
                <a:ea typeface="Comic Sans MS" charset="0"/>
                <a:cs typeface="Comic Sans MS" charset="0"/>
              </a:rPr>
              <a:t>In 2015, the UK topped the chart of EU food waste</a:t>
            </a:r>
            <a:endParaRPr lang="en-GB" sz="2800" dirty="0">
              <a:latin typeface="Comic Sans MS" charset="0"/>
              <a:ea typeface="Comic Sans MS" charset="0"/>
              <a:cs typeface="Comic Sans MS" charset="0"/>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b="13519"/>
          <a:stretch/>
        </p:blipFill>
        <p:spPr>
          <a:xfrm>
            <a:off x="0" y="927100"/>
            <a:ext cx="9144000" cy="5930900"/>
          </a:xfrm>
          <a:prstGeom prst="rect">
            <a:avLst/>
          </a:prstGeom>
        </p:spPr>
      </p:pic>
      <p:sp>
        <p:nvSpPr>
          <p:cNvPr id="3" name="TextBox 2"/>
          <p:cNvSpPr txBox="1"/>
          <p:nvPr/>
        </p:nvSpPr>
        <p:spPr>
          <a:xfrm>
            <a:off x="7683500" y="6489700"/>
            <a:ext cx="1104900" cy="230832"/>
          </a:xfrm>
          <a:prstGeom prst="rect">
            <a:avLst/>
          </a:prstGeom>
          <a:noFill/>
        </p:spPr>
        <p:txBody>
          <a:bodyPr wrap="square" rtlCol="0">
            <a:spAutoFit/>
          </a:bodyPr>
          <a:lstStyle/>
          <a:p>
            <a:r>
              <a:rPr lang="en-GB" sz="900" dirty="0" smtClean="0">
                <a:solidFill>
                  <a:schemeClr val="bg1"/>
                </a:solidFill>
              </a:rPr>
              <a:t>Photo: Starr</a:t>
            </a:r>
            <a:endParaRPr lang="en-GB" sz="900" dirty="0">
              <a:solidFill>
                <a:schemeClr val="bg1"/>
              </a:solidFill>
            </a:endParaRPr>
          </a:p>
        </p:txBody>
      </p:sp>
    </p:spTree>
    <p:extLst>
      <p:ext uri="{BB962C8B-B14F-4D97-AF65-F5344CB8AC3E}">
        <p14:creationId xmlns:p14="http://schemas.microsoft.com/office/powerpoint/2010/main" val="19321143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12234778"/>
              </p:ext>
            </p:extLst>
          </p:nvPr>
        </p:nvGraphicFramePr>
        <p:xfrm>
          <a:off x="0" y="914401"/>
          <a:ext cx="9144000" cy="57870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0" y="162838"/>
            <a:ext cx="9144000" cy="523220"/>
          </a:xfrm>
          <a:prstGeom prst="rect">
            <a:avLst/>
          </a:prstGeom>
          <a:noFill/>
        </p:spPr>
        <p:txBody>
          <a:bodyPr wrap="square" rtlCol="0">
            <a:spAutoFit/>
          </a:bodyPr>
          <a:lstStyle/>
          <a:p>
            <a:pPr algn="ctr"/>
            <a:r>
              <a:rPr lang="en-GB" sz="2800" dirty="0" smtClean="0">
                <a:latin typeface="Comic Sans MS" charset="0"/>
                <a:ea typeface="Comic Sans MS" charset="0"/>
                <a:cs typeface="Comic Sans MS" charset="0"/>
              </a:rPr>
              <a:t>Food waste happens throughout the food supply chain</a:t>
            </a:r>
            <a:endParaRPr lang="en-GB" sz="2800" dirty="0">
              <a:latin typeface="Comic Sans MS" charset="0"/>
              <a:ea typeface="Comic Sans MS" charset="0"/>
              <a:cs typeface="Comic Sans MS" charset="0"/>
            </a:endParaRPr>
          </a:p>
        </p:txBody>
      </p:sp>
    </p:spTree>
    <p:extLst>
      <p:ext uri="{BB962C8B-B14F-4D97-AF65-F5344CB8AC3E}">
        <p14:creationId xmlns:p14="http://schemas.microsoft.com/office/powerpoint/2010/main" val="3157657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38700" y="598239"/>
            <a:ext cx="4152900" cy="4462760"/>
          </a:xfrm>
          <a:prstGeom prst="rect">
            <a:avLst/>
          </a:prstGeom>
          <a:noFill/>
        </p:spPr>
        <p:txBody>
          <a:bodyPr wrap="square" rtlCol="0">
            <a:spAutoFit/>
          </a:bodyPr>
          <a:lstStyle/>
          <a:p>
            <a:pPr algn="ctr"/>
            <a:r>
              <a:rPr lang="en-GB" sz="3200" dirty="0" smtClean="0">
                <a:latin typeface="Comic Sans MS" charset="0"/>
                <a:ea typeface="Comic Sans MS" charset="0"/>
                <a:cs typeface="Comic Sans MS" charset="0"/>
              </a:rPr>
              <a:t>In 2016, 10 million tonnes of food </a:t>
            </a:r>
            <a:r>
              <a:rPr lang="en-GB" sz="3200" dirty="0">
                <a:latin typeface="Comic Sans MS" charset="0"/>
                <a:ea typeface="Comic Sans MS" charset="0"/>
                <a:cs typeface="Comic Sans MS" charset="0"/>
              </a:rPr>
              <a:t>&amp;</a:t>
            </a:r>
            <a:r>
              <a:rPr lang="en-GB" sz="3200" dirty="0" smtClean="0">
                <a:latin typeface="Comic Sans MS" charset="0"/>
                <a:ea typeface="Comic Sans MS" charset="0"/>
                <a:cs typeface="Comic Sans MS" charset="0"/>
              </a:rPr>
              <a:t> drink was wasted in the UK post-farm gate food chain. </a:t>
            </a:r>
          </a:p>
          <a:p>
            <a:pPr algn="ctr"/>
            <a:endParaRPr lang="en-GB" sz="3200" dirty="0">
              <a:latin typeface="Comic Sans MS" charset="0"/>
              <a:ea typeface="Comic Sans MS" charset="0"/>
              <a:cs typeface="Comic Sans MS" charset="0"/>
            </a:endParaRPr>
          </a:p>
          <a:p>
            <a:pPr algn="ctr"/>
            <a:r>
              <a:rPr lang="en-GB" sz="3200" dirty="0" smtClean="0">
                <a:latin typeface="Comic Sans MS" charset="0"/>
                <a:ea typeface="Comic Sans MS" charset="0"/>
                <a:cs typeface="Comic Sans MS" charset="0"/>
              </a:rPr>
              <a:t>60</a:t>
            </a:r>
            <a:r>
              <a:rPr lang="en-GB" sz="3200" dirty="0">
                <a:latin typeface="Comic Sans MS" charset="0"/>
                <a:ea typeface="Comic Sans MS" charset="0"/>
                <a:cs typeface="Comic Sans MS" charset="0"/>
              </a:rPr>
              <a:t>% of this could have been avoided.</a:t>
            </a:r>
          </a:p>
          <a:p>
            <a:pPr algn="ctr"/>
            <a:r>
              <a:rPr lang="en-GB" sz="2800" dirty="0" smtClean="0">
                <a:latin typeface="Comic Sans MS" charset="0"/>
                <a:ea typeface="Comic Sans MS" charset="0"/>
                <a:cs typeface="Comic Sans MS" charset="0"/>
              </a:rPr>
              <a:t> </a:t>
            </a:r>
            <a:endParaRPr lang="en-GB" sz="2800" dirty="0">
              <a:latin typeface="Comic Sans MS" charset="0"/>
              <a:ea typeface="Comic Sans MS" charset="0"/>
              <a:cs typeface="Comic Sans MS"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sp>
        <p:nvSpPr>
          <p:cNvPr id="5" name="TextBox 4"/>
          <p:cNvSpPr txBox="1"/>
          <p:nvPr/>
        </p:nvSpPr>
        <p:spPr>
          <a:xfrm>
            <a:off x="952500" y="6249432"/>
            <a:ext cx="1092200" cy="230832"/>
          </a:xfrm>
          <a:prstGeom prst="rect">
            <a:avLst/>
          </a:prstGeom>
          <a:noFill/>
        </p:spPr>
        <p:txBody>
          <a:bodyPr wrap="square" rtlCol="0">
            <a:spAutoFit/>
          </a:bodyPr>
          <a:lstStyle/>
          <a:p>
            <a:r>
              <a:rPr lang="en-GB" sz="900" dirty="0" smtClean="0"/>
              <a:t>Photo: </a:t>
            </a:r>
            <a:r>
              <a:rPr lang="en-GB" sz="900" dirty="0" err="1" smtClean="0"/>
              <a:t>brian</a:t>
            </a:r>
            <a:r>
              <a:rPr lang="en-GB" sz="900" dirty="0" smtClean="0"/>
              <a:t> </a:t>
            </a:r>
            <a:r>
              <a:rPr lang="en-GB" sz="900" dirty="0" err="1" smtClean="0"/>
              <a:t>james</a:t>
            </a:r>
            <a:endParaRPr lang="en-GB" sz="900" dirty="0"/>
          </a:p>
        </p:txBody>
      </p:sp>
    </p:spTree>
    <p:extLst>
      <p:ext uri="{BB962C8B-B14F-4D97-AF65-F5344CB8AC3E}">
        <p14:creationId xmlns:p14="http://schemas.microsoft.com/office/powerpoint/2010/main" val="12716926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7283"/>
            <a:ext cx="9144000" cy="1077218"/>
          </a:xfrm>
          <a:prstGeom prst="rect">
            <a:avLst/>
          </a:prstGeom>
          <a:noFill/>
        </p:spPr>
        <p:txBody>
          <a:bodyPr wrap="square" rtlCol="0">
            <a:spAutoFit/>
          </a:bodyPr>
          <a:lstStyle/>
          <a:p>
            <a:pPr algn="ctr"/>
            <a:r>
              <a:rPr lang="en-GB" sz="3200" dirty="0" smtClean="0">
                <a:latin typeface="Comic Sans MS" charset="0"/>
                <a:ea typeface="Comic Sans MS" charset="0"/>
                <a:cs typeface="Comic Sans MS" charset="0"/>
              </a:rPr>
              <a:t>UK supermarkets throw away at least 115,000 tonnes of perfectly good food each year</a:t>
            </a:r>
            <a:endParaRPr lang="en-GB" sz="3200" dirty="0">
              <a:latin typeface="Comic Sans MS" charset="0"/>
              <a:ea typeface="Comic Sans MS" charset="0"/>
              <a:cs typeface="Comic Sans MS" charset="0"/>
            </a:endParaRP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51389" t="13516" b="4292"/>
          <a:stretch/>
        </p:blipFill>
        <p:spPr>
          <a:xfrm>
            <a:off x="0" y="1221288"/>
            <a:ext cx="4445000" cy="5636712"/>
          </a:xfrm>
          <a:prstGeom prst="rect">
            <a:avLst/>
          </a:prstGeom>
        </p:spPr>
      </p:pic>
      <p:sp>
        <p:nvSpPr>
          <p:cNvPr id="6" name="TextBox 5"/>
          <p:cNvSpPr txBox="1"/>
          <p:nvPr/>
        </p:nvSpPr>
        <p:spPr>
          <a:xfrm>
            <a:off x="3343579" y="6627168"/>
            <a:ext cx="1189973" cy="230832"/>
          </a:xfrm>
          <a:prstGeom prst="rect">
            <a:avLst/>
          </a:prstGeom>
          <a:noFill/>
        </p:spPr>
        <p:txBody>
          <a:bodyPr wrap="square" rtlCol="0">
            <a:spAutoFit/>
          </a:bodyPr>
          <a:lstStyle/>
          <a:p>
            <a:r>
              <a:rPr lang="en-GB" sz="900" dirty="0" smtClean="0"/>
              <a:t>Photo: Karen Bryan</a:t>
            </a:r>
            <a:endParaRPr lang="en-GB" sz="900"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0416" r="17222"/>
          <a:stretch/>
        </p:blipFill>
        <p:spPr>
          <a:xfrm>
            <a:off x="3945865" y="1645694"/>
            <a:ext cx="5198135" cy="4787900"/>
          </a:xfrm>
          <a:prstGeom prst="rect">
            <a:avLst/>
          </a:prstGeom>
        </p:spPr>
      </p:pic>
      <p:sp>
        <p:nvSpPr>
          <p:cNvPr id="3" name="TextBox 2"/>
          <p:cNvSpPr txBox="1"/>
          <p:nvPr/>
        </p:nvSpPr>
        <p:spPr>
          <a:xfrm>
            <a:off x="7886700" y="6057900"/>
            <a:ext cx="1257300" cy="230832"/>
          </a:xfrm>
          <a:prstGeom prst="rect">
            <a:avLst/>
          </a:prstGeom>
          <a:noFill/>
        </p:spPr>
        <p:txBody>
          <a:bodyPr wrap="square" rtlCol="0">
            <a:spAutoFit/>
          </a:bodyPr>
          <a:lstStyle/>
          <a:p>
            <a:r>
              <a:rPr lang="en-GB" sz="900" dirty="0" smtClean="0">
                <a:solidFill>
                  <a:schemeClr val="bg1"/>
                </a:solidFill>
              </a:rPr>
              <a:t>Photo: MPCA Photos</a:t>
            </a:r>
            <a:endParaRPr lang="en-GB" sz="900" dirty="0">
              <a:solidFill>
                <a:schemeClr val="bg1"/>
              </a:solidFill>
            </a:endParaRPr>
          </a:p>
        </p:txBody>
      </p:sp>
    </p:spTree>
    <p:extLst>
      <p:ext uri="{BB962C8B-B14F-4D97-AF65-F5344CB8AC3E}">
        <p14:creationId xmlns:p14="http://schemas.microsoft.com/office/powerpoint/2010/main" val="16628171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9486" r="13476"/>
          <a:stretch/>
        </p:blipFill>
        <p:spPr>
          <a:xfrm>
            <a:off x="0" y="2442575"/>
            <a:ext cx="4436530" cy="4415425"/>
          </a:xfrm>
          <a:prstGeom prst="rect">
            <a:avLst/>
          </a:prstGeom>
        </p:spPr>
      </p:pic>
      <p:sp>
        <p:nvSpPr>
          <p:cNvPr id="5" name="TextBox 4"/>
          <p:cNvSpPr txBox="1"/>
          <p:nvPr/>
        </p:nvSpPr>
        <p:spPr>
          <a:xfrm>
            <a:off x="2805829" y="6396304"/>
            <a:ext cx="1240077" cy="230832"/>
          </a:xfrm>
          <a:prstGeom prst="rect">
            <a:avLst/>
          </a:prstGeom>
          <a:noFill/>
        </p:spPr>
        <p:txBody>
          <a:bodyPr wrap="square" rtlCol="0">
            <a:spAutoFit/>
          </a:bodyPr>
          <a:lstStyle/>
          <a:p>
            <a:r>
              <a:rPr lang="en-GB" sz="900" dirty="0" smtClean="0">
                <a:solidFill>
                  <a:schemeClr val="bg1"/>
                </a:solidFill>
              </a:rPr>
              <a:t>Photo: David Short</a:t>
            </a:r>
            <a:endParaRPr lang="en-GB" sz="900" dirty="0">
              <a:solidFill>
                <a:schemeClr val="bg1"/>
              </a:solidFill>
            </a:endParaRP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9458" t="21699" r="10340" b="13338"/>
          <a:stretch/>
        </p:blipFill>
        <p:spPr>
          <a:xfrm>
            <a:off x="4080254" y="3620890"/>
            <a:ext cx="5098094" cy="3006246"/>
          </a:xfrm>
          <a:prstGeom prst="rect">
            <a:avLst/>
          </a:prstGeom>
        </p:spPr>
      </p:pic>
      <p:sp>
        <p:nvSpPr>
          <p:cNvPr id="7" name="TextBox 6"/>
          <p:cNvSpPr txBox="1"/>
          <p:nvPr/>
        </p:nvSpPr>
        <p:spPr>
          <a:xfrm>
            <a:off x="8066761" y="6280888"/>
            <a:ext cx="1077239" cy="230832"/>
          </a:xfrm>
          <a:prstGeom prst="rect">
            <a:avLst/>
          </a:prstGeom>
          <a:noFill/>
        </p:spPr>
        <p:txBody>
          <a:bodyPr wrap="square" rtlCol="0">
            <a:spAutoFit/>
          </a:bodyPr>
          <a:lstStyle/>
          <a:p>
            <a:r>
              <a:rPr lang="en-GB" sz="900" dirty="0" smtClean="0">
                <a:solidFill>
                  <a:schemeClr val="bg1"/>
                </a:solidFill>
              </a:rPr>
              <a:t>Photo: </a:t>
            </a:r>
            <a:r>
              <a:rPr lang="en-GB" sz="900" dirty="0" err="1" smtClean="0">
                <a:solidFill>
                  <a:schemeClr val="bg1"/>
                </a:solidFill>
              </a:rPr>
              <a:t>duncan</a:t>
            </a:r>
            <a:r>
              <a:rPr lang="en-GB" sz="900" dirty="0" smtClean="0">
                <a:solidFill>
                  <a:schemeClr val="bg1"/>
                </a:solidFill>
              </a:rPr>
              <a:t> c</a:t>
            </a:r>
            <a:endParaRPr lang="en-GB" sz="900" dirty="0">
              <a:solidFill>
                <a:schemeClr val="bg1"/>
              </a:solidFill>
            </a:endParaRPr>
          </a:p>
        </p:txBody>
      </p:sp>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l="2380" t="13324" r="3151" b="4575"/>
          <a:stretch/>
        </p:blipFill>
        <p:spPr>
          <a:xfrm>
            <a:off x="2104409" y="1417690"/>
            <a:ext cx="5035387" cy="3001750"/>
          </a:xfrm>
          <a:prstGeom prst="rect">
            <a:avLst/>
          </a:prstGeom>
        </p:spPr>
      </p:pic>
      <p:sp>
        <p:nvSpPr>
          <p:cNvPr id="9" name="TextBox 8"/>
          <p:cNvSpPr txBox="1"/>
          <p:nvPr/>
        </p:nvSpPr>
        <p:spPr>
          <a:xfrm>
            <a:off x="5676607" y="4070959"/>
            <a:ext cx="1175130" cy="230832"/>
          </a:xfrm>
          <a:prstGeom prst="rect">
            <a:avLst/>
          </a:prstGeom>
          <a:noFill/>
        </p:spPr>
        <p:txBody>
          <a:bodyPr wrap="square" rtlCol="0">
            <a:spAutoFit/>
          </a:bodyPr>
          <a:lstStyle/>
          <a:p>
            <a:r>
              <a:rPr lang="en-GB" sz="900" dirty="0" smtClean="0">
                <a:solidFill>
                  <a:schemeClr val="bg1"/>
                </a:solidFill>
              </a:rPr>
              <a:t>Photo: Tom Ellis</a:t>
            </a:r>
            <a:endParaRPr lang="en-GB" sz="900" dirty="0">
              <a:solidFill>
                <a:schemeClr val="bg1"/>
              </a:solidFill>
            </a:endParaRPr>
          </a:p>
        </p:txBody>
      </p:sp>
      <p:sp>
        <p:nvSpPr>
          <p:cNvPr id="2" name="TextBox 1"/>
          <p:cNvSpPr txBox="1"/>
          <p:nvPr/>
        </p:nvSpPr>
        <p:spPr>
          <a:xfrm>
            <a:off x="0" y="152399"/>
            <a:ext cx="9144000" cy="1077218"/>
          </a:xfrm>
          <a:prstGeom prst="rect">
            <a:avLst/>
          </a:prstGeom>
          <a:noFill/>
        </p:spPr>
        <p:txBody>
          <a:bodyPr wrap="square" rtlCol="0">
            <a:spAutoFit/>
          </a:bodyPr>
          <a:lstStyle/>
          <a:p>
            <a:pPr algn="ctr"/>
            <a:r>
              <a:rPr lang="en-GB" sz="3200" dirty="0" smtClean="0">
                <a:latin typeface="Comic Sans MS" charset="0"/>
                <a:ea typeface="Comic Sans MS" charset="0"/>
                <a:cs typeface="Comic Sans MS" charset="0"/>
              </a:rPr>
              <a:t>Unnecessarily strict sell-by dates mean that food is disposed of when it could still be eaten</a:t>
            </a:r>
            <a:endParaRPr lang="en-GB" sz="3200" dirty="0">
              <a:latin typeface="Comic Sans MS" charset="0"/>
              <a:ea typeface="Comic Sans MS" charset="0"/>
              <a:cs typeface="Comic Sans MS" charset="0"/>
            </a:endParaRPr>
          </a:p>
        </p:txBody>
      </p:sp>
    </p:spTree>
    <p:extLst>
      <p:ext uri="{BB962C8B-B14F-4D97-AF65-F5344CB8AC3E}">
        <p14:creationId xmlns:p14="http://schemas.microsoft.com/office/powerpoint/2010/main" val="8733373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2838" y="18228"/>
            <a:ext cx="8730641" cy="1200329"/>
          </a:xfrm>
          <a:prstGeom prst="rect">
            <a:avLst/>
          </a:prstGeom>
          <a:noFill/>
        </p:spPr>
        <p:txBody>
          <a:bodyPr wrap="square" rtlCol="0">
            <a:spAutoFit/>
          </a:bodyPr>
          <a:lstStyle/>
          <a:p>
            <a:pPr algn="ctr"/>
            <a:r>
              <a:rPr lang="en-GB" sz="3600" dirty="0" smtClean="0">
                <a:latin typeface="Comic Sans MS" charset="0"/>
                <a:ea typeface="Comic Sans MS" charset="0"/>
                <a:cs typeface="Comic Sans MS" charset="0"/>
              </a:rPr>
              <a:t>70% of post-farm gate food waste is produced by households </a:t>
            </a:r>
            <a:endParaRPr lang="en-GB" sz="3600" dirty="0">
              <a:latin typeface="Comic Sans MS" charset="0"/>
              <a:ea typeface="Comic Sans MS" charset="0"/>
              <a:cs typeface="Comic Sans MS" charset="0"/>
            </a:endParaRP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7232"/>
          <a:stretch/>
        </p:blipFill>
        <p:spPr>
          <a:xfrm>
            <a:off x="0" y="1167048"/>
            <a:ext cx="9056318" cy="5721927"/>
          </a:xfrm>
          <a:prstGeom prst="rect">
            <a:avLst/>
          </a:prstGeom>
        </p:spPr>
      </p:pic>
      <p:sp>
        <p:nvSpPr>
          <p:cNvPr id="6" name="TextBox 5"/>
          <p:cNvSpPr txBox="1"/>
          <p:nvPr/>
        </p:nvSpPr>
        <p:spPr>
          <a:xfrm>
            <a:off x="7540667" y="6463430"/>
            <a:ext cx="1139869" cy="230832"/>
          </a:xfrm>
          <a:prstGeom prst="rect">
            <a:avLst/>
          </a:prstGeom>
          <a:noFill/>
        </p:spPr>
        <p:txBody>
          <a:bodyPr wrap="square" rtlCol="0">
            <a:spAutoFit/>
          </a:bodyPr>
          <a:lstStyle/>
          <a:p>
            <a:r>
              <a:rPr lang="en-GB" sz="900" dirty="0" smtClean="0"/>
              <a:t>Photo: </a:t>
            </a:r>
            <a:r>
              <a:rPr lang="en-GB" sz="900" dirty="0" err="1" smtClean="0"/>
              <a:t>jbloom</a:t>
            </a:r>
            <a:endParaRPr lang="en-GB" sz="900" dirty="0"/>
          </a:p>
        </p:txBody>
      </p:sp>
    </p:spTree>
    <p:extLst>
      <p:ext uri="{BB962C8B-B14F-4D97-AF65-F5344CB8AC3E}">
        <p14:creationId xmlns:p14="http://schemas.microsoft.com/office/powerpoint/2010/main" val="19848636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444836" y="401782"/>
            <a:ext cx="3297382" cy="5293757"/>
          </a:xfrm>
          <a:prstGeom prst="rect">
            <a:avLst/>
          </a:prstGeom>
          <a:noFill/>
        </p:spPr>
        <p:txBody>
          <a:bodyPr wrap="square" rtlCol="0">
            <a:spAutoFit/>
          </a:bodyPr>
          <a:lstStyle/>
          <a:p>
            <a:r>
              <a:rPr lang="en-GB" sz="3200" dirty="0">
                <a:latin typeface="Comic Sans MS" charset="0"/>
                <a:ea typeface="Comic Sans MS" charset="0"/>
                <a:cs typeface="Comic Sans MS" charset="0"/>
              </a:rPr>
              <a:t>In </a:t>
            </a:r>
            <a:r>
              <a:rPr lang="en-GB" sz="3200" dirty="0" smtClean="0">
                <a:latin typeface="Comic Sans MS" charset="0"/>
                <a:ea typeface="Comic Sans MS" charset="0"/>
                <a:cs typeface="Comic Sans MS" charset="0"/>
              </a:rPr>
              <a:t>2015 </a:t>
            </a:r>
            <a:r>
              <a:rPr lang="en-GB" sz="3200" dirty="0">
                <a:latin typeface="Comic Sans MS" charset="0"/>
                <a:ea typeface="Comic Sans MS" charset="0"/>
                <a:cs typeface="Comic Sans MS" charset="0"/>
              </a:rPr>
              <a:t>an estimated 7.3 million tonnes of household food waste was thrown </a:t>
            </a:r>
            <a:r>
              <a:rPr lang="en-GB" sz="3200" dirty="0" smtClean="0">
                <a:latin typeface="Comic Sans MS" charset="0"/>
                <a:ea typeface="Comic Sans MS" charset="0"/>
                <a:cs typeface="Comic Sans MS" charset="0"/>
              </a:rPr>
              <a:t>away</a:t>
            </a:r>
          </a:p>
          <a:p>
            <a:endParaRPr lang="en-GB" sz="3200" dirty="0">
              <a:latin typeface="Comic Sans MS" charset="0"/>
              <a:ea typeface="Comic Sans MS" charset="0"/>
              <a:cs typeface="Comic Sans MS" charset="0"/>
            </a:endParaRPr>
          </a:p>
          <a:p>
            <a:r>
              <a:rPr lang="en-GB" sz="3200" dirty="0" smtClean="0">
                <a:latin typeface="Comic Sans MS" charset="0"/>
                <a:ea typeface="Comic Sans MS" charset="0"/>
                <a:cs typeface="Comic Sans MS" charset="0"/>
              </a:rPr>
              <a:t>Much </a:t>
            </a:r>
            <a:r>
              <a:rPr lang="en-GB" sz="3200" dirty="0">
                <a:latin typeface="Comic Sans MS" charset="0"/>
                <a:ea typeface="Comic Sans MS" charset="0"/>
                <a:cs typeface="Comic Sans MS" charset="0"/>
              </a:rPr>
              <a:t>of this was avoidable </a:t>
            </a:r>
            <a:r>
              <a:rPr lang="en-GB" sz="3200" dirty="0" smtClean="0">
                <a:latin typeface="Comic Sans MS" charset="0"/>
                <a:ea typeface="Comic Sans MS" charset="0"/>
                <a:cs typeface="Comic Sans MS" charset="0"/>
              </a:rPr>
              <a:t>waste</a:t>
            </a:r>
            <a:endParaRPr lang="en-GB" sz="3200" dirty="0">
              <a:latin typeface="Comic Sans MS" charset="0"/>
              <a:ea typeface="Comic Sans MS" charset="0"/>
              <a:cs typeface="Comic Sans MS" charset="0"/>
            </a:endParaRPr>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43500" cy="6858000"/>
          </a:xfrm>
          <a:prstGeom prst="rect">
            <a:avLst/>
          </a:prstGeom>
        </p:spPr>
      </p:pic>
      <p:sp>
        <p:nvSpPr>
          <p:cNvPr id="6" name="TextBox 5"/>
          <p:cNvSpPr txBox="1"/>
          <p:nvPr/>
        </p:nvSpPr>
        <p:spPr>
          <a:xfrm>
            <a:off x="3657600" y="6400800"/>
            <a:ext cx="1330036" cy="230832"/>
          </a:xfrm>
          <a:prstGeom prst="rect">
            <a:avLst/>
          </a:prstGeom>
          <a:noFill/>
        </p:spPr>
        <p:txBody>
          <a:bodyPr wrap="square" rtlCol="0">
            <a:spAutoFit/>
          </a:bodyPr>
          <a:lstStyle/>
          <a:p>
            <a:r>
              <a:rPr lang="en-GB" sz="900" dirty="0" smtClean="0">
                <a:solidFill>
                  <a:schemeClr val="bg1"/>
                </a:solidFill>
              </a:rPr>
              <a:t>Photo: Jessica Spengler</a:t>
            </a:r>
            <a:endParaRPr lang="en-GB" sz="900" dirty="0">
              <a:solidFill>
                <a:schemeClr val="bg1"/>
              </a:solidFill>
            </a:endParaRPr>
          </a:p>
        </p:txBody>
      </p:sp>
    </p:spTree>
    <p:extLst>
      <p:ext uri="{BB962C8B-B14F-4D97-AF65-F5344CB8AC3E}">
        <p14:creationId xmlns:p14="http://schemas.microsoft.com/office/powerpoint/2010/main" val="1462493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3334" r="14582"/>
          <a:stretch/>
        </p:blipFill>
        <p:spPr>
          <a:xfrm>
            <a:off x="0" y="0"/>
            <a:ext cx="6591300" cy="6858000"/>
          </a:xfrm>
          <a:prstGeom prst="rect">
            <a:avLst/>
          </a:prstGeom>
        </p:spPr>
      </p:pic>
      <p:sp>
        <p:nvSpPr>
          <p:cNvPr id="5" name="TextBox 4"/>
          <p:cNvSpPr txBox="1"/>
          <p:nvPr/>
        </p:nvSpPr>
        <p:spPr>
          <a:xfrm>
            <a:off x="1376471" y="6516144"/>
            <a:ext cx="1177447" cy="230832"/>
          </a:xfrm>
          <a:prstGeom prst="rect">
            <a:avLst/>
          </a:prstGeom>
          <a:noFill/>
        </p:spPr>
        <p:txBody>
          <a:bodyPr wrap="square" rtlCol="0">
            <a:spAutoFit/>
          </a:bodyPr>
          <a:lstStyle/>
          <a:p>
            <a:r>
              <a:rPr lang="en-GB" sz="900" dirty="0" smtClean="0"/>
              <a:t>Photo: Julia Frost</a:t>
            </a:r>
            <a:endParaRPr lang="en-GB" sz="900" dirty="0"/>
          </a:p>
        </p:txBody>
      </p:sp>
      <p:sp>
        <p:nvSpPr>
          <p:cNvPr id="2" name="TextBox 1"/>
          <p:cNvSpPr txBox="1"/>
          <p:nvPr/>
        </p:nvSpPr>
        <p:spPr>
          <a:xfrm>
            <a:off x="6756400" y="1727201"/>
            <a:ext cx="2235200" cy="2062103"/>
          </a:xfrm>
          <a:prstGeom prst="rect">
            <a:avLst/>
          </a:prstGeom>
          <a:noFill/>
        </p:spPr>
        <p:txBody>
          <a:bodyPr wrap="square" rtlCol="0">
            <a:spAutoFit/>
          </a:bodyPr>
          <a:lstStyle/>
          <a:p>
            <a:r>
              <a:rPr lang="en-GB" sz="3200" dirty="0" smtClean="0">
                <a:latin typeface="Comic Sans MS" charset="0"/>
                <a:ea typeface="Comic Sans MS" charset="0"/>
                <a:cs typeface="Comic Sans MS" charset="0"/>
              </a:rPr>
              <a:t>We throw away 38.7% of all lettuce</a:t>
            </a:r>
            <a:endParaRPr lang="en-GB" sz="3200" dirty="0">
              <a:latin typeface="Comic Sans MS" charset="0"/>
              <a:ea typeface="Comic Sans MS" charset="0"/>
              <a:cs typeface="Comic Sans MS" charset="0"/>
            </a:endParaRPr>
          </a:p>
        </p:txBody>
      </p:sp>
      <p:sp>
        <p:nvSpPr>
          <p:cNvPr id="3" name="TextBox 2"/>
          <p:cNvSpPr txBox="1"/>
          <p:nvPr/>
        </p:nvSpPr>
        <p:spPr>
          <a:xfrm>
            <a:off x="6756400" y="207818"/>
            <a:ext cx="2387600" cy="1323439"/>
          </a:xfrm>
          <a:prstGeom prst="rect">
            <a:avLst/>
          </a:prstGeom>
          <a:noFill/>
        </p:spPr>
        <p:txBody>
          <a:bodyPr wrap="square" rtlCol="0">
            <a:spAutoFit/>
          </a:bodyPr>
          <a:lstStyle/>
          <a:p>
            <a:r>
              <a:rPr lang="en-GB" sz="4000" b="1" dirty="0" smtClean="0">
                <a:solidFill>
                  <a:schemeClr val="accent6"/>
                </a:solidFill>
                <a:latin typeface="Comic Sans MS" charset="0"/>
                <a:ea typeface="Comic Sans MS" charset="0"/>
                <a:cs typeface="Comic Sans MS" charset="0"/>
              </a:rPr>
              <a:t>Did you know?</a:t>
            </a:r>
            <a:endParaRPr lang="en-GB" sz="4000" b="1" dirty="0">
              <a:solidFill>
                <a:schemeClr val="accent6"/>
              </a:solidFill>
              <a:latin typeface="Comic Sans MS" charset="0"/>
              <a:ea typeface="Comic Sans MS" charset="0"/>
              <a:cs typeface="Comic Sans MS" charset="0"/>
            </a:endParaRPr>
          </a:p>
        </p:txBody>
      </p:sp>
    </p:spTree>
    <p:extLst>
      <p:ext uri="{BB962C8B-B14F-4D97-AF65-F5344CB8AC3E}">
        <p14:creationId xmlns:p14="http://schemas.microsoft.com/office/powerpoint/2010/main" val="11593135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b="5812"/>
          <a:stretch/>
        </p:blipFill>
        <p:spPr>
          <a:xfrm>
            <a:off x="0" y="1113468"/>
            <a:ext cx="9144000" cy="5744532"/>
          </a:xfrm>
          <a:prstGeom prst="rect">
            <a:avLst/>
          </a:prstGeom>
        </p:spPr>
      </p:pic>
      <p:sp>
        <p:nvSpPr>
          <p:cNvPr id="5" name="TextBox 4"/>
          <p:cNvSpPr txBox="1"/>
          <p:nvPr/>
        </p:nvSpPr>
        <p:spPr>
          <a:xfrm>
            <a:off x="0" y="268114"/>
            <a:ext cx="9144000" cy="707886"/>
          </a:xfrm>
          <a:prstGeom prst="rect">
            <a:avLst/>
          </a:prstGeom>
          <a:noFill/>
        </p:spPr>
        <p:txBody>
          <a:bodyPr wrap="square" rtlCol="0">
            <a:spAutoFit/>
          </a:bodyPr>
          <a:lstStyle/>
          <a:p>
            <a:pPr algn="ctr"/>
            <a:r>
              <a:rPr lang="en-GB" sz="4000" dirty="0">
                <a:latin typeface="Comic Sans MS" charset="0"/>
                <a:ea typeface="Comic Sans MS" charset="0"/>
                <a:cs typeface="Comic Sans MS" charset="0"/>
              </a:rPr>
              <a:t>W</a:t>
            </a:r>
            <a:r>
              <a:rPr lang="en-GB" sz="4000" dirty="0" smtClean="0">
                <a:latin typeface="Comic Sans MS" charset="0"/>
                <a:ea typeface="Comic Sans MS" charset="0"/>
                <a:cs typeface="Comic Sans MS" charset="0"/>
              </a:rPr>
              <a:t>e throw away 22.4% of </a:t>
            </a:r>
            <a:r>
              <a:rPr lang="en-GB" sz="4000" smtClean="0">
                <a:latin typeface="Comic Sans MS" charset="0"/>
                <a:ea typeface="Comic Sans MS" charset="0"/>
                <a:cs typeface="Comic Sans MS" charset="0"/>
              </a:rPr>
              <a:t>all bread</a:t>
            </a:r>
            <a:endParaRPr lang="en-GB" sz="4000" dirty="0">
              <a:latin typeface="Comic Sans MS" charset="0"/>
              <a:ea typeface="Comic Sans MS" charset="0"/>
              <a:cs typeface="Comic Sans MS" charset="0"/>
            </a:endParaRPr>
          </a:p>
        </p:txBody>
      </p:sp>
      <p:sp>
        <p:nvSpPr>
          <p:cNvPr id="6" name="TextBox 5"/>
          <p:cNvSpPr txBox="1"/>
          <p:nvPr/>
        </p:nvSpPr>
        <p:spPr>
          <a:xfrm>
            <a:off x="7416800" y="6489700"/>
            <a:ext cx="863600" cy="230832"/>
          </a:xfrm>
          <a:prstGeom prst="rect">
            <a:avLst/>
          </a:prstGeom>
          <a:noFill/>
        </p:spPr>
        <p:txBody>
          <a:bodyPr wrap="square" rtlCol="0">
            <a:spAutoFit/>
          </a:bodyPr>
          <a:lstStyle/>
          <a:p>
            <a:r>
              <a:rPr lang="en-GB" sz="900" dirty="0" smtClean="0"/>
              <a:t>Photo: Liz</a:t>
            </a:r>
            <a:endParaRPr lang="en-GB" sz="900" dirty="0"/>
          </a:p>
        </p:txBody>
      </p:sp>
    </p:spTree>
    <p:extLst>
      <p:ext uri="{BB962C8B-B14F-4D97-AF65-F5344CB8AC3E}">
        <p14:creationId xmlns:p14="http://schemas.microsoft.com/office/powerpoint/2010/main" val="4639913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b="15343"/>
          <a:stretch/>
        </p:blipFill>
        <p:spPr>
          <a:xfrm>
            <a:off x="0" y="1052273"/>
            <a:ext cx="9144000" cy="5805727"/>
          </a:xfrm>
          <a:prstGeom prst="rect">
            <a:avLst/>
          </a:prstGeom>
        </p:spPr>
      </p:pic>
      <p:sp>
        <p:nvSpPr>
          <p:cNvPr id="5" name="TextBox 4"/>
          <p:cNvSpPr txBox="1"/>
          <p:nvPr/>
        </p:nvSpPr>
        <p:spPr>
          <a:xfrm>
            <a:off x="538619" y="6300592"/>
            <a:ext cx="1453019" cy="230832"/>
          </a:xfrm>
          <a:prstGeom prst="rect">
            <a:avLst/>
          </a:prstGeom>
          <a:noFill/>
        </p:spPr>
        <p:txBody>
          <a:bodyPr wrap="square" rtlCol="0">
            <a:spAutoFit/>
          </a:bodyPr>
          <a:lstStyle/>
          <a:p>
            <a:r>
              <a:rPr lang="en-GB" sz="900" dirty="0" smtClean="0"/>
              <a:t>Photo: Jo Naylor</a:t>
            </a:r>
            <a:endParaRPr lang="en-GB" sz="900" dirty="0"/>
          </a:p>
        </p:txBody>
      </p:sp>
      <p:sp>
        <p:nvSpPr>
          <p:cNvPr id="2" name="TextBox 1"/>
          <p:cNvSpPr txBox="1"/>
          <p:nvPr/>
        </p:nvSpPr>
        <p:spPr>
          <a:xfrm>
            <a:off x="124691" y="0"/>
            <a:ext cx="8894618" cy="1077218"/>
          </a:xfrm>
          <a:prstGeom prst="rect">
            <a:avLst/>
          </a:prstGeom>
          <a:noFill/>
        </p:spPr>
        <p:txBody>
          <a:bodyPr wrap="square" rtlCol="0">
            <a:spAutoFit/>
          </a:bodyPr>
          <a:lstStyle/>
          <a:p>
            <a:pPr algn="ctr"/>
            <a:r>
              <a:rPr lang="en-GB" sz="3200" dirty="0" smtClean="0">
                <a:latin typeface="Comic Sans MS" charset="0"/>
                <a:ea typeface="Comic Sans MS" charset="0"/>
                <a:cs typeface="Comic Sans MS" charset="0"/>
              </a:rPr>
              <a:t>40% of food thrown away that could have been eaten is fresh fruit and vegetables</a:t>
            </a:r>
            <a:endParaRPr lang="en-GB" sz="3200" dirty="0">
              <a:latin typeface="Comic Sans MS" charset="0"/>
              <a:ea typeface="Comic Sans MS" charset="0"/>
              <a:cs typeface="Comic Sans MS" charset="0"/>
            </a:endParaRPr>
          </a:p>
        </p:txBody>
      </p:sp>
    </p:spTree>
    <p:extLst>
      <p:ext uri="{BB962C8B-B14F-4D97-AF65-F5344CB8AC3E}">
        <p14:creationId xmlns:p14="http://schemas.microsoft.com/office/powerpoint/2010/main" val="20131512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43378"/>
            <a:ext cx="9144000" cy="1692771"/>
          </a:xfrm>
          <a:prstGeom prst="rect">
            <a:avLst/>
          </a:prstGeom>
          <a:noFill/>
        </p:spPr>
        <p:txBody>
          <a:bodyPr wrap="square" rtlCol="0">
            <a:spAutoFit/>
          </a:bodyPr>
          <a:lstStyle/>
          <a:p>
            <a:pPr algn="ctr"/>
            <a:r>
              <a:rPr lang="en-GB" sz="2400" dirty="0" smtClean="0">
                <a:latin typeface="Comic Sans MS" charset="0"/>
                <a:ea typeface="Comic Sans MS" charset="0"/>
                <a:cs typeface="Comic Sans MS" charset="0"/>
              </a:rPr>
              <a:t>Tonnes of </a:t>
            </a:r>
            <a:r>
              <a:rPr lang="en-GB" sz="2400" dirty="0">
                <a:latin typeface="Comic Sans MS" charset="0"/>
                <a:ea typeface="Comic Sans MS" charset="0"/>
                <a:cs typeface="Comic Sans MS" charset="0"/>
              </a:rPr>
              <a:t>food ends up in landfill each </a:t>
            </a:r>
            <a:r>
              <a:rPr lang="en-GB" sz="2400" dirty="0" smtClean="0">
                <a:latin typeface="Comic Sans MS" charset="0"/>
                <a:ea typeface="Comic Sans MS" charset="0"/>
                <a:cs typeface="Comic Sans MS" charset="0"/>
              </a:rPr>
              <a:t>year in the UK.  As it rots, it releases methane which is a greenhouse gas.</a:t>
            </a:r>
            <a:endParaRPr lang="en-GB" sz="2400" dirty="0">
              <a:latin typeface="Comic Sans MS" charset="0"/>
              <a:ea typeface="Comic Sans MS" charset="0"/>
              <a:cs typeface="Comic Sans MS" charset="0"/>
            </a:endParaRPr>
          </a:p>
          <a:p>
            <a:endParaRPr lang="en-GB" sz="2800" dirty="0">
              <a:latin typeface="Comic Sans MS" charset="0"/>
              <a:ea typeface="Comic Sans MS" charset="0"/>
              <a:cs typeface="Comic Sans MS" charset="0"/>
            </a:endParaRPr>
          </a:p>
          <a:p>
            <a:pPr algn="ctr"/>
            <a:r>
              <a:rPr lang="en-GB" sz="2800" dirty="0" smtClean="0">
                <a:latin typeface="Comic Sans MS" charset="0"/>
                <a:ea typeface="Comic Sans MS" charset="0"/>
                <a:cs typeface="Comic Sans MS" charset="0"/>
              </a:rPr>
              <a:t>  </a:t>
            </a:r>
            <a:endParaRPr lang="en-GB" sz="2800" dirty="0">
              <a:latin typeface="Comic Sans MS" charset="0"/>
              <a:ea typeface="Comic Sans MS" charset="0"/>
              <a:cs typeface="Comic Sans MS" charset="0"/>
            </a:endParaRP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b="10129"/>
          <a:stretch/>
        </p:blipFill>
        <p:spPr>
          <a:xfrm>
            <a:off x="-18790" y="1320596"/>
            <a:ext cx="9144000" cy="5521326"/>
          </a:xfrm>
          <a:prstGeom prst="rect">
            <a:avLst/>
          </a:prstGeom>
        </p:spPr>
      </p:pic>
      <p:sp>
        <p:nvSpPr>
          <p:cNvPr id="6" name="TextBox 5"/>
          <p:cNvSpPr txBox="1"/>
          <p:nvPr/>
        </p:nvSpPr>
        <p:spPr>
          <a:xfrm>
            <a:off x="7290147" y="1089764"/>
            <a:ext cx="1590805" cy="230832"/>
          </a:xfrm>
          <a:prstGeom prst="rect">
            <a:avLst/>
          </a:prstGeom>
          <a:noFill/>
        </p:spPr>
        <p:txBody>
          <a:bodyPr wrap="square" rtlCol="0">
            <a:spAutoFit/>
          </a:bodyPr>
          <a:lstStyle/>
          <a:p>
            <a:r>
              <a:rPr lang="en-GB" sz="900" dirty="0" smtClean="0">
                <a:solidFill>
                  <a:schemeClr val="bg1"/>
                </a:solidFill>
              </a:rPr>
              <a:t>Photo: United Nations Photo</a:t>
            </a:r>
            <a:endParaRPr lang="en-GB" sz="900" dirty="0">
              <a:solidFill>
                <a:schemeClr val="bg1"/>
              </a:solidFill>
            </a:endParaRPr>
          </a:p>
        </p:txBody>
      </p:sp>
      <p:sp>
        <p:nvSpPr>
          <p:cNvPr id="3" name="TextBox 2"/>
          <p:cNvSpPr txBox="1"/>
          <p:nvPr/>
        </p:nvSpPr>
        <p:spPr>
          <a:xfrm>
            <a:off x="7290147" y="1466081"/>
            <a:ext cx="1832452" cy="230832"/>
          </a:xfrm>
          <a:prstGeom prst="rect">
            <a:avLst/>
          </a:prstGeom>
          <a:noFill/>
        </p:spPr>
        <p:txBody>
          <a:bodyPr wrap="square" rtlCol="0">
            <a:spAutoFit/>
          </a:bodyPr>
          <a:lstStyle/>
          <a:p>
            <a:r>
              <a:rPr lang="en-GB" sz="900" dirty="0" smtClean="0"/>
              <a:t>Photo: United Nations Photo</a:t>
            </a:r>
            <a:endParaRPr lang="en-GB" sz="900" dirty="0"/>
          </a:p>
        </p:txBody>
      </p:sp>
    </p:spTree>
    <p:extLst>
      <p:ext uri="{BB962C8B-B14F-4D97-AF65-F5344CB8AC3E}">
        <p14:creationId xmlns:p14="http://schemas.microsoft.com/office/powerpoint/2010/main" val="8581590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8804" y="217251"/>
            <a:ext cx="8646392" cy="830997"/>
          </a:xfrm>
          <a:prstGeom prst="rect">
            <a:avLst/>
          </a:prstGeom>
          <a:noFill/>
        </p:spPr>
        <p:txBody>
          <a:bodyPr wrap="square" rtlCol="0">
            <a:spAutoFit/>
          </a:bodyPr>
          <a:lstStyle/>
          <a:p>
            <a:pPr algn="ctr"/>
            <a:r>
              <a:rPr lang="en-GB" sz="2400" smtClean="0">
                <a:latin typeface="Comic Sans MS" charset="0"/>
                <a:ea typeface="Comic Sans MS" charset="0"/>
                <a:cs typeface="Comic Sans MS" charset="0"/>
              </a:rPr>
              <a:t>If </a:t>
            </a:r>
            <a:r>
              <a:rPr lang="en-GB" sz="2400" dirty="0" smtClean="0">
                <a:latin typeface="Comic Sans MS" charset="0"/>
                <a:ea typeface="Comic Sans MS" charset="0"/>
                <a:cs typeface="Comic Sans MS" charset="0"/>
              </a:rPr>
              <a:t>avoidable food waste was prevented it would have the environmental benefit of taking 1 in 4 cars of UK roads</a:t>
            </a:r>
            <a:endParaRPr lang="en-GB" sz="2400" dirty="0">
              <a:latin typeface="Comic Sans MS" charset="0"/>
              <a:ea typeface="Comic Sans MS" charset="0"/>
              <a:cs typeface="Comic Sans MS" charset="0"/>
            </a:endParaRP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t="8641"/>
          <a:stretch/>
        </p:blipFill>
        <p:spPr>
          <a:xfrm>
            <a:off x="0" y="1302327"/>
            <a:ext cx="9144001" cy="5555674"/>
          </a:xfrm>
          <a:prstGeom prst="rect">
            <a:avLst/>
          </a:prstGeom>
        </p:spPr>
      </p:pic>
      <p:sp>
        <p:nvSpPr>
          <p:cNvPr id="7" name="TextBox 6"/>
          <p:cNvSpPr txBox="1"/>
          <p:nvPr/>
        </p:nvSpPr>
        <p:spPr>
          <a:xfrm>
            <a:off x="8145318" y="6373090"/>
            <a:ext cx="998682" cy="230832"/>
          </a:xfrm>
          <a:prstGeom prst="rect">
            <a:avLst/>
          </a:prstGeom>
          <a:noFill/>
        </p:spPr>
        <p:txBody>
          <a:bodyPr wrap="square" rtlCol="0">
            <a:spAutoFit/>
          </a:bodyPr>
          <a:lstStyle/>
          <a:p>
            <a:r>
              <a:rPr lang="en-GB" sz="900" dirty="0" smtClean="0">
                <a:solidFill>
                  <a:schemeClr val="bg1"/>
                </a:solidFill>
              </a:rPr>
              <a:t>Photo: </a:t>
            </a:r>
            <a:r>
              <a:rPr lang="en-GB" sz="900" dirty="0" err="1" smtClean="0">
                <a:solidFill>
                  <a:schemeClr val="bg1"/>
                </a:solidFill>
              </a:rPr>
              <a:t>jonbgem</a:t>
            </a:r>
            <a:endParaRPr lang="en-GB" sz="900" dirty="0">
              <a:solidFill>
                <a:schemeClr val="bg1"/>
              </a:solidFill>
            </a:endParaRPr>
          </a:p>
        </p:txBody>
      </p:sp>
    </p:spTree>
    <p:extLst>
      <p:ext uri="{BB962C8B-B14F-4D97-AF65-F5344CB8AC3E}">
        <p14:creationId xmlns:p14="http://schemas.microsoft.com/office/powerpoint/2010/main" val="11177806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t="15108" b="11980"/>
          <a:stretch/>
        </p:blipFill>
        <p:spPr>
          <a:xfrm>
            <a:off x="1299662" y="1484124"/>
            <a:ext cx="6845300" cy="4991100"/>
          </a:xfrm>
          <a:prstGeom prst="rect">
            <a:avLst/>
          </a:prstGeom>
        </p:spPr>
      </p:pic>
      <p:sp>
        <p:nvSpPr>
          <p:cNvPr id="6" name="TextBox 5"/>
          <p:cNvSpPr txBox="1"/>
          <p:nvPr/>
        </p:nvSpPr>
        <p:spPr>
          <a:xfrm>
            <a:off x="150312" y="129867"/>
            <a:ext cx="9144000" cy="1077218"/>
          </a:xfrm>
          <a:prstGeom prst="rect">
            <a:avLst/>
          </a:prstGeom>
          <a:noFill/>
        </p:spPr>
        <p:txBody>
          <a:bodyPr wrap="square" rtlCol="0">
            <a:spAutoFit/>
          </a:bodyPr>
          <a:lstStyle/>
          <a:p>
            <a:pPr algn="ctr"/>
            <a:r>
              <a:rPr lang="en-GB" sz="3200" dirty="0" smtClean="0">
                <a:latin typeface="Comic Sans MS" charset="0"/>
                <a:ea typeface="Comic Sans MS" charset="0"/>
                <a:cs typeface="Comic Sans MS" charset="0"/>
              </a:rPr>
              <a:t>The cost of food waste to an average family with children is around £700 per year</a:t>
            </a:r>
            <a:endParaRPr lang="en-GB" sz="3200" dirty="0">
              <a:latin typeface="Comic Sans MS" charset="0"/>
              <a:ea typeface="Comic Sans MS" charset="0"/>
              <a:cs typeface="Comic Sans MS" charset="0"/>
            </a:endParaRPr>
          </a:p>
        </p:txBody>
      </p:sp>
      <p:sp>
        <p:nvSpPr>
          <p:cNvPr id="5" name="TextBox 4"/>
          <p:cNvSpPr txBox="1"/>
          <p:nvPr/>
        </p:nvSpPr>
        <p:spPr>
          <a:xfrm>
            <a:off x="6139873" y="5753100"/>
            <a:ext cx="1016000" cy="230832"/>
          </a:xfrm>
          <a:prstGeom prst="rect">
            <a:avLst/>
          </a:prstGeom>
          <a:noFill/>
        </p:spPr>
        <p:txBody>
          <a:bodyPr wrap="square" rtlCol="0">
            <a:spAutoFit/>
          </a:bodyPr>
          <a:lstStyle/>
          <a:p>
            <a:r>
              <a:rPr lang="en-GB" sz="900" dirty="0" smtClean="0"/>
              <a:t>Photo: AJ </a:t>
            </a:r>
            <a:r>
              <a:rPr lang="en-GB" sz="900" dirty="0" err="1" smtClean="0"/>
              <a:t>Cann</a:t>
            </a:r>
            <a:endParaRPr lang="en-GB" sz="900" dirty="0"/>
          </a:p>
        </p:txBody>
      </p:sp>
    </p:spTree>
    <p:extLst>
      <p:ext uri="{BB962C8B-B14F-4D97-AF65-F5344CB8AC3E}">
        <p14:creationId xmlns:p14="http://schemas.microsoft.com/office/powerpoint/2010/main" val="14250088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540500" y="909703"/>
            <a:ext cx="2603500" cy="2554545"/>
          </a:xfrm>
          <a:prstGeom prst="rect">
            <a:avLst/>
          </a:prstGeom>
          <a:noFill/>
        </p:spPr>
        <p:txBody>
          <a:bodyPr wrap="square" rtlCol="0">
            <a:spAutoFit/>
          </a:bodyPr>
          <a:lstStyle/>
          <a:p>
            <a:pPr algn="ctr"/>
            <a:r>
              <a:rPr lang="en-GB" sz="2800" dirty="0" smtClean="0">
                <a:latin typeface="Comic Sans MS" charset="0"/>
                <a:ea typeface="Comic Sans MS" charset="0"/>
                <a:cs typeface="Comic Sans MS" charset="0"/>
              </a:rPr>
              <a:t>Nearly 1 billion people in the world don</a:t>
            </a:r>
            <a:r>
              <a:rPr lang="uk-UA" sz="2800" dirty="0" smtClean="0">
                <a:latin typeface="Comic Sans MS" charset="0"/>
                <a:ea typeface="Comic Sans MS" charset="0"/>
                <a:cs typeface="Comic Sans MS" charset="0"/>
              </a:rPr>
              <a:t>’</a:t>
            </a:r>
            <a:r>
              <a:rPr lang="en-GB" sz="2800" dirty="0" smtClean="0">
                <a:latin typeface="Comic Sans MS" charset="0"/>
                <a:ea typeface="Comic Sans MS" charset="0"/>
                <a:cs typeface="Comic Sans MS" charset="0"/>
              </a:rPr>
              <a:t>t get enough to eat</a:t>
            </a:r>
            <a:r>
              <a:rPr lang="en-GB" sz="2000" dirty="0" smtClean="0">
                <a:latin typeface="Comic Sans MS" charset="0"/>
                <a:ea typeface="Comic Sans MS" charset="0"/>
                <a:cs typeface="Comic Sans MS" charset="0"/>
              </a:rPr>
              <a:t>. </a:t>
            </a:r>
          </a:p>
          <a:p>
            <a:pPr algn="ctr"/>
            <a:r>
              <a:rPr lang="en-GB" sz="2000" dirty="0" smtClean="0">
                <a:latin typeface="Comic Sans MS" charset="0"/>
                <a:ea typeface="Comic Sans MS" charset="0"/>
                <a:cs typeface="Comic Sans MS" charset="0"/>
              </a:rPr>
              <a:t> </a:t>
            </a:r>
            <a:endParaRPr lang="en-GB" sz="2000" dirty="0">
              <a:latin typeface="Comic Sans MS" charset="0"/>
              <a:ea typeface="Comic Sans MS" charset="0"/>
              <a:cs typeface="Comic Sans MS" charset="0"/>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3704" r="2778"/>
          <a:stretch/>
        </p:blipFill>
        <p:spPr>
          <a:xfrm>
            <a:off x="0" y="0"/>
            <a:ext cx="6413500" cy="6858000"/>
          </a:xfrm>
          <a:prstGeom prst="rect">
            <a:avLst/>
          </a:prstGeom>
        </p:spPr>
      </p:pic>
    </p:spTree>
    <p:extLst>
      <p:ext uri="{BB962C8B-B14F-4D97-AF65-F5344CB8AC3E}">
        <p14:creationId xmlns:p14="http://schemas.microsoft.com/office/powerpoint/2010/main" val="16170721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4856" r="3901"/>
          <a:stretch/>
        </p:blipFill>
        <p:spPr>
          <a:xfrm>
            <a:off x="-1" y="-5245"/>
            <a:ext cx="6262255" cy="6863246"/>
          </a:xfrm>
          <a:prstGeom prst="rect">
            <a:avLst/>
          </a:prstGeom>
        </p:spPr>
      </p:pic>
      <p:sp>
        <p:nvSpPr>
          <p:cNvPr id="2" name="TextBox 1"/>
          <p:cNvSpPr txBox="1"/>
          <p:nvPr/>
        </p:nvSpPr>
        <p:spPr>
          <a:xfrm>
            <a:off x="6428508" y="387927"/>
            <a:ext cx="2618509" cy="5016758"/>
          </a:xfrm>
          <a:prstGeom prst="rect">
            <a:avLst/>
          </a:prstGeom>
          <a:noFill/>
        </p:spPr>
        <p:txBody>
          <a:bodyPr wrap="square" rtlCol="0">
            <a:spAutoFit/>
          </a:bodyPr>
          <a:lstStyle/>
          <a:p>
            <a:r>
              <a:rPr lang="en-GB" sz="3200" dirty="0" smtClean="0">
                <a:latin typeface="Comic Sans MS" charset="0"/>
                <a:ea typeface="Comic Sans MS" charset="0"/>
                <a:cs typeface="Comic Sans MS" charset="0"/>
              </a:rPr>
              <a:t>In the UK 7.3 million tonnes of food is thrown away by households each year.</a:t>
            </a:r>
          </a:p>
          <a:p>
            <a:endParaRPr lang="en-GB" sz="3200" dirty="0">
              <a:latin typeface="Comic Sans MS" charset="0"/>
              <a:ea typeface="Comic Sans MS" charset="0"/>
              <a:cs typeface="Comic Sans MS" charset="0"/>
            </a:endParaRPr>
          </a:p>
          <a:p>
            <a:endParaRPr lang="en-GB" sz="3200" dirty="0">
              <a:latin typeface="Comic Sans MS" charset="0"/>
              <a:ea typeface="Comic Sans MS" charset="0"/>
              <a:cs typeface="Comic Sans MS" charset="0"/>
            </a:endParaRPr>
          </a:p>
        </p:txBody>
      </p:sp>
    </p:spTree>
    <p:extLst>
      <p:ext uri="{BB962C8B-B14F-4D97-AF65-F5344CB8AC3E}">
        <p14:creationId xmlns:p14="http://schemas.microsoft.com/office/powerpoint/2010/main" val="13199592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2040" t="8630" r="12040" b="8678"/>
          <a:stretch/>
        </p:blipFill>
        <p:spPr>
          <a:xfrm>
            <a:off x="317500" y="0"/>
            <a:ext cx="4538825" cy="6858223"/>
          </a:xfrm>
          <a:prstGeom prst="rect">
            <a:avLst/>
          </a:prstGeom>
        </p:spPr>
      </p:pic>
      <p:sp>
        <p:nvSpPr>
          <p:cNvPr id="5" name="TextBox 4"/>
          <p:cNvSpPr txBox="1"/>
          <p:nvPr/>
        </p:nvSpPr>
        <p:spPr>
          <a:xfrm>
            <a:off x="2586912" y="6627168"/>
            <a:ext cx="2133600" cy="230832"/>
          </a:xfrm>
          <a:prstGeom prst="rect">
            <a:avLst/>
          </a:prstGeom>
          <a:noFill/>
        </p:spPr>
        <p:txBody>
          <a:bodyPr wrap="square" rtlCol="0">
            <a:spAutoFit/>
          </a:bodyPr>
          <a:lstStyle/>
          <a:p>
            <a:r>
              <a:rPr lang="en-GB" sz="900" dirty="0" smtClean="0"/>
              <a:t>Photo: University of Salford Press</a:t>
            </a:r>
            <a:endParaRPr lang="en-GB" sz="900" dirty="0"/>
          </a:p>
        </p:txBody>
      </p:sp>
      <p:sp>
        <p:nvSpPr>
          <p:cNvPr id="6" name="TextBox 5"/>
          <p:cNvSpPr txBox="1"/>
          <p:nvPr/>
        </p:nvSpPr>
        <p:spPr>
          <a:xfrm>
            <a:off x="5016500" y="254000"/>
            <a:ext cx="3962400" cy="3108543"/>
          </a:xfrm>
          <a:prstGeom prst="rect">
            <a:avLst/>
          </a:prstGeom>
          <a:noFill/>
        </p:spPr>
        <p:txBody>
          <a:bodyPr wrap="square" rtlCol="0">
            <a:spAutoFit/>
          </a:bodyPr>
          <a:lstStyle/>
          <a:p>
            <a:r>
              <a:rPr lang="en-GB" sz="2800" dirty="0" smtClean="0">
                <a:latin typeface="Comic Sans MS" charset="0"/>
                <a:ea typeface="Comic Sans MS" charset="0"/>
                <a:cs typeface="Comic Sans MS" charset="0"/>
              </a:rPr>
              <a:t>The Love Food Hate Waste campaign encourages people to waste less food.  </a:t>
            </a:r>
          </a:p>
          <a:p>
            <a:endParaRPr lang="en-GB" sz="2800" dirty="0">
              <a:latin typeface="Comic Sans MS" charset="0"/>
              <a:ea typeface="Comic Sans MS" charset="0"/>
              <a:cs typeface="Comic Sans MS" charset="0"/>
            </a:endParaRPr>
          </a:p>
          <a:p>
            <a:r>
              <a:rPr lang="en-GB" sz="2800" dirty="0" smtClean="0">
                <a:latin typeface="Comic Sans MS" charset="0"/>
                <a:ea typeface="Comic Sans MS" charset="0"/>
                <a:cs typeface="Comic Sans MS" charset="0"/>
              </a:rPr>
              <a:t>Together we can all make a big difference.</a:t>
            </a:r>
            <a:endParaRPr lang="en-GB" sz="2800" dirty="0">
              <a:latin typeface="Comic Sans MS" charset="0"/>
              <a:ea typeface="Comic Sans MS" charset="0"/>
              <a:cs typeface="Comic Sans MS" charset="0"/>
            </a:endParaRPr>
          </a:p>
        </p:txBody>
      </p:sp>
    </p:spTree>
    <p:extLst>
      <p:ext uri="{BB962C8B-B14F-4D97-AF65-F5344CB8AC3E}">
        <p14:creationId xmlns:p14="http://schemas.microsoft.com/office/powerpoint/2010/main" val="11956820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31973" b="23653"/>
          <a:stretch/>
        </p:blipFill>
        <p:spPr>
          <a:xfrm>
            <a:off x="791321" y="1157769"/>
            <a:ext cx="7464375" cy="5584815"/>
          </a:xfrm>
          <a:prstGeom prst="rect">
            <a:avLst/>
          </a:prstGeom>
        </p:spPr>
      </p:pic>
      <p:sp>
        <p:nvSpPr>
          <p:cNvPr id="5" name="TextBox 4"/>
          <p:cNvSpPr txBox="1"/>
          <p:nvPr/>
        </p:nvSpPr>
        <p:spPr>
          <a:xfrm>
            <a:off x="1225987" y="6377786"/>
            <a:ext cx="1014608" cy="230832"/>
          </a:xfrm>
          <a:prstGeom prst="rect">
            <a:avLst/>
          </a:prstGeom>
          <a:noFill/>
        </p:spPr>
        <p:txBody>
          <a:bodyPr wrap="square" rtlCol="0">
            <a:spAutoFit/>
          </a:bodyPr>
          <a:lstStyle/>
          <a:p>
            <a:r>
              <a:rPr lang="en-GB" sz="900" dirty="0" smtClean="0">
                <a:solidFill>
                  <a:schemeClr val="bg1"/>
                </a:solidFill>
              </a:rPr>
              <a:t>Photo: Nestle</a:t>
            </a:r>
            <a:endParaRPr lang="en-GB" sz="900" dirty="0">
              <a:solidFill>
                <a:schemeClr val="bg1"/>
              </a:solidFill>
            </a:endParaRPr>
          </a:p>
        </p:txBody>
      </p:sp>
      <p:sp>
        <p:nvSpPr>
          <p:cNvPr id="2" name="TextBox 1"/>
          <p:cNvSpPr txBox="1"/>
          <p:nvPr/>
        </p:nvSpPr>
        <p:spPr>
          <a:xfrm>
            <a:off x="193964" y="124691"/>
            <a:ext cx="8659091" cy="954107"/>
          </a:xfrm>
          <a:prstGeom prst="rect">
            <a:avLst/>
          </a:prstGeom>
          <a:noFill/>
        </p:spPr>
        <p:txBody>
          <a:bodyPr wrap="square" rtlCol="0">
            <a:spAutoFit/>
          </a:bodyPr>
          <a:lstStyle/>
          <a:p>
            <a:pPr algn="ctr"/>
            <a:r>
              <a:rPr lang="en-GB" sz="2800" dirty="0" smtClean="0">
                <a:latin typeface="Comic Sans MS" charset="0"/>
                <a:ea typeface="Comic Sans MS" charset="0"/>
                <a:cs typeface="Comic Sans MS" charset="0"/>
              </a:rPr>
              <a:t>Food redistribution schemes save food from being wasted and make sure it gets to those who need it</a:t>
            </a:r>
            <a:endParaRPr lang="en-GB" sz="2800" dirty="0">
              <a:latin typeface="Comic Sans MS" charset="0"/>
              <a:ea typeface="Comic Sans MS" charset="0"/>
              <a:cs typeface="Comic Sans MS" charset="0"/>
            </a:endParaRPr>
          </a:p>
        </p:txBody>
      </p:sp>
    </p:spTree>
    <p:extLst>
      <p:ext uri="{BB962C8B-B14F-4D97-AF65-F5344CB8AC3E}">
        <p14:creationId xmlns:p14="http://schemas.microsoft.com/office/powerpoint/2010/main" val="8460439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b="9548"/>
          <a:stretch/>
        </p:blipFill>
        <p:spPr>
          <a:xfrm>
            <a:off x="0" y="1082873"/>
            <a:ext cx="9144000" cy="5775127"/>
          </a:xfrm>
          <a:prstGeom prst="rect">
            <a:avLst/>
          </a:prstGeom>
        </p:spPr>
      </p:pic>
      <p:sp>
        <p:nvSpPr>
          <p:cNvPr id="5" name="TextBox 4"/>
          <p:cNvSpPr txBox="1"/>
          <p:nvPr/>
        </p:nvSpPr>
        <p:spPr>
          <a:xfrm>
            <a:off x="7696200" y="6527800"/>
            <a:ext cx="1308100" cy="230832"/>
          </a:xfrm>
          <a:prstGeom prst="rect">
            <a:avLst/>
          </a:prstGeom>
          <a:noFill/>
        </p:spPr>
        <p:txBody>
          <a:bodyPr wrap="square" rtlCol="0">
            <a:spAutoFit/>
          </a:bodyPr>
          <a:lstStyle/>
          <a:p>
            <a:r>
              <a:rPr lang="en-GB" sz="900" dirty="0" smtClean="0">
                <a:solidFill>
                  <a:schemeClr val="bg1"/>
                </a:solidFill>
              </a:rPr>
              <a:t>Photo: Larry Krause</a:t>
            </a:r>
            <a:endParaRPr lang="en-GB" sz="900" dirty="0">
              <a:solidFill>
                <a:schemeClr val="bg1"/>
              </a:solidFill>
            </a:endParaRPr>
          </a:p>
        </p:txBody>
      </p:sp>
      <p:sp>
        <p:nvSpPr>
          <p:cNvPr id="2" name="TextBox 1"/>
          <p:cNvSpPr txBox="1"/>
          <p:nvPr/>
        </p:nvSpPr>
        <p:spPr>
          <a:xfrm>
            <a:off x="152400" y="5655"/>
            <a:ext cx="8851900" cy="1077218"/>
          </a:xfrm>
          <a:prstGeom prst="rect">
            <a:avLst/>
          </a:prstGeom>
          <a:noFill/>
        </p:spPr>
        <p:txBody>
          <a:bodyPr wrap="square" rtlCol="0">
            <a:spAutoFit/>
          </a:bodyPr>
          <a:lstStyle/>
          <a:p>
            <a:pPr algn="ctr"/>
            <a:r>
              <a:rPr lang="en-GB" sz="3200" dirty="0" smtClean="0">
                <a:latin typeface="Comic Sans MS" charset="0"/>
                <a:ea typeface="Comic Sans MS" charset="0"/>
                <a:cs typeface="Comic Sans MS" charset="0"/>
              </a:rPr>
              <a:t>Many supermarkets have launched ‘wonky veg’ ranges in order to reduce </a:t>
            </a:r>
            <a:r>
              <a:rPr lang="en-GB" sz="3200" smtClean="0">
                <a:latin typeface="Comic Sans MS" charset="0"/>
                <a:ea typeface="Comic Sans MS" charset="0"/>
                <a:cs typeface="Comic Sans MS" charset="0"/>
              </a:rPr>
              <a:t>food waste</a:t>
            </a:r>
            <a:endParaRPr lang="en-GB" sz="3200" dirty="0">
              <a:latin typeface="Comic Sans MS" charset="0"/>
              <a:ea typeface="Comic Sans MS" charset="0"/>
              <a:cs typeface="Comic Sans MS" charset="0"/>
            </a:endParaRPr>
          </a:p>
        </p:txBody>
      </p:sp>
    </p:spTree>
    <p:extLst>
      <p:ext uri="{BB962C8B-B14F-4D97-AF65-F5344CB8AC3E}">
        <p14:creationId xmlns:p14="http://schemas.microsoft.com/office/powerpoint/2010/main" val="3092650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462022782"/>
              </p:ext>
            </p:extLst>
          </p:nvPr>
        </p:nvGraphicFramePr>
        <p:xfrm>
          <a:off x="308976" y="1459629"/>
          <a:ext cx="6096000" cy="521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308976" y="288098"/>
            <a:ext cx="8455068" cy="769441"/>
          </a:xfrm>
          <a:prstGeom prst="rect">
            <a:avLst/>
          </a:prstGeom>
          <a:noFill/>
        </p:spPr>
        <p:txBody>
          <a:bodyPr wrap="square" rtlCol="0">
            <a:spAutoFit/>
          </a:bodyPr>
          <a:lstStyle/>
          <a:p>
            <a:pPr algn="ctr"/>
            <a:r>
              <a:rPr lang="en-GB" sz="4400" dirty="0" smtClean="0">
                <a:latin typeface="Comic Sans MS" charset="0"/>
                <a:ea typeface="Comic Sans MS" charset="0"/>
                <a:cs typeface="Comic Sans MS" charset="0"/>
              </a:rPr>
              <a:t>The Waste Hierarchy</a:t>
            </a:r>
            <a:endParaRPr lang="en-GB" sz="4400" dirty="0">
              <a:latin typeface="Comic Sans MS" charset="0"/>
              <a:ea typeface="Comic Sans MS" charset="0"/>
              <a:cs typeface="Comic Sans MS" charset="0"/>
            </a:endParaRPr>
          </a:p>
        </p:txBody>
      </p:sp>
      <p:cxnSp>
        <p:nvCxnSpPr>
          <p:cNvPr id="7" name="Straight Arrow Connector 6"/>
          <p:cNvCxnSpPr/>
          <p:nvPr/>
        </p:nvCxnSpPr>
        <p:spPr>
          <a:xfrm>
            <a:off x="6734828" y="1487638"/>
            <a:ext cx="37578" cy="51607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102259" y="1453019"/>
            <a:ext cx="1202497" cy="923330"/>
          </a:xfrm>
          <a:prstGeom prst="rect">
            <a:avLst/>
          </a:prstGeom>
          <a:noFill/>
          <a:ln>
            <a:solidFill>
              <a:schemeClr val="accent6">
                <a:lumMod val="75000"/>
              </a:schemeClr>
            </a:solidFill>
          </a:ln>
        </p:spPr>
        <p:txBody>
          <a:bodyPr wrap="square" rtlCol="0">
            <a:spAutoFit/>
          </a:bodyPr>
          <a:lstStyle/>
          <a:p>
            <a:pPr algn="ctr"/>
            <a:r>
              <a:rPr lang="en-GB" dirty="0" smtClean="0">
                <a:latin typeface="Comic Sans MS" charset="0"/>
                <a:ea typeface="Comic Sans MS" charset="0"/>
                <a:cs typeface="Comic Sans MS" charset="0"/>
              </a:rPr>
              <a:t>Most favoured option</a:t>
            </a:r>
            <a:endParaRPr lang="en-GB" dirty="0">
              <a:latin typeface="Comic Sans MS" charset="0"/>
              <a:ea typeface="Comic Sans MS" charset="0"/>
              <a:cs typeface="Comic Sans MS" charset="0"/>
            </a:endParaRPr>
          </a:p>
        </p:txBody>
      </p:sp>
      <p:sp>
        <p:nvSpPr>
          <p:cNvPr id="10" name="TextBox 9"/>
          <p:cNvSpPr txBox="1"/>
          <p:nvPr/>
        </p:nvSpPr>
        <p:spPr>
          <a:xfrm>
            <a:off x="7102259" y="5690412"/>
            <a:ext cx="1202497" cy="923330"/>
          </a:xfrm>
          <a:prstGeom prst="rect">
            <a:avLst/>
          </a:prstGeom>
          <a:noFill/>
          <a:ln>
            <a:solidFill>
              <a:srgbClr val="FF0000"/>
            </a:solidFill>
          </a:ln>
        </p:spPr>
        <p:txBody>
          <a:bodyPr wrap="square" rtlCol="0">
            <a:spAutoFit/>
          </a:bodyPr>
          <a:lstStyle/>
          <a:p>
            <a:r>
              <a:rPr lang="en-GB" dirty="0" smtClean="0">
                <a:latin typeface="Comic Sans MS" charset="0"/>
                <a:ea typeface="Comic Sans MS" charset="0"/>
                <a:cs typeface="Comic Sans MS" charset="0"/>
              </a:rPr>
              <a:t>Least favoured option</a:t>
            </a:r>
            <a:endParaRPr lang="en-GB" dirty="0">
              <a:latin typeface="Comic Sans MS" charset="0"/>
              <a:ea typeface="Comic Sans MS" charset="0"/>
              <a:cs typeface="Comic Sans MS" charset="0"/>
            </a:endParaRPr>
          </a:p>
        </p:txBody>
      </p:sp>
    </p:spTree>
    <p:extLst>
      <p:ext uri="{BB962C8B-B14F-4D97-AF65-F5344CB8AC3E}">
        <p14:creationId xmlns:p14="http://schemas.microsoft.com/office/powerpoint/2010/main" val="691530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6982" y="153460"/>
            <a:ext cx="8866909" cy="769441"/>
          </a:xfrm>
          <a:prstGeom prst="rect">
            <a:avLst/>
          </a:prstGeom>
          <a:noFill/>
        </p:spPr>
        <p:txBody>
          <a:bodyPr wrap="square" rtlCol="0">
            <a:spAutoFit/>
          </a:bodyPr>
          <a:lstStyle/>
          <a:p>
            <a:pPr algn="ctr"/>
            <a:r>
              <a:rPr lang="en-GB" sz="4400" dirty="0" smtClean="0">
                <a:latin typeface="Comic Sans MS" charset="0"/>
                <a:ea typeface="Comic Sans MS" charset="0"/>
                <a:cs typeface="Comic Sans MS" charset="0"/>
              </a:rPr>
              <a:t>Try to reduce food waste</a:t>
            </a:r>
            <a:endParaRPr lang="en-GB" sz="4400" dirty="0">
              <a:latin typeface="Comic Sans MS" charset="0"/>
              <a:ea typeface="Comic Sans MS" charset="0"/>
              <a:cs typeface="Comic Sans MS" charset="0"/>
            </a:endParaRPr>
          </a:p>
        </p:txBody>
      </p:sp>
      <p:sp>
        <p:nvSpPr>
          <p:cNvPr id="5" name="TextBox 4"/>
          <p:cNvSpPr txBox="1"/>
          <p:nvPr/>
        </p:nvSpPr>
        <p:spPr>
          <a:xfrm>
            <a:off x="734291" y="5920562"/>
            <a:ext cx="2904836" cy="830997"/>
          </a:xfrm>
          <a:prstGeom prst="rect">
            <a:avLst/>
          </a:prstGeom>
          <a:noFill/>
        </p:spPr>
        <p:txBody>
          <a:bodyPr wrap="square" rtlCol="0">
            <a:spAutoFit/>
          </a:bodyPr>
          <a:lstStyle/>
          <a:p>
            <a:pPr algn="ctr"/>
            <a:r>
              <a:rPr lang="en-GB" sz="2400" smtClean="0">
                <a:latin typeface="Comic Sans MS" charset="0"/>
                <a:ea typeface="Comic Sans MS" charset="0"/>
                <a:cs typeface="Comic Sans MS" charset="0"/>
              </a:rPr>
              <a:t>Keep an </a:t>
            </a:r>
            <a:r>
              <a:rPr lang="en-GB" sz="2400" dirty="0" smtClean="0">
                <a:latin typeface="Comic Sans MS" charset="0"/>
                <a:ea typeface="Comic Sans MS" charset="0"/>
                <a:cs typeface="Comic Sans MS" charset="0"/>
              </a:rPr>
              <a:t>eye </a:t>
            </a:r>
            <a:r>
              <a:rPr lang="en-GB" sz="2400" smtClean="0">
                <a:latin typeface="Comic Sans MS" charset="0"/>
                <a:ea typeface="Comic Sans MS" charset="0"/>
                <a:cs typeface="Comic Sans MS" charset="0"/>
              </a:rPr>
              <a:t>on best before </a:t>
            </a:r>
            <a:r>
              <a:rPr lang="en-GB" sz="2400" dirty="0" smtClean="0">
                <a:latin typeface="Comic Sans MS" charset="0"/>
                <a:ea typeface="Comic Sans MS" charset="0"/>
                <a:cs typeface="Comic Sans MS" charset="0"/>
              </a:rPr>
              <a:t>dates</a:t>
            </a:r>
            <a:endParaRPr lang="en-GB" sz="2400" dirty="0">
              <a:latin typeface="Comic Sans MS" charset="0"/>
              <a:ea typeface="Comic Sans MS" charset="0"/>
              <a:cs typeface="Comic Sans MS"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82314"/>
            <a:ext cx="4798291" cy="3583724"/>
          </a:xfrm>
          <a:prstGeom prst="rect">
            <a:avLst/>
          </a:prstGeom>
        </p:spPr>
      </p:pic>
      <p:sp>
        <p:nvSpPr>
          <p:cNvPr id="7" name="TextBox 6"/>
          <p:cNvSpPr txBox="1"/>
          <p:nvPr/>
        </p:nvSpPr>
        <p:spPr>
          <a:xfrm>
            <a:off x="290945" y="4378036"/>
            <a:ext cx="1302328" cy="230832"/>
          </a:xfrm>
          <a:prstGeom prst="rect">
            <a:avLst/>
          </a:prstGeom>
          <a:noFill/>
        </p:spPr>
        <p:txBody>
          <a:bodyPr wrap="square" rtlCol="0">
            <a:spAutoFit/>
          </a:bodyPr>
          <a:lstStyle/>
          <a:p>
            <a:r>
              <a:rPr lang="en-GB" sz="900" dirty="0" smtClean="0">
                <a:solidFill>
                  <a:schemeClr val="bg1"/>
                </a:solidFill>
              </a:rPr>
              <a:t>Photo: </a:t>
            </a:r>
            <a:r>
              <a:rPr lang="en-GB" sz="900" dirty="0" err="1" smtClean="0">
                <a:solidFill>
                  <a:schemeClr val="bg1"/>
                </a:solidFill>
              </a:rPr>
              <a:t>Junya</a:t>
            </a:r>
            <a:r>
              <a:rPr lang="en-GB" sz="900" dirty="0" smtClean="0">
                <a:solidFill>
                  <a:schemeClr val="bg1"/>
                </a:solidFill>
              </a:rPr>
              <a:t> Ogura</a:t>
            </a:r>
            <a:endParaRPr lang="en-GB" sz="900" dirty="0">
              <a:solidFill>
                <a:schemeClr val="bg1"/>
              </a:solidFill>
            </a:endParaRPr>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9458" t="21699" r="10340" b="13338"/>
          <a:stretch/>
        </p:blipFill>
        <p:spPr>
          <a:xfrm>
            <a:off x="4045906" y="3851754"/>
            <a:ext cx="5098094" cy="3006246"/>
          </a:xfrm>
          <a:prstGeom prst="rect">
            <a:avLst/>
          </a:prstGeom>
        </p:spPr>
      </p:pic>
      <p:sp>
        <p:nvSpPr>
          <p:cNvPr id="9" name="TextBox 8"/>
          <p:cNvSpPr txBox="1"/>
          <p:nvPr/>
        </p:nvSpPr>
        <p:spPr>
          <a:xfrm>
            <a:off x="5143593" y="1470935"/>
            <a:ext cx="2902719" cy="830997"/>
          </a:xfrm>
          <a:prstGeom prst="rect">
            <a:avLst/>
          </a:prstGeom>
          <a:noFill/>
        </p:spPr>
        <p:txBody>
          <a:bodyPr wrap="square" rtlCol="0">
            <a:spAutoFit/>
          </a:bodyPr>
          <a:lstStyle/>
          <a:p>
            <a:r>
              <a:rPr lang="en-GB" sz="2400" dirty="0" smtClean="0">
                <a:latin typeface="Comic Sans MS" charset="0"/>
                <a:ea typeface="Comic Sans MS" charset="0"/>
                <a:cs typeface="Comic Sans MS" charset="0"/>
              </a:rPr>
              <a:t>Think </a:t>
            </a:r>
            <a:r>
              <a:rPr lang="en-GB" sz="2400" dirty="0">
                <a:latin typeface="Comic Sans MS" charset="0"/>
                <a:ea typeface="Comic Sans MS" charset="0"/>
                <a:cs typeface="Comic Sans MS" charset="0"/>
              </a:rPr>
              <a:t>about portion sizes</a:t>
            </a:r>
            <a:endParaRPr lang="en-GB" sz="2400" dirty="0"/>
          </a:p>
        </p:txBody>
      </p:sp>
      <p:sp>
        <p:nvSpPr>
          <p:cNvPr id="10" name="TextBox 9"/>
          <p:cNvSpPr txBox="1"/>
          <p:nvPr/>
        </p:nvSpPr>
        <p:spPr>
          <a:xfrm>
            <a:off x="7856775" y="6497644"/>
            <a:ext cx="2214232" cy="507831"/>
          </a:xfrm>
          <a:prstGeom prst="rect">
            <a:avLst/>
          </a:prstGeom>
          <a:noFill/>
        </p:spPr>
        <p:txBody>
          <a:bodyPr wrap="square" rtlCol="0">
            <a:spAutoFit/>
          </a:bodyPr>
          <a:lstStyle/>
          <a:p>
            <a:r>
              <a:rPr lang="en-GB" sz="900" dirty="0">
                <a:solidFill>
                  <a:schemeClr val="bg1"/>
                </a:solidFill>
              </a:rPr>
              <a:t>Photo: </a:t>
            </a:r>
            <a:r>
              <a:rPr lang="en-GB" sz="900" dirty="0" err="1">
                <a:solidFill>
                  <a:schemeClr val="bg1"/>
                </a:solidFill>
              </a:rPr>
              <a:t>duncan</a:t>
            </a:r>
            <a:r>
              <a:rPr lang="en-GB" sz="900" dirty="0">
                <a:solidFill>
                  <a:schemeClr val="bg1"/>
                </a:solidFill>
              </a:rPr>
              <a:t> c</a:t>
            </a:r>
          </a:p>
          <a:p>
            <a:endParaRPr lang="en-GB" dirty="0"/>
          </a:p>
        </p:txBody>
      </p:sp>
    </p:spTree>
    <p:extLst>
      <p:ext uri="{BB962C8B-B14F-4D97-AF65-F5344CB8AC3E}">
        <p14:creationId xmlns:p14="http://schemas.microsoft.com/office/powerpoint/2010/main" val="15894690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61420"/>
            <a:ext cx="9144000" cy="1323439"/>
          </a:xfrm>
          <a:prstGeom prst="rect">
            <a:avLst/>
          </a:prstGeom>
          <a:noFill/>
        </p:spPr>
        <p:txBody>
          <a:bodyPr wrap="square" rtlCol="0">
            <a:spAutoFit/>
          </a:bodyPr>
          <a:lstStyle/>
          <a:p>
            <a:pPr algn="ctr"/>
            <a:r>
              <a:rPr lang="en-GB" sz="4000" dirty="0">
                <a:latin typeface="Comic Sans MS" charset="0"/>
                <a:ea typeface="Comic Sans MS" charset="0"/>
                <a:cs typeface="Comic Sans MS" charset="0"/>
              </a:rPr>
              <a:t>Waste is not waste until we waste it</a:t>
            </a:r>
          </a:p>
          <a:p>
            <a:pPr algn="ctr"/>
            <a:endParaRPr lang="en-GB" sz="4000" dirty="0">
              <a:latin typeface="Comic Sans MS" charset="0"/>
              <a:ea typeface="Comic Sans MS" charset="0"/>
              <a:cs typeface="Comic Sans MS"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08362"/>
            <a:ext cx="5643051" cy="3764973"/>
          </a:xfrm>
          <a:prstGeom prst="rect">
            <a:avLst/>
          </a:prstGeom>
        </p:spPr>
      </p:pic>
      <p:sp>
        <p:nvSpPr>
          <p:cNvPr id="6" name="TextBox 5"/>
          <p:cNvSpPr txBox="1"/>
          <p:nvPr/>
        </p:nvSpPr>
        <p:spPr>
          <a:xfrm>
            <a:off x="290945" y="1274618"/>
            <a:ext cx="2050473" cy="230832"/>
          </a:xfrm>
          <a:prstGeom prst="rect">
            <a:avLst/>
          </a:prstGeom>
          <a:noFill/>
        </p:spPr>
        <p:txBody>
          <a:bodyPr wrap="square" rtlCol="0">
            <a:spAutoFit/>
          </a:bodyPr>
          <a:lstStyle/>
          <a:p>
            <a:r>
              <a:rPr lang="en-GB" sz="900" dirty="0" smtClean="0">
                <a:solidFill>
                  <a:schemeClr val="bg1"/>
                </a:solidFill>
              </a:rPr>
              <a:t>Photo: </a:t>
            </a:r>
            <a:r>
              <a:rPr lang="en-GB" sz="900" dirty="0" err="1" smtClean="0">
                <a:solidFill>
                  <a:schemeClr val="bg1"/>
                </a:solidFill>
              </a:rPr>
              <a:t>Stevesworldofphotos</a:t>
            </a:r>
            <a:endParaRPr lang="en-GB" sz="900" dirty="0">
              <a:solidFill>
                <a:schemeClr val="bg1"/>
              </a:solidFill>
            </a:endParaRP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22245" b="14616"/>
          <a:stretch/>
        </p:blipFill>
        <p:spPr>
          <a:xfrm>
            <a:off x="4142509" y="1837796"/>
            <a:ext cx="5001491" cy="3870277"/>
          </a:xfrm>
          <a:prstGeom prst="rect">
            <a:avLst/>
          </a:prstGeom>
        </p:spPr>
      </p:pic>
      <p:sp>
        <p:nvSpPr>
          <p:cNvPr id="8" name="TextBox 7"/>
          <p:cNvSpPr txBox="1"/>
          <p:nvPr/>
        </p:nvSpPr>
        <p:spPr>
          <a:xfrm>
            <a:off x="7841673" y="2008909"/>
            <a:ext cx="928254" cy="230832"/>
          </a:xfrm>
          <a:prstGeom prst="rect">
            <a:avLst/>
          </a:prstGeom>
          <a:noFill/>
        </p:spPr>
        <p:txBody>
          <a:bodyPr wrap="square" rtlCol="0">
            <a:spAutoFit/>
          </a:bodyPr>
          <a:lstStyle/>
          <a:p>
            <a:r>
              <a:rPr lang="en-GB" sz="900" dirty="0" smtClean="0"/>
              <a:t>Photo: </a:t>
            </a:r>
            <a:r>
              <a:rPr lang="en-GB" sz="900" dirty="0" err="1" smtClean="0"/>
              <a:t>Fahara</a:t>
            </a:r>
            <a:r>
              <a:rPr lang="en-GB" sz="900" dirty="0" smtClean="0"/>
              <a:t> F</a:t>
            </a:r>
            <a:endParaRPr lang="en-GB" sz="900" dirty="0"/>
          </a:p>
        </p:txBody>
      </p:sp>
      <p:sp>
        <p:nvSpPr>
          <p:cNvPr id="9" name="TextBox 8"/>
          <p:cNvSpPr txBox="1"/>
          <p:nvPr/>
        </p:nvSpPr>
        <p:spPr>
          <a:xfrm>
            <a:off x="0" y="5820277"/>
            <a:ext cx="9144000" cy="830997"/>
          </a:xfrm>
          <a:prstGeom prst="rect">
            <a:avLst/>
          </a:prstGeom>
          <a:noFill/>
        </p:spPr>
        <p:txBody>
          <a:bodyPr wrap="square" rtlCol="0">
            <a:spAutoFit/>
          </a:bodyPr>
          <a:lstStyle/>
          <a:p>
            <a:pPr algn="ctr"/>
            <a:r>
              <a:rPr lang="en-GB" sz="2400" dirty="0" smtClean="0">
                <a:latin typeface="Comic Sans MS" charset="0"/>
                <a:ea typeface="Comic Sans MS" charset="0"/>
                <a:cs typeface="Comic Sans MS" charset="0"/>
              </a:rPr>
              <a:t>Don’t waste the leftovers from your roast turkey - they could make sandwiches for lunch the next day or a delicious curry </a:t>
            </a:r>
            <a:endParaRPr lang="en-GB" sz="2400" dirty="0">
              <a:latin typeface="Comic Sans MS" charset="0"/>
              <a:ea typeface="Comic Sans MS" charset="0"/>
              <a:cs typeface="Comic Sans MS" charset="0"/>
            </a:endParaRPr>
          </a:p>
        </p:txBody>
      </p:sp>
    </p:spTree>
    <p:extLst>
      <p:ext uri="{BB962C8B-B14F-4D97-AF65-F5344CB8AC3E}">
        <p14:creationId xmlns:p14="http://schemas.microsoft.com/office/powerpoint/2010/main" val="20392766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t="7070" b="6666"/>
          <a:stretch/>
        </p:blipFill>
        <p:spPr>
          <a:xfrm>
            <a:off x="-1" y="942109"/>
            <a:ext cx="9144000" cy="5915891"/>
          </a:xfrm>
          <a:prstGeom prst="rect">
            <a:avLst/>
          </a:prstGeom>
        </p:spPr>
      </p:pic>
      <p:sp>
        <p:nvSpPr>
          <p:cNvPr id="7" name="TextBox 6"/>
          <p:cNvSpPr txBox="1"/>
          <p:nvPr/>
        </p:nvSpPr>
        <p:spPr>
          <a:xfrm>
            <a:off x="7728557" y="6400800"/>
            <a:ext cx="1265129" cy="230832"/>
          </a:xfrm>
          <a:prstGeom prst="rect">
            <a:avLst/>
          </a:prstGeom>
          <a:noFill/>
        </p:spPr>
        <p:txBody>
          <a:bodyPr wrap="square" rtlCol="0">
            <a:spAutoFit/>
          </a:bodyPr>
          <a:lstStyle/>
          <a:p>
            <a:r>
              <a:rPr lang="en-GB" sz="900" dirty="0" smtClean="0">
                <a:solidFill>
                  <a:schemeClr val="bg1"/>
                </a:solidFill>
              </a:rPr>
              <a:t>Photo: Alan Levine</a:t>
            </a:r>
            <a:endParaRPr lang="en-GB" sz="900" dirty="0">
              <a:solidFill>
                <a:schemeClr val="bg1"/>
              </a:solidFill>
            </a:endParaRPr>
          </a:p>
        </p:txBody>
      </p:sp>
      <p:sp>
        <p:nvSpPr>
          <p:cNvPr id="2" name="TextBox 1"/>
          <p:cNvSpPr txBox="1"/>
          <p:nvPr/>
        </p:nvSpPr>
        <p:spPr>
          <a:xfrm>
            <a:off x="192920" y="249381"/>
            <a:ext cx="8758159" cy="461665"/>
          </a:xfrm>
          <a:prstGeom prst="rect">
            <a:avLst/>
          </a:prstGeom>
          <a:noFill/>
        </p:spPr>
        <p:txBody>
          <a:bodyPr wrap="square" rtlCol="0">
            <a:spAutoFit/>
          </a:bodyPr>
          <a:lstStyle/>
          <a:p>
            <a:pPr algn="ctr"/>
            <a:r>
              <a:rPr lang="en-GB" sz="2400" dirty="0" smtClean="0">
                <a:latin typeface="Comic Sans MS" charset="0"/>
                <a:ea typeface="Comic Sans MS" charset="0"/>
                <a:cs typeface="Comic Sans MS" charset="0"/>
              </a:rPr>
              <a:t>Do you have space at home or at school for a compost heap?</a:t>
            </a:r>
            <a:endParaRPr lang="en-GB" sz="2400" dirty="0">
              <a:latin typeface="Comic Sans MS" charset="0"/>
              <a:ea typeface="Comic Sans MS" charset="0"/>
              <a:cs typeface="Comic Sans MS" charset="0"/>
            </a:endParaRPr>
          </a:p>
        </p:txBody>
      </p:sp>
    </p:spTree>
    <p:extLst>
      <p:ext uri="{BB962C8B-B14F-4D97-AF65-F5344CB8AC3E}">
        <p14:creationId xmlns:p14="http://schemas.microsoft.com/office/powerpoint/2010/main" val="5359879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50"/>
            <a:ext cx="5148262" cy="6864349"/>
          </a:xfrm>
          <a:prstGeom prst="rect">
            <a:avLst/>
          </a:prstGeom>
        </p:spPr>
      </p:pic>
      <p:sp>
        <p:nvSpPr>
          <p:cNvPr id="5" name="TextBox 4"/>
          <p:cNvSpPr txBox="1"/>
          <p:nvPr/>
        </p:nvSpPr>
        <p:spPr>
          <a:xfrm>
            <a:off x="3444978" y="6546850"/>
            <a:ext cx="1360539" cy="196208"/>
          </a:xfrm>
          <a:prstGeom prst="rect">
            <a:avLst/>
          </a:prstGeom>
          <a:noFill/>
        </p:spPr>
        <p:txBody>
          <a:bodyPr wrap="square" rtlCol="0">
            <a:spAutoFit/>
          </a:bodyPr>
          <a:lstStyle/>
          <a:p>
            <a:r>
              <a:rPr lang="en-GB" sz="675" dirty="0"/>
              <a:t>Photo: Pat Joyce</a:t>
            </a:r>
          </a:p>
        </p:txBody>
      </p:sp>
      <p:sp>
        <p:nvSpPr>
          <p:cNvPr id="6" name="TextBox 5"/>
          <p:cNvSpPr txBox="1"/>
          <p:nvPr/>
        </p:nvSpPr>
        <p:spPr>
          <a:xfrm>
            <a:off x="5403273" y="1030374"/>
            <a:ext cx="3602181" cy="2677656"/>
          </a:xfrm>
          <a:prstGeom prst="rect">
            <a:avLst/>
          </a:prstGeom>
          <a:noFill/>
        </p:spPr>
        <p:txBody>
          <a:bodyPr wrap="square" rtlCol="0">
            <a:spAutoFit/>
          </a:bodyPr>
          <a:lstStyle/>
          <a:p>
            <a:r>
              <a:rPr lang="en-GB" sz="2800" dirty="0">
                <a:latin typeface="Comic Sans MS" charset="0"/>
                <a:ea typeface="Comic Sans MS" charset="0"/>
                <a:cs typeface="Comic Sans MS" charset="0"/>
              </a:rPr>
              <a:t>Home composting stops food waste ending up in landfill and reduces greenhouse gas </a:t>
            </a:r>
            <a:r>
              <a:rPr lang="en-GB" sz="2800" dirty="0" smtClean="0">
                <a:latin typeface="Comic Sans MS" charset="0"/>
                <a:ea typeface="Comic Sans MS" charset="0"/>
                <a:cs typeface="Comic Sans MS" charset="0"/>
              </a:rPr>
              <a:t>emissions </a:t>
            </a:r>
            <a:endParaRPr lang="en-GB" sz="2800" dirty="0">
              <a:latin typeface="Comic Sans MS" charset="0"/>
              <a:ea typeface="Comic Sans MS" charset="0"/>
              <a:cs typeface="Comic Sans MS" charset="0"/>
            </a:endParaRPr>
          </a:p>
        </p:txBody>
      </p:sp>
    </p:spTree>
    <p:extLst>
      <p:ext uri="{BB962C8B-B14F-4D97-AF65-F5344CB8AC3E}">
        <p14:creationId xmlns:p14="http://schemas.microsoft.com/office/powerpoint/2010/main" val="15301242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23245" y="969818"/>
            <a:ext cx="3962400" cy="1569660"/>
          </a:xfrm>
          <a:prstGeom prst="rect">
            <a:avLst/>
          </a:prstGeom>
          <a:noFill/>
        </p:spPr>
        <p:txBody>
          <a:bodyPr wrap="square" rtlCol="0">
            <a:spAutoFit/>
          </a:bodyPr>
          <a:lstStyle/>
          <a:p>
            <a:pPr algn="ctr"/>
            <a:r>
              <a:rPr lang="en-GB" sz="3200" dirty="0" smtClean="0">
                <a:latin typeface="Comic Sans MS" charset="0"/>
                <a:ea typeface="Comic Sans MS" charset="0"/>
                <a:cs typeface="Comic Sans MS" charset="0"/>
              </a:rPr>
              <a:t>Can you introduce food composting at your school?</a:t>
            </a:r>
            <a:endParaRPr lang="en-GB" sz="3200" dirty="0">
              <a:latin typeface="Comic Sans MS" charset="0"/>
              <a:ea typeface="Comic Sans MS" charset="0"/>
              <a:cs typeface="Comic Sans MS"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3" y="0"/>
            <a:ext cx="4570883" cy="6858000"/>
          </a:xfrm>
          <a:prstGeom prst="rect">
            <a:avLst/>
          </a:prstGeom>
        </p:spPr>
      </p:pic>
      <p:sp>
        <p:nvSpPr>
          <p:cNvPr id="5" name="TextBox 4"/>
          <p:cNvSpPr txBox="1"/>
          <p:nvPr/>
        </p:nvSpPr>
        <p:spPr>
          <a:xfrm>
            <a:off x="3035300" y="6527800"/>
            <a:ext cx="1333500" cy="230832"/>
          </a:xfrm>
          <a:prstGeom prst="rect">
            <a:avLst/>
          </a:prstGeom>
          <a:noFill/>
        </p:spPr>
        <p:txBody>
          <a:bodyPr wrap="square" rtlCol="0">
            <a:spAutoFit/>
          </a:bodyPr>
          <a:lstStyle/>
          <a:p>
            <a:r>
              <a:rPr lang="en-GB" sz="900" dirty="0" smtClean="0">
                <a:solidFill>
                  <a:schemeClr val="bg1"/>
                </a:solidFill>
              </a:rPr>
              <a:t>Photo: </a:t>
            </a:r>
            <a:r>
              <a:rPr lang="en-GB" sz="900" dirty="0" err="1" smtClean="0">
                <a:solidFill>
                  <a:schemeClr val="bg1"/>
                </a:solidFill>
              </a:rPr>
              <a:t>wastebusters</a:t>
            </a:r>
            <a:endParaRPr lang="en-GB" sz="900" dirty="0">
              <a:solidFill>
                <a:schemeClr val="bg1"/>
              </a:solidFill>
            </a:endParaRPr>
          </a:p>
        </p:txBody>
      </p:sp>
    </p:spTree>
    <p:extLst>
      <p:ext uri="{BB962C8B-B14F-4D97-AF65-F5344CB8AC3E}">
        <p14:creationId xmlns:p14="http://schemas.microsoft.com/office/powerpoint/2010/main" val="9548617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6598"/>
          <a:stretch/>
        </p:blipFill>
        <p:spPr>
          <a:xfrm>
            <a:off x="0" y="0"/>
            <a:ext cx="5653754" cy="6864219"/>
          </a:xfrm>
          <a:prstGeom prst="rect">
            <a:avLst/>
          </a:prstGeom>
        </p:spPr>
      </p:pic>
      <p:sp>
        <p:nvSpPr>
          <p:cNvPr id="5" name="TextBox 4"/>
          <p:cNvSpPr txBox="1"/>
          <p:nvPr/>
        </p:nvSpPr>
        <p:spPr>
          <a:xfrm>
            <a:off x="4311445" y="6661792"/>
            <a:ext cx="951272" cy="196208"/>
          </a:xfrm>
          <a:prstGeom prst="rect">
            <a:avLst/>
          </a:prstGeom>
          <a:noFill/>
        </p:spPr>
        <p:txBody>
          <a:bodyPr wrap="square" rtlCol="0">
            <a:spAutoFit/>
          </a:bodyPr>
          <a:lstStyle/>
          <a:p>
            <a:r>
              <a:rPr lang="en-GB" sz="675" dirty="0">
                <a:solidFill>
                  <a:schemeClr val="bg1"/>
                </a:solidFill>
              </a:rPr>
              <a:t>Photo: evil nick</a:t>
            </a:r>
          </a:p>
        </p:txBody>
      </p:sp>
      <p:sp>
        <p:nvSpPr>
          <p:cNvPr id="6" name="TextBox 5"/>
          <p:cNvSpPr txBox="1"/>
          <p:nvPr/>
        </p:nvSpPr>
        <p:spPr>
          <a:xfrm>
            <a:off x="5956300" y="1029315"/>
            <a:ext cx="2959100" cy="2954655"/>
          </a:xfrm>
          <a:prstGeom prst="rect">
            <a:avLst/>
          </a:prstGeom>
          <a:noFill/>
        </p:spPr>
        <p:txBody>
          <a:bodyPr wrap="square" rtlCol="0">
            <a:spAutoFit/>
          </a:bodyPr>
          <a:lstStyle/>
          <a:p>
            <a:endParaRPr lang="en-GB" dirty="0">
              <a:latin typeface="Comic Sans MS" charset="0"/>
              <a:ea typeface="Comic Sans MS" charset="0"/>
              <a:cs typeface="Comic Sans MS" charset="0"/>
            </a:endParaRPr>
          </a:p>
          <a:p>
            <a:r>
              <a:rPr lang="en-GB" sz="2400" dirty="0">
                <a:latin typeface="Comic Sans MS" charset="0"/>
                <a:ea typeface="Comic Sans MS" charset="0"/>
                <a:cs typeface="Comic Sans MS" charset="0"/>
              </a:rPr>
              <a:t>Food waste can be recycled into a fertiliser and </a:t>
            </a:r>
          </a:p>
          <a:p>
            <a:r>
              <a:rPr lang="en-GB" sz="2400" dirty="0">
                <a:latin typeface="Comic Sans MS" charset="0"/>
                <a:ea typeface="Comic Sans MS" charset="0"/>
                <a:cs typeface="Comic Sans MS" charset="0"/>
              </a:rPr>
              <a:t>even generate electricity that can be fed back into the national grid</a:t>
            </a:r>
          </a:p>
        </p:txBody>
      </p:sp>
    </p:spTree>
    <p:extLst>
      <p:ext uri="{BB962C8B-B14F-4D97-AF65-F5344CB8AC3E}">
        <p14:creationId xmlns:p14="http://schemas.microsoft.com/office/powerpoint/2010/main" val="6810927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954982" y="457200"/>
            <a:ext cx="2092036" cy="4062651"/>
          </a:xfrm>
          <a:prstGeom prst="rect">
            <a:avLst/>
          </a:prstGeom>
          <a:noFill/>
        </p:spPr>
        <p:txBody>
          <a:bodyPr wrap="square" rtlCol="0">
            <a:spAutoFit/>
          </a:bodyPr>
          <a:lstStyle/>
          <a:p>
            <a:pPr algn="ctr"/>
            <a:r>
              <a:rPr lang="en-GB" sz="2400" dirty="0" smtClean="0">
                <a:latin typeface="Comic Sans MS" charset="0"/>
                <a:ea typeface="Comic Sans MS" charset="0"/>
                <a:cs typeface="Comic Sans MS" charset="0"/>
              </a:rPr>
              <a:t>We are all responsible </a:t>
            </a:r>
            <a:r>
              <a:rPr lang="en-GB" sz="2400" dirty="0">
                <a:latin typeface="Comic Sans MS" charset="0"/>
                <a:ea typeface="Comic Sans MS" charset="0"/>
                <a:cs typeface="Comic Sans MS" charset="0"/>
              </a:rPr>
              <a:t>for reducing food </a:t>
            </a:r>
            <a:r>
              <a:rPr lang="en-GB" sz="2400" dirty="0" smtClean="0">
                <a:latin typeface="Comic Sans MS" charset="0"/>
                <a:ea typeface="Comic Sans MS" charset="0"/>
                <a:cs typeface="Comic Sans MS" charset="0"/>
              </a:rPr>
              <a:t>waste. </a:t>
            </a:r>
          </a:p>
          <a:p>
            <a:pPr algn="ctr"/>
            <a:endParaRPr lang="en-GB" sz="2400" dirty="0" smtClean="0">
              <a:latin typeface="Comic Sans MS" charset="0"/>
              <a:ea typeface="Comic Sans MS" charset="0"/>
              <a:cs typeface="Comic Sans MS" charset="0"/>
            </a:endParaRPr>
          </a:p>
          <a:p>
            <a:pPr algn="ctr"/>
            <a:r>
              <a:rPr lang="en-GB" sz="2400" dirty="0" smtClean="0">
                <a:latin typeface="Comic Sans MS" charset="0"/>
                <a:ea typeface="Comic Sans MS" charset="0"/>
                <a:cs typeface="Comic Sans MS" charset="0"/>
              </a:rPr>
              <a:t>By </a:t>
            </a:r>
            <a:r>
              <a:rPr lang="en-GB" sz="2400" dirty="0">
                <a:latin typeface="Comic Sans MS" charset="0"/>
                <a:ea typeface="Comic Sans MS" charset="0"/>
                <a:cs typeface="Comic Sans MS" charset="0"/>
              </a:rPr>
              <a:t>making a few small changes, we can </a:t>
            </a:r>
            <a:r>
              <a:rPr lang="en-GB" sz="2400" dirty="0" smtClean="0">
                <a:latin typeface="Comic Sans MS" charset="0"/>
                <a:ea typeface="Comic Sans MS" charset="0"/>
                <a:cs typeface="Comic Sans MS" charset="0"/>
              </a:rPr>
              <a:t>all make a difference</a:t>
            </a:r>
            <a:r>
              <a:rPr lang="en-GB" sz="2400" dirty="0">
                <a:latin typeface="Comic Sans MS" charset="0"/>
                <a:ea typeface="Comic Sans MS" charset="0"/>
                <a:cs typeface="Comic Sans MS" charset="0"/>
              </a:rPr>
              <a:t>.</a:t>
            </a:r>
          </a:p>
          <a:p>
            <a:endParaRPr lang="en-GB" dirty="0"/>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14091" r="9848"/>
          <a:stretch/>
        </p:blipFill>
        <p:spPr>
          <a:xfrm>
            <a:off x="0" y="0"/>
            <a:ext cx="6954982" cy="6858000"/>
          </a:xfrm>
          <a:prstGeom prst="rect">
            <a:avLst/>
          </a:prstGeom>
        </p:spPr>
      </p:pic>
      <p:sp>
        <p:nvSpPr>
          <p:cNvPr id="5" name="TextBox 4"/>
          <p:cNvSpPr txBox="1"/>
          <p:nvPr/>
        </p:nvSpPr>
        <p:spPr>
          <a:xfrm>
            <a:off x="5569527" y="6373091"/>
            <a:ext cx="1482437" cy="230832"/>
          </a:xfrm>
          <a:prstGeom prst="rect">
            <a:avLst/>
          </a:prstGeom>
          <a:noFill/>
        </p:spPr>
        <p:txBody>
          <a:bodyPr wrap="square" rtlCol="0">
            <a:spAutoFit/>
          </a:bodyPr>
          <a:lstStyle/>
          <a:p>
            <a:r>
              <a:rPr lang="en-GB" sz="900" dirty="0" smtClean="0">
                <a:solidFill>
                  <a:schemeClr val="bg1"/>
                </a:solidFill>
              </a:rPr>
              <a:t>Photo: Andy Arthur</a:t>
            </a:r>
            <a:endParaRPr lang="en-GB" sz="900" dirty="0">
              <a:solidFill>
                <a:schemeClr val="bg1"/>
              </a:solidFill>
            </a:endParaRPr>
          </a:p>
        </p:txBody>
      </p:sp>
    </p:spTree>
    <p:extLst>
      <p:ext uri="{BB962C8B-B14F-4D97-AF65-F5344CB8AC3E}">
        <p14:creationId xmlns:p14="http://schemas.microsoft.com/office/powerpoint/2010/main" val="11093850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YPTE-logo-type-cmyk.eps"/>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77647" y="628157"/>
            <a:ext cx="5486400" cy="3276600"/>
          </a:xfrm>
          <a:prstGeom prst="rect">
            <a:avLst/>
          </a:prstGeom>
        </p:spPr>
      </p:pic>
      <p:sp>
        <p:nvSpPr>
          <p:cNvPr id="5" name="TextBox 4"/>
          <p:cNvSpPr txBox="1"/>
          <p:nvPr/>
        </p:nvSpPr>
        <p:spPr>
          <a:xfrm>
            <a:off x="840154" y="4425462"/>
            <a:ext cx="7453923" cy="2308324"/>
          </a:xfrm>
          <a:prstGeom prst="rect">
            <a:avLst/>
          </a:prstGeom>
          <a:noFill/>
        </p:spPr>
        <p:txBody>
          <a:bodyPr wrap="square" rtlCol="0">
            <a:spAutoFit/>
          </a:bodyPr>
          <a:lstStyle/>
          <a:p>
            <a:pPr algn="ctr"/>
            <a:r>
              <a:rPr lang="en-US" sz="3200" b="1" dirty="0" smtClean="0"/>
              <a:t>To find out more, please visit</a:t>
            </a:r>
            <a:endParaRPr lang="en-US" sz="3200" b="1" dirty="0"/>
          </a:p>
          <a:p>
            <a:pPr algn="ctr"/>
            <a:r>
              <a:rPr lang="en-US" sz="4800" b="1" dirty="0" smtClean="0"/>
              <a:t>ypte.org.uk</a:t>
            </a:r>
          </a:p>
          <a:p>
            <a:pPr algn="ctr"/>
            <a:endParaRPr lang="en-US" sz="1600" b="1" dirty="0"/>
          </a:p>
          <a:p>
            <a:pPr algn="ctr"/>
            <a:endParaRPr lang="en-US" sz="1600" b="1" dirty="0" smtClean="0"/>
          </a:p>
          <a:p>
            <a:pPr algn="ctr"/>
            <a:r>
              <a:rPr lang="en-US" sz="1600" b="1" dirty="0" smtClean="0"/>
              <a:t>Registered charity number 1153740</a:t>
            </a:r>
          </a:p>
          <a:p>
            <a:pPr algn="ctr"/>
            <a:r>
              <a:rPr lang="en-US" sz="1600" b="1" dirty="0" smtClean="0">
                <a:solidFill>
                  <a:schemeClr val="accent3">
                    <a:lumMod val="50000"/>
                  </a:schemeClr>
                </a:solidFill>
              </a:rPr>
              <a:t>Creating a better future by inspiring young people to look after our world</a:t>
            </a:r>
            <a:endParaRPr lang="en-US" sz="1600" b="1" dirty="0">
              <a:solidFill>
                <a:schemeClr val="accent3">
                  <a:lumMod val="50000"/>
                </a:schemeClr>
              </a:solidFill>
            </a:endParaRPr>
          </a:p>
        </p:txBody>
      </p:sp>
    </p:spTree>
    <p:extLst>
      <p:ext uri="{BB962C8B-B14F-4D97-AF65-F5344CB8AC3E}">
        <p14:creationId xmlns:p14="http://schemas.microsoft.com/office/powerpoint/2010/main" val="20429900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Comic Sans MS" charset="0"/>
                <a:ea typeface="Comic Sans MS" charset="0"/>
                <a:cs typeface="Comic Sans MS" charset="0"/>
              </a:rPr>
              <a:t>Credits</a:t>
            </a:r>
            <a:endParaRPr lang="en-US" dirty="0">
              <a:latin typeface="Comic Sans MS" charset="0"/>
              <a:ea typeface="Comic Sans MS" charset="0"/>
              <a:cs typeface="Comic Sans MS" charset="0"/>
            </a:endParaRPr>
          </a:p>
        </p:txBody>
      </p:sp>
      <p:sp>
        <p:nvSpPr>
          <p:cNvPr id="3" name="Content Placeholder 2"/>
          <p:cNvSpPr>
            <a:spLocks noGrp="1"/>
          </p:cNvSpPr>
          <p:nvPr>
            <p:ph idx="1"/>
          </p:nvPr>
        </p:nvSpPr>
        <p:spPr/>
        <p:txBody>
          <a:bodyPr/>
          <a:lstStyle/>
          <a:p>
            <a:pPr marL="0" indent="0" algn="ctr">
              <a:buNone/>
            </a:pPr>
            <a:r>
              <a:rPr lang="en-US" dirty="0" smtClean="0">
                <a:latin typeface="Comic Sans MS" charset="0"/>
                <a:ea typeface="Comic Sans MS" charset="0"/>
                <a:cs typeface="Comic Sans MS" charset="0"/>
              </a:rPr>
              <a:t>YPTE would like to thank all the amazing photographers on Flickr who allow the use of their photos for non-commercial purposes.</a:t>
            </a:r>
          </a:p>
          <a:p>
            <a:pPr marL="0" indent="0">
              <a:buNone/>
            </a:pPr>
            <a:endParaRPr lang="en-US" dirty="0">
              <a:latin typeface="Comic Sans MS" charset="0"/>
              <a:ea typeface="Comic Sans MS" charset="0"/>
              <a:cs typeface="Comic Sans MS" charset="0"/>
            </a:endParaRPr>
          </a:p>
          <a:p>
            <a:pPr marL="0" indent="0" algn="ctr">
              <a:buNone/>
            </a:pPr>
            <a:r>
              <a:rPr lang="en-US" dirty="0" smtClean="0">
                <a:latin typeface="Comic Sans MS" charset="0"/>
                <a:ea typeface="Comic Sans MS" charset="0"/>
                <a:cs typeface="Comic Sans MS" charset="0"/>
              </a:rPr>
              <a:t>Your photos are helping young people to learn more about environmental issues.  We couldn’t have created this presentation without you!</a:t>
            </a:r>
            <a:endParaRPr lang="en-US" dirty="0">
              <a:latin typeface="Comic Sans MS" charset="0"/>
              <a:ea typeface="Comic Sans MS" charset="0"/>
              <a:cs typeface="Comic Sans MS" charset="0"/>
            </a:endParaRPr>
          </a:p>
        </p:txBody>
      </p:sp>
      <p:pic>
        <p:nvPicPr>
          <p:cNvPr id="4" name="Picture 3" descr="YPTE-logo-type-cmyk.ep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63435" y="5314462"/>
            <a:ext cx="2214841" cy="1322752"/>
          </a:xfrm>
          <a:prstGeom prst="rect">
            <a:avLst/>
          </a:prstGeom>
        </p:spPr>
      </p:pic>
    </p:spTree>
    <p:extLst>
      <p:ext uri="{BB962C8B-B14F-4D97-AF65-F5344CB8AC3E}">
        <p14:creationId xmlns:p14="http://schemas.microsoft.com/office/powerpoint/2010/main" val="4177888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908</TotalTime>
  <Words>819</Words>
  <Application>Microsoft Office PowerPoint</Application>
  <PresentationFormat>On-screen Show (4:3)</PresentationFormat>
  <Paragraphs>108</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Calibri Light</vt:lpstr>
      <vt:lpstr>Comic Sans MS</vt:lpstr>
      <vt:lpstr>Office Theme</vt:lpstr>
      <vt:lpstr>Note to teachers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Credits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Melanie Anderson</cp:lastModifiedBy>
  <cp:revision>47</cp:revision>
  <dcterms:created xsi:type="dcterms:W3CDTF">2017-01-24T14:58:54Z</dcterms:created>
  <dcterms:modified xsi:type="dcterms:W3CDTF">2020-06-07T16:43:03Z</dcterms:modified>
</cp:coreProperties>
</file>