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4" r:id="rId4"/>
    <p:sldMasterId id="2147483657" r:id="rId5"/>
    <p:sldMasterId id="2147483659" r:id="rId6"/>
    <p:sldMasterId id="2147483661" r:id="rId7"/>
    <p:sldMasterId id="2147483663" r:id="rId8"/>
    <p:sldMasterId id="2147483665" r:id="rId9"/>
    <p:sldMasterId id="2147483668" r:id="rId10"/>
    <p:sldMasterId id="2147483650" r:id="rId11"/>
    <p:sldMasterId id="2147483652" r:id="rId12"/>
  </p:sldMasterIdLst>
  <p:notesMasterIdLst>
    <p:notesMasterId r:id="rId26"/>
  </p:notesMasterIdLst>
  <p:sldIdLst>
    <p:sldId id="270" r:id="rId13"/>
    <p:sldId id="271" r:id="rId14"/>
    <p:sldId id="272" r:id="rId15"/>
    <p:sldId id="281" r:id="rId16"/>
    <p:sldId id="273" r:id="rId17"/>
    <p:sldId id="277" r:id="rId18"/>
    <p:sldId id="276" r:id="rId19"/>
    <p:sldId id="258" r:id="rId20"/>
    <p:sldId id="260" r:id="rId21"/>
    <p:sldId id="266" r:id="rId22"/>
    <p:sldId id="278" r:id="rId23"/>
    <p:sldId id="279" r:id="rId24"/>
    <p:sldId id="280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1B44B"/>
    <a:srgbClr val="3EB6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63" autoAdjust="0"/>
    <p:restoredTop sz="94694"/>
  </p:normalViewPr>
  <p:slideViewPr>
    <p:cSldViewPr snapToGrid="0" snapToObjects="1">
      <p:cViewPr varScale="1">
        <p:scale>
          <a:sx n="69" d="100"/>
          <a:sy n="69" d="100"/>
        </p:scale>
        <p:origin x="163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06AA71-502A-4458-93BE-06EF0981A4BA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93DBDD-48FF-4B3A-870C-CA63D520D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694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11048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58079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7328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880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90263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9105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31/01/2021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4090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36161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4677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74546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5605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7725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86828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32999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0687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146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862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321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797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931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793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0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7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6.png"/><Relationship Id="rId7" Type="http://schemas.openxmlformats.org/officeDocument/2006/relationships/image" Target="../media/image18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11.png"/><Relationship Id="rId9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A637B87-3A8B-4E5F-8B84-F391E53FFC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7318" y="2532810"/>
            <a:ext cx="6565961" cy="1792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028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85858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4F0317C-5358-4216-AF0E-47AC427C9736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56323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Measure the length of the rectangle.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Calculate 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</a:t>
                </a:r>
              </a:p>
              <a:p>
                <a:endParaRPr lang="en-GB" sz="40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Circle the multiples of 4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12         34            8             20          14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4F0317C-5358-4216-AF0E-47AC427C97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32311"/>
              </a:xfrm>
              <a:prstGeom prst="rect">
                <a:avLst/>
              </a:prstGeom>
              <a:blipFill>
                <a:blip r:embed="rId4"/>
                <a:stretch>
                  <a:fillRect l="-1626" t="-1082" b="-216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914" y="1517595"/>
            <a:ext cx="6708364" cy="138602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351664" y="1090863"/>
            <a:ext cx="4491787" cy="426732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7217745" y="2300068"/>
            <a:ext cx="6045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cm</a:t>
            </a:r>
          </a:p>
        </p:txBody>
      </p:sp>
    </p:spTree>
    <p:extLst>
      <p:ext uri="{BB962C8B-B14F-4D97-AF65-F5344CB8AC3E}">
        <p14:creationId xmlns:p14="http://schemas.microsoft.com/office/powerpoint/2010/main" val="2868070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4F0317C-5358-4216-AF0E-47AC427C9736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56323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Measure the length of the rectangle.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Calculate 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</a:t>
                </a:r>
              </a:p>
              <a:p>
                <a:endParaRPr lang="en-GB" sz="40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Circle the multiples of 4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12         34            8             20          14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4F0317C-5358-4216-AF0E-47AC427C97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32311"/>
              </a:xfrm>
              <a:prstGeom prst="rect">
                <a:avLst/>
              </a:prstGeom>
              <a:blipFill>
                <a:blip r:embed="rId5"/>
                <a:stretch>
                  <a:fillRect l="-1626" t="-1082" b="-216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914" y="1517595"/>
            <a:ext cx="6708364" cy="138602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351664" y="1090863"/>
            <a:ext cx="4491787" cy="426732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Connector 5"/>
          <p:cNvCxnSpPr/>
          <p:nvPr/>
        </p:nvCxnSpPr>
        <p:spPr>
          <a:xfrm>
            <a:off x="1340259" y="755479"/>
            <a:ext cx="0" cy="1822136"/>
          </a:xfrm>
          <a:prstGeom prst="line">
            <a:avLst/>
          </a:prstGeom>
          <a:ln w="38100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5843451" y="755479"/>
            <a:ext cx="0" cy="1822136"/>
          </a:xfrm>
          <a:prstGeom prst="line">
            <a:avLst/>
          </a:prstGeom>
          <a:ln w="38100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485632" y="978097"/>
            <a:ext cx="17952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11 cm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217745" y="2300068"/>
            <a:ext cx="6045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628519" y="3581676"/>
                <a:ext cx="2634304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13</a:t>
                </a:r>
              </a:p>
              <a:p>
                <a:r>
                  <a:rPr lang="en-GB" sz="2800" dirty="0">
                    <a:solidFill>
                      <a:schemeClr val="accent1"/>
                    </a:solidFill>
                  </a:rPr>
                  <a:t>13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26</a:t>
                </a: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28519" y="3581676"/>
                <a:ext cx="2634304" cy="954107"/>
              </a:xfrm>
              <a:prstGeom prst="rect">
                <a:avLst/>
              </a:prstGeom>
              <a:blipFill>
                <a:blip r:embed="rId7"/>
                <a:stretch>
                  <a:fillRect l="-4630" t="-6410" b="-179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Oval 10"/>
          <p:cNvSpPr/>
          <p:nvPr/>
        </p:nvSpPr>
        <p:spPr>
          <a:xfrm>
            <a:off x="1668378" y="5315054"/>
            <a:ext cx="731520" cy="73152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3984298" y="5312276"/>
            <a:ext cx="731520" cy="73152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5322886" y="5315054"/>
            <a:ext cx="731520" cy="73152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5159974" y="3236530"/>
                <a:ext cx="2634304" cy="1384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d</a:t>
                </a:r>
                <a:r>
                  <a:rPr lang="en-GB" sz="2800" dirty="0" smtClean="0">
                    <a:solidFill>
                      <a:schemeClr val="accent1"/>
                    </a:solidFill>
                  </a:rPr>
                  <a:t>ouble 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chemeClr val="accent1"/>
                    </a:solidFill>
                  </a:rPr>
                  <a:t> 18</a:t>
                </a:r>
                <a:endParaRPr lang="en-GB" sz="2800" dirty="0">
                  <a:solidFill>
                    <a:schemeClr val="accent1"/>
                  </a:solidFill>
                </a:endParaRPr>
              </a:p>
              <a:p>
                <a:r>
                  <a:rPr lang="en-GB" sz="2800" dirty="0">
                    <a:solidFill>
                      <a:schemeClr val="accent1"/>
                    </a:solidFill>
                  </a:rPr>
                  <a:t>d</a:t>
                </a:r>
                <a:r>
                  <a:rPr lang="en-GB" sz="2800" dirty="0" smtClean="0">
                    <a:solidFill>
                      <a:schemeClr val="accent1"/>
                    </a:solidFill>
                  </a:rPr>
                  <a:t>ouble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chemeClr val="accent1"/>
                    </a:solidFill>
                  </a:rPr>
                  <a:t> 8</a:t>
                </a:r>
              </a:p>
              <a:p>
                <a:r>
                  <a:rPr lang="en-GB" sz="2800" dirty="0" smtClean="0">
                    <a:solidFill>
                      <a:schemeClr val="accent1"/>
                    </a:solidFill>
                  </a:rPr>
                  <a:t>18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solidFill>
                      <a:schemeClr val="accent1"/>
                    </a:solidFill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chemeClr val="accent1"/>
                    </a:solidFill>
                  </a:rPr>
                  <a:t> 26</a:t>
                </a:r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59974" y="3236530"/>
                <a:ext cx="2634304" cy="1384995"/>
              </a:xfrm>
              <a:prstGeom prst="rect">
                <a:avLst/>
              </a:prstGeom>
              <a:blipFill>
                <a:blip r:embed="rId8"/>
                <a:stretch>
                  <a:fillRect l="-4619" t="-4405" b="-1189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366887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 animBg="1"/>
      <p:bldP spid="12" grpId="0" animBg="1"/>
      <p:bldP spid="13" grpId="0" animBg="1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0601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75541" y="491750"/>
            <a:ext cx="683578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Perimeter is the </a:t>
            </a:r>
            <a:r>
              <a:rPr lang="en-GB" sz="2800" dirty="0" smtClean="0">
                <a:latin typeface="Calibri" panose="020F0502020204030204" pitchFamily="34" charset="0"/>
              </a:rPr>
              <a:t>total length around the edge </a:t>
            </a:r>
          </a:p>
          <a:p>
            <a:r>
              <a:rPr lang="en-GB" sz="2800" dirty="0" smtClean="0">
                <a:latin typeface="Calibri" panose="020F0502020204030204" pitchFamily="34" charset="0"/>
              </a:rPr>
              <a:t>of a </a:t>
            </a:r>
            <a:r>
              <a:rPr lang="en-GB" sz="2800" dirty="0">
                <a:latin typeface="Calibri" panose="020F0502020204030204" pitchFamily="34" charset="0"/>
              </a:rPr>
              <a:t>2-D shape.</a:t>
            </a:r>
          </a:p>
        </p:txBody>
      </p:sp>
      <p:sp>
        <p:nvSpPr>
          <p:cNvPr id="4" name="Rectangle 3"/>
          <p:cNvSpPr/>
          <p:nvPr/>
        </p:nvSpPr>
        <p:spPr>
          <a:xfrm>
            <a:off x="1323895" y="1899448"/>
            <a:ext cx="3103726" cy="1617431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1321520" y="1744742"/>
            <a:ext cx="3103726" cy="0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4598370" y="1916255"/>
            <a:ext cx="0" cy="1617431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H="1">
            <a:off x="1323895" y="3656784"/>
            <a:ext cx="3117335" cy="0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1138719" y="1899448"/>
            <a:ext cx="0" cy="1617432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cxnSpLocks/>
          </p:cNvCxnSpPr>
          <p:nvPr/>
        </p:nvCxnSpPr>
        <p:spPr>
          <a:xfrm>
            <a:off x="1291329" y="3516879"/>
            <a:ext cx="3136292" cy="0"/>
          </a:xfrm>
          <a:prstGeom prst="line">
            <a:avLst/>
          </a:prstGeom>
          <a:ln w="57150">
            <a:solidFill>
              <a:srgbClr val="3EB64A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cxnSpLocks/>
          </p:cNvCxnSpPr>
          <p:nvPr/>
        </p:nvCxnSpPr>
        <p:spPr>
          <a:xfrm>
            <a:off x="4425246" y="1899448"/>
            <a:ext cx="0" cy="1644557"/>
          </a:xfrm>
          <a:prstGeom prst="line">
            <a:avLst/>
          </a:prstGeom>
          <a:ln w="57150">
            <a:solidFill>
              <a:srgbClr val="3EB64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>
            <a:cxnSpLocks/>
          </p:cNvCxnSpPr>
          <p:nvPr/>
        </p:nvCxnSpPr>
        <p:spPr>
          <a:xfrm>
            <a:off x="1291329" y="1899448"/>
            <a:ext cx="3161918" cy="0"/>
          </a:xfrm>
          <a:prstGeom prst="line">
            <a:avLst/>
          </a:prstGeom>
          <a:ln w="57150">
            <a:solidFill>
              <a:srgbClr val="3EB64A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1321520" y="1899448"/>
            <a:ext cx="0" cy="1617432"/>
          </a:xfrm>
          <a:prstGeom prst="line">
            <a:avLst/>
          </a:prstGeom>
          <a:ln w="57150">
            <a:solidFill>
              <a:srgbClr val="3EB64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4237" y="1416860"/>
            <a:ext cx="3618502" cy="965175"/>
          </a:xfrm>
          <a:prstGeom prst="rect">
            <a:avLst/>
          </a:prstGeom>
        </p:spPr>
      </p:pic>
      <p:pic>
        <p:nvPicPr>
          <p:cNvPr id="1026" name="Picture 2" descr="Image preview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384" y="4916090"/>
            <a:ext cx="7401692" cy="795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888387" y="4718092"/>
            <a:ext cx="5187793" cy="157851"/>
          </a:xfrm>
          <a:prstGeom prst="rect">
            <a:avLst/>
          </a:prstGeom>
          <a:solidFill>
            <a:srgbClr val="31B44B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/>
          <p:cNvSpPr txBox="1"/>
          <p:nvPr/>
        </p:nvSpPr>
        <p:spPr>
          <a:xfrm>
            <a:off x="5097613" y="2708163"/>
            <a:ext cx="248339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The perimeter of the rectangle is 22 cm.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9181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  <p:bldP spid="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5CD8BF9-45A0-497B-8E8A-9C03C951A6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8681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93594" y="1314680"/>
            <a:ext cx="2256023" cy="330200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27" y="1914394"/>
            <a:ext cx="4136326" cy="854613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>
          <a:xfrm>
            <a:off x="1393594" y="1186507"/>
            <a:ext cx="2230581" cy="12700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3904548" y="1314680"/>
            <a:ext cx="0" cy="3302000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H="1">
            <a:off x="1368153" y="4797287"/>
            <a:ext cx="2281464" cy="0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1139869" y="1263880"/>
            <a:ext cx="0" cy="3361410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121756" y="764773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9 cm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296269" y="2085666"/>
            <a:ext cx="4136326" cy="854613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637520" y="2590245"/>
            <a:ext cx="10711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13 cm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27" y="1914394"/>
            <a:ext cx="4136326" cy="854613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2064406" y="4649630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9 cm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296269" y="2085666"/>
            <a:ext cx="4136326" cy="854613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398745" y="2597345"/>
            <a:ext cx="10711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13 cm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654293" y="5084257"/>
            <a:ext cx="50898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9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alibri" panose="020F0502020204030204" pitchFamily="34" charset="0"/>
              </a:rPr>
              <a:t> 13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alibri" panose="020F0502020204030204" pitchFamily="34" charset="0"/>
              </a:rPr>
              <a:t> 9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alibri" panose="020F0502020204030204" pitchFamily="34" charset="0"/>
              </a:rPr>
              <a:t> 13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564726" y="5089878"/>
            <a:ext cx="10711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44 cm</a:t>
            </a:r>
          </a:p>
        </p:txBody>
      </p:sp>
      <p:sp>
        <p:nvSpPr>
          <p:cNvPr id="29" name="Right Brace 28"/>
          <p:cNvSpPr/>
          <p:nvPr/>
        </p:nvSpPr>
        <p:spPr>
          <a:xfrm rot="5400000">
            <a:off x="2710965" y="4621523"/>
            <a:ext cx="79378" cy="1960367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2215090" y="5643992"/>
            <a:ext cx="10711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rgbClr val="4472C4">
                    <a:lumMod val="75000"/>
                  </a:srgbClr>
                </a:solidFill>
              </a:rPr>
              <a:t>22 cm</a:t>
            </a:r>
            <a:endParaRPr lang="en-GB" dirty="0"/>
          </a:p>
        </p:txBody>
      </p:sp>
      <p:sp>
        <p:nvSpPr>
          <p:cNvPr id="31" name="Right Brace 30"/>
          <p:cNvSpPr/>
          <p:nvPr/>
        </p:nvSpPr>
        <p:spPr>
          <a:xfrm rot="5400000">
            <a:off x="5114008" y="4636616"/>
            <a:ext cx="67548" cy="1918351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4650358" y="5641396"/>
            <a:ext cx="1456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solidFill>
                  <a:srgbClr val="4472C4">
                    <a:lumMod val="75000"/>
                  </a:srgbClr>
                </a:solidFill>
              </a:rPr>
              <a:t>22 cm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42925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81481E-6 L -0.31928 -0.09306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972" y="-4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81481E-6 L -0.15434 0.02893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26" y="1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81481E-6 L -0.31928 0.38888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972" y="19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81481E-6 L -0.40087 0.02893 " pathEditMode="relative" rAng="0" ptsTypes="AA">
                                      <p:cBhvr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52" y="1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2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4472C4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8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4472C4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6" grpId="0"/>
      <p:bldP spid="16" grpId="1"/>
      <p:bldP spid="21" grpId="0"/>
      <p:bldP spid="21" grpId="1"/>
      <p:bldP spid="23" grpId="0"/>
      <p:bldP spid="23" grpId="1"/>
      <p:bldP spid="26" grpId="0"/>
      <p:bldP spid="26" grpId="1"/>
      <p:bldP spid="27" grpId="0"/>
      <p:bldP spid="28" grpId="0"/>
      <p:bldP spid="29" grpId="0" animBg="1"/>
      <p:bldP spid="30" grpId="0"/>
      <p:bldP spid="31" grpId="0" animBg="1"/>
      <p:bldP spid="3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5CD8BF9-45A0-497B-8E8A-9C03C951A6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3 and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153940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2730180">
            <a:off x="1576340" y="1605013"/>
            <a:ext cx="3274934" cy="3274934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818869" y="430828"/>
            <a:ext cx="70851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Can you work out the perimeter of the square?</a:t>
            </a:r>
          </a:p>
        </p:txBody>
      </p:sp>
      <p:sp>
        <p:nvSpPr>
          <p:cNvPr id="5" name="Rectangle 4"/>
          <p:cNvSpPr/>
          <p:nvPr/>
        </p:nvSpPr>
        <p:spPr>
          <a:xfrm>
            <a:off x="1146215" y="1464243"/>
            <a:ext cx="8915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6 m</a:t>
            </a:r>
            <a:endParaRPr lang="en-GB" sz="3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46216" y="1464246"/>
            <a:ext cx="8915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6 m</a:t>
            </a:r>
            <a:endParaRPr lang="en-GB" sz="3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46216" y="1464245"/>
            <a:ext cx="8915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6 m</a:t>
            </a:r>
            <a:endParaRPr lang="en-GB" sz="3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146216" y="1464244"/>
            <a:ext cx="8915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6 m</a:t>
            </a:r>
            <a:endParaRPr lang="en-GB" sz="3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5751550" y="3006124"/>
                <a:ext cx="250421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 smtClean="0">
                    <a:latin typeface="Calibri" panose="020F0502020204030204" pitchFamily="34" charset="0"/>
                  </a:rPr>
                  <a:t>6 m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</a:rPr>
                  <a:t>24 m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1550" y="3006124"/>
                <a:ext cx="2504212" cy="523220"/>
              </a:xfrm>
              <a:prstGeom prst="rect">
                <a:avLst/>
              </a:prstGeom>
              <a:blipFill>
                <a:blip r:embed="rId5"/>
                <a:stretch>
                  <a:fillRect l="-4866" t="-10465" r="-389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1964543" y="5602709"/>
                <a:ext cx="484940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 smtClean="0">
                    <a:latin typeface="Calibri" panose="020F0502020204030204" pitchFamily="34" charset="0"/>
                  </a:rPr>
                  <a:t>6 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</a:rPr>
                  <a:t>6 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</a:rPr>
                  <a:t>6 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</a:rPr>
                  <a:t>6 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</a:rPr>
                  <a:t>24 m</a:t>
                </a: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4543" y="5602709"/>
                <a:ext cx="4849404" cy="523220"/>
              </a:xfrm>
              <a:prstGeom prst="rect">
                <a:avLst/>
              </a:prstGeom>
              <a:blipFill>
                <a:blip r:embed="rId6"/>
                <a:stretch>
                  <a:fillRect l="-2513" t="-10465" r="-125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321698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33333E-6 L 0.37639 -0.0069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19" y="-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33333E-6 L 0.3691 0.4437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55" y="221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33333E-6 L -0.00243 0.41088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" y="20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0" grpId="0"/>
      <p:bldP spid="28" grpId="0"/>
      <p:bldP spid="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6487" y="488176"/>
            <a:ext cx="64048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Draw </a:t>
            </a:r>
            <a:r>
              <a:rPr lang="en-GB" sz="2800" dirty="0" smtClean="0">
                <a:latin typeface="Calibri" panose="020F0502020204030204" pitchFamily="34" charset="0"/>
              </a:rPr>
              <a:t>a square </a:t>
            </a:r>
            <a:r>
              <a:rPr lang="en-GB" sz="2800" dirty="0">
                <a:latin typeface="Calibri" panose="020F0502020204030204" pitchFamily="34" charset="0"/>
              </a:rPr>
              <a:t>with a perimeter of 20 cm.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7752" y="1270408"/>
            <a:ext cx="1545745" cy="1082021"/>
          </a:xfrm>
          <a:prstGeom prst="rect">
            <a:avLst/>
          </a:prstGeom>
        </p:spPr>
      </p:pic>
      <p:sp>
        <p:nvSpPr>
          <p:cNvPr id="11" name="Rounded Rectangular Callout 10"/>
          <p:cNvSpPr/>
          <p:nvPr/>
        </p:nvSpPr>
        <p:spPr>
          <a:xfrm>
            <a:off x="4032392" y="1174157"/>
            <a:ext cx="2073343" cy="1082021"/>
          </a:xfrm>
          <a:prstGeom prst="wedgeRoundRectCallout">
            <a:avLst>
              <a:gd name="adj1" fmla="val 58204"/>
              <a:gd name="adj2" fmla="val 5697"/>
              <a:gd name="adj3" fmla="val 16667"/>
            </a:avLst>
          </a:prstGeom>
          <a:ln w="28575">
            <a:solidFill>
              <a:schemeClr val="accent6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 smtClean="0"/>
              <a:t>A square has 4 sides, all the same length.</a:t>
            </a:r>
            <a:endParaRPr lang="en-GB" sz="2400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724" y="3525253"/>
            <a:ext cx="5714558" cy="1180694"/>
          </a:xfrm>
          <a:prstGeom prst="rect">
            <a:avLst/>
          </a:prstGeom>
        </p:spPr>
      </p:pic>
      <p:cxnSp>
        <p:nvCxnSpPr>
          <p:cNvPr id="19" name="Straight Connector 18"/>
          <p:cNvCxnSpPr/>
          <p:nvPr/>
        </p:nvCxnSpPr>
        <p:spPr>
          <a:xfrm flipV="1">
            <a:off x="1143000" y="3525253"/>
            <a:ext cx="1756611" cy="5402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4032393" y="3407883"/>
            <a:ext cx="354528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Calibri" panose="020F0502020204030204" pitchFamily="34" charset="0"/>
              </a:rPr>
              <a:t>How many different rectangles can you draw with a perimeter of 20 cm?</a:t>
            </a:r>
            <a:endParaRPr lang="en-GB" sz="2800" dirty="0">
              <a:latin typeface="Calibri" panose="020F0502020204030204" pitchFamily="34" charset="0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522647" y="5570447"/>
            <a:ext cx="5714558" cy="1180694"/>
          </a:xfrm>
          <a:prstGeom prst="rect">
            <a:avLst/>
          </a:prstGeom>
        </p:spPr>
      </p:pic>
      <p:cxnSp>
        <p:nvCxnSpPr>
          <p:cNvPr id="22" name="Straight Connector 21"/>
          <p:cNvCxnSpPr/>
          <p:nvPr/>
        </p:nvCxnSpPr>
        <p:spPr>
          <a:xfrm>
            <a:off x="2883709" y="3525253"/>
            <a:ext cx="0" cy="1704121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1149394" y="5223972"/>
            <a:ext cx="1756611" cy="5402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1156056" y="3519851"/>
            <a:ext cx="0" cy="1704121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2606281" y="4102025"/>
            <a:ext cx="5714558" cy="118069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175044" y="2011555"/>
            <a:ext cx="5714558" cy="118069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966487" y="1245978"/>
                <a:ext cx="185980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20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5 </a:t>
                </a: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6487" y="1245978"/>
                <a:ext cx="1859805" cy="523220"/>
              </a:xfrm>
              <a:prstGeom prst="rect">
                <a:avLst/>
              </a:prstGeom>
              <a:blipFill>
                <a:blip r:embed="rId7"/>
                <a:stretch>
                  <a:fillRect l="-6885" t="-10465" r="-524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1" name="Picture 3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33386" y="2555495"/>
            <a:ext cx="704002" cy="704002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5634633" y="2707441"/>
            <a:ext cx="17667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Have a think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9718FC0-D283-4B9F-A425-49DC9F3D70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40656" t="21624" r="41225" b="14463"/>
          <a:stretch/>
        </p:blipFill>
        <p:spPr>
          <a:xfrm rot="1620000" flipV="1">
            <a:off x="1273042" y="2204026"/>
            <a:ext cx="356868" cy="14361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40173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07407E-6 L 0.1882 4.07407E-6 " pathEditMode="relative" rAng="0" ptsTypes="AA">
                                      <p:cBhvr>
                                        <p:cTn id="25" dur="1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1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82 4.07407E-6 L 0.1882 0.24976 " pathEditMode="relative" rAng="0" ptsTypes="AA">
                                      <p:cBhvr>
                                        <p:cTn id="40" dur="1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82 0.24976 L 0.00174 0.24976 " pathEditMode="relative" rAng="0" ptsTypes="AA">
                                      <p:cBhvr>
                                        <p:cTn id="55" dur="9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2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6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74 0.24976 L 3.33333E-6 -4.81481E-6 " pathEditMode="relative" rAng="0" ptsTypes="AA">
                                      <p:cBhvr>
                                        <p:cTn id="70" dur="9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4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0" grpId="0"/>
      <p:bldP spid="30" grpId="0"/>
      <p:bldP spid="3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1106792" y="431772"/>
            <a:ext cx="66469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Calibri" panose="020F0502020204030204" pitchFamily="34" charset="0"/>
              </a:rPr>
              <a:t>How many different rectangles can you draw with a perimeter of 20 cm?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 rot="5400000">
            <a:off x="-714752" y="3488007"/>
            <a:ext cx="3593434" cy="304800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4048343" y="4624162"/>
            <a:ext cx="3144250" cy="716381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 rot="2323064">
            <a:off x="2180266" y="2637235"/>
            <a:ext cx="2687051" cy="1103030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5126895" y="1786186"/>
            <a:ext cx="2197767" cy="1564751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1292642" y="3409179"/>
            <a:ext cx="1267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 cm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14586" y="1339858"/>
            <a:ext cx="1267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 cm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698638" y="2216757"/>
            <a:ext cx="1267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7 cm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660735" y="1918083"/>
            <a:ext cx="1267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 cm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7233462" y="4817323"/>
            <a:ext cx="1267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 cm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225914" y="4158373"/>
            <a:ext cx="1267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8 cm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7287404" y="2257355"/>
            <a:ext cx="1267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 cm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5845441" y="1290543"/>
            <a:ext cx="1267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275306" y="5443061"/>
                <a:ext cx="8309924" cy="7007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width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length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b="0" i="1" dirty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0" i="1" dirty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b="0" i="1" dirty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sz="2800" b="0" i="0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800" b="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of the perimeter of a rectangle</a:t>
                </a: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306" y="5443061"/>
                <a:ext cx="8309924" cy="700705"/>
              </a:xfrm>
              <a:prstGeom prst="rect">
                <a:avLst/>
              </a:prstGeom>
              <a:blipFill>
                <a:blip r:embed="rId6"/>
                <a:stretch>
                  <a:fillRect b="-1217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129499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4" grpId="0" animBg="1"/>
      <p:bldP spid="31" grpId="0" animBg="1"/>
      <p:bldP spid="32" grpId="0" animBg="1"/>
      <p:bldP spid="4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5CD8BF9-45A0-497B-8E8A-9C03C951A6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244880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0.5|0.6|11.6|14.7|14.2|1|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|6.4|1.7|1|0.7|7.1|5.1|3.8|1.5|2.9|6.1|3.8|8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1.7|1|1.5|0.4|6.2|0.9|2.4|11.3|6.5|3.4|6.2|2.1|1.5|4.9|2.4|1.6|5|2.7|1.7|1.9|8.8|5.9|6.3|4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7|1.8|2|5.5|14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|22.2|11.4|4.1|4.2|0.8|5.4|3.1|1|2.3|2.6|0.8|2.4|4|12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4|7|4.9|5.3|23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D2F9859A692143A7D8C5546DD2C295" ma:contentTypeVersion="12" ma:contentTypeDescription="Create a new document." ma:contentTypeScope="" ma:versionID="5759f949f5abe836cbbd3be85c2a693a">
  <xsd:schema xmlns:xsd="http://www.w3.org/2001/XMLSchema" xmlns:xs="http://www.w3.org/2001/XMLSchema" xmlns:p="http://schemas.microsoft.com/office/2006/metadata/properties" xmlns:ns2="8fba47cf-d4c2-4342-84d4-550bc2b4b2fe" xmlns:ns3="94a41c2b-c9a4-4155-9cd3-2586bd5a7cc7" targetNamespace="http://schemas.microsoft.com/office/2006/metadata/properties" ma:root="true" ma:fieldsID="1229355e79bea266eb72080ab80bee0d" ns2:_="" ns3:_="">
    <xsd:import namespace="8fba47cf-d4c2-4342-84d4-550bc2b4b2fe"/>
    <xsd:import namespace="94a41c2b-c9a4-4155-9cd3-2586bd5a7cc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ba47cf-d4c2-4342-84d4-550bc2b4b2f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a41c2b-c9a4-4155-9cd3-2586bd5a7cc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0F321A8-E6E3-435B-859D-724515601AB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ba47cf-d4c2-4342-84d4-550bc2b4b2fe"/>
    <ds:schemaRef ds:uri="94a41c2b-c9a4-4155-9cd3-2586bd5a7cc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67711CD-1AE6-475E-827E-CD32B5B2A836}">
  <ds:schemaRefs>
    <ds:schemaRef ds:uri="http://schemas.microsoft.com/office/2006/metadata/properties"/>
    <ds:schemaRef ds:uri="http://purl.org/dc/dcmitype/"/>
    <ds:schemaRef ds:uri="http://purl.org/dc/terms/"/>
    <ds:schemaRef ds:uri="94a41c2b-c9a4-4155-9cd3-2586bd5a7cc7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8fba47cf-d4c2-4342-84d4-550bc2b4b2f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4D2A2878-286F-4603-BF06-A2BD54E6382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3613</TotalTime>
  <Words>291</Words>
  <Application>Microsoft Office PowerPoint</Application>
  <PresentationFormat>On-screen Show (4:3)</PresentationFormat>
  <Paragraphs>75</Paragraphs>
  <Slides>13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13</vt:i4>
      </vt:variant>
    </vt:vector>
  </HeadingPairs>
  <TitlesOfParts>
    <vt:vector size="26" baseType="lpstr">
      <vt:lpstr>Arial</vt:lpstr>
      <vt:lpstr>Calibri</vt:lpstr>
      <vt:lpstr>Cambria Math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Have a go at questions 3 and 4 on the worksheet</vt:lpstr>
      <vt:lpstr>PowerPoint Presentation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Louise Collinson</cp:lastModifiedBy>
  <cp:revision>100</cp:revision>
  <dcterms:created xsi:type="dcterms:W3CDTF">2019-07-05T11:02:13Z</dcterms:created>
  <dcterms:modified xsi:type="dcterms:W3CDTF">2021-01-31T20:02:35Z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0x010100E0D2F9859A692143A7D8C5546DD2C295</vt:lpwstr>
  </property>
</Properties>
</file>