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15" r:id="rId13"/>
    <p:sldId id="298" r:id="rId14"/>
    <p:sldId id="299" r:id="rId15"/>
    <p:sldId id="300" r:id="rId16"/>
    <p:sldId id="304" r:id="rId17"/>
    <p:sldId id="307" r:id="rId18"/>
    <p:sldId id="309" r:id="rId19"/>
    <p:sldId id="308" r:id="rId20"/>
    <p:sldId id="310" r:id="rId21"/>
    <p:sldId id="301" r:id="rId22"/>
    <p:sldId id="311" r:id="rId23"/>
    <p:sldId id="312" r:id="rId24"/>
    <p:sldId id="313" r:id="rId25"/>
    <p:sldId id="31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E10"/>
    <a:srgbClr val="535150"/>
    <a:srgbClr val="A2D9F3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6096" y="2493969"/>
            <a:ext cx="626723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2635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1)	 Which of the measurements describe length?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 2 metres   2 litres  2 kilograms   2 centimetres    </a:t>
                </a: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spcAft>
                    <a:spcPts val="1200"/>
                  </a:spcAft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Match each length to a sensible estimate.</a:t>
                </a:r>
              </a:p>
              <a:p>
                <a:pPr marL="514350" indent="-514350">
                  <a:spcAft>
                    <a:spcPts val="1200"/>
                  </a:spcAft>
                  <a:buAutoNum type="arabicParenR" startAt="2"/>
                </a:pPr>
                <a:endParaRPr lang="en-GB" sz="3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The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height of a giraffe</a:t>
                </a:r>
              </a:p>
              <a:p>
                <a:pPr>
                  <a:spcAft>
                    <a:spcPts val="1200"/>
                  </a:spcAft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The size of a ladybird</a:t>
                </a:r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The length of your thumb</a:t>
                </a:r>
              </a:p>
              <a:p>
                <a:pPr>
                  <a:spcAft>
                    <a:spcPts val="1200"/>
                  </a:spcAft>
                </a:pPr>
                <a:endParaRPr lang="en-GB" sz="3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statements.</a:t>
                </a:r>
              </a:p>
              <a:p>
                <a:endParaRPr lang="en-GB" sz="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1 metre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____ centimetres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7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	 1 centimetre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____ millimetres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263527"/>
              </a:xfrm>
              <a:prstGeom prst="rect">
                <a:avLst/>
              </a:prstGeom>
              <a:blipFill>
                <a:blip r:embed="rId4"/>
                <a:stretch>
                  <a:fillRect l="-1707" t="-840" r="-39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AutoShape 4" descr="Tape Measure png download - 612*612 - Free Transparent Tape Measures png  Download. - CleanPNG / Kiss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6" descr="Thumbs Up Emoji No Background , Free Transparent Clipart - ClipartKe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3945" y="3671803"/>
            <a:ext cx="622182" cy="4982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372" y="2214303"/>
            <a:ext cx="726460" cy="100540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082" y="3000576"/>
            <a:ext cx="607863" cy="69347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375065" y="2500930"/>
            <a:ext cx="141936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sz="2800" dirty="0" smtClean="0"/>
              <a:t>5 cm</a:t>
            </a:r>
          </a:p>
          <a:p>
            <a:pPr algn="ctr">
              <a:spcAft>
                <a:spcPts val="1200"/>
              </a:spcAft>
            </a:pPr>
            <a:r>
              <a:rPr lang="en-GB" sz="2800" dirty="0" smtClean="0"/>
              <a:t>5 m</a:t>
            </a:r>
          </a:p>
          <a:p>
            <a:pPr algn="ctr">
              <a:spcAft>
                <a:spcPts val="1200"/>
              </a:spcAft>
            </a:pPr>
            <a:r>
              <a:rPr lang="en-GB" sz="2800" dirty="0" smtClean="0"/>
              <a:t>5 mm</a:t>
            </a:r>
          </a:p>
        </p:txBody>
      </p:sp>
    </p:spTree>
    <p:extLst>
      <p:ext uri="{BB962C8B-B14F-4D97-AF65-F5344CB8AC3E}">
        <p14:creationId xmlns:p14="http://schemas.microsoft.com/office/powerpoint/2010/main" val="278188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86"/>
    </mc:Choice>
    <mc:Fallback xmlns="">
      <p:transition spd="slow" advTm="20086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95550" y="334776"/>
                <a:ext cx="7497474" cy="72635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1)	 Which of the measurements describe length?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 2 metres   2 litres  2 kilograms   2 centimetres    </a:t>
                </a: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spcAft>
                    <a:spcPts val="1200"/>
                  </a:spcAft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Match each length to a sensible estimate.</a:t>
                </a:r>
              </a:p>
              <a:p>
                <a:pPr marL="514350" indent="-514350">
                  <a:spcAft>
                    <a:spcPts val="1200"/>
                  </a:spcAft>
                  <a:buAutoNum type="arabicParenR" startAt="2"/>
                </a:pPr>
                <a:endParaRPr lang="en-GB" sz="3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The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height of a giraffe</a:t>
                </a:r>
              </a:p>
              <a:p>
                <a:pPr>
                  <a:spcAft>
                    <a:spcPts val="1200"/>
                  </a:spcAft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The size of a ladybird</a:t>
                </a:r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The length of your thumb</a:t>
                </a:r>
              </a:p>
              <a:p>
                <a:pPr>
                  <a:spcAft>
                    <a:spcPts val="1200"/>
                  </a:spcAft>
                </a:pPr>
                <a:endParaRPr lang="en-GB" sz="3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statements.</a:t>
                </a:r>
              </a:p>
              <a:p>
                <a:endParaRPr lang="en-GB" sz="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1 metre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____ centimetres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7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	 1 centimetre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____ millimetres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263527"/>
              </a:xfrm>
              <a:prstGeom prst="rect">
                <a:avLst/>
              </a:prstGeom>
              <a:blipFill>
                <a:blip r:embed="rId5"/>
                <a:stretch>
                  <a:fillRect l="-1707" t="-840" r="-39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AutoShape 4" descr="Tape Measure png download - 612*612 - Free Transparent Tape Measures png  Download. - CleanPNG / Kiss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6" descr="Thumbs Up Emoji No Background , Free Transparent Clipart - ClipartKe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372" y="2214303"/>
            <a:ext cx="726460" cy="1005405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1280160" y="853549"/>
            <a:ext cx="1502229" cy="622554"/>
          </a:xfrm>
          <a:prstGeom prst="ellipse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756365" y="853549"/>
            <a:ext cx="2342606" cy="622554"/>
          </a:xfrm>
          <a:prstGeom prst="ellipse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5137832" y="2715902"/>
            <a:ext cx="1509672" cy="61253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5137832" y="3328434"/>
            <a:ext cx="1495886" cy="60986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5587485" y="2817679"/>
            <a:ext cx="1060019" cy="112062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861148" y="5079459"/>
            <a:ext cx="805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100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666690" y="5626440"/>
            <a:ext cx="5531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75065" y="2500930"/>
            <a:ext cx="141936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sz="2800" dirty="0" smtClean="0"/>
              <a:t>5 cm</a:t>
            </a:r>
          </a:p>
          <a:p>
            <a:pPr algn="ctr">
              <a:spcAft>
                <a:spcPts val="1200"/>
              </a:spcAft>
            </a:pPr>
            <a:r>
              <a:rPr lang="en-GB" sz="2800" dirty="0" smtClean="0"/>
              <a:t>5 m</a:t>
            </a:r>
          </a:p>
          <a:p>
            <a:pPr algn="ctr">
              <a:spcAft>
                <a:spcPts val="1200"/>
              </a:spcAft>
            </a:pPr>
            <a:r>
              <a:rPr lang="en-GB" sz="2800" dirty="0" smtClean="0"/>
              <a:t>5 mm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23945" y="3671803"/>
            <a:ext cx="622182" cy="4982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082" y="3000576"/>
            <a:ext cx="607863" cy="6934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549"/>
    </mc:Choice>
    <mc:Fallback xmlns="">
      <p:transition spd="slow" advTm="685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be 16"/>
          <p:cNvSpPr/>
          <p:nvPr/>
        </p:nvSpPr>
        <p:spPr>
          <a:xfrm>
            <a:off x="2822147" y="2626587"/>
            <a:ext cx="2592000" cy="1175657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837329" y="530928"/>
            <a:ext cx="6738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Tommy is trying to measure the brick.</a:t>
            </a:r>
          </a:p>
          <a:p>
            <a:r>
              <a:rPr lang="en-GB" sz="2800" dirty="0" smtClean="0"/>
              <a:t>He is struggling.</a:t>
            </a:r>
            <a:endParaRPr lang="en-GB" sz="2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5043" y="227991"/>
            <a:ext cx="1427798" cy="15686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1756" t="22234" r="1536" b="9238"/>
          <a:stretch/>
        </p:blipFill>
        <p:spPr>
          <a:xfrm rot="9487835">
            <a:off x="874626" y="3855283"/>
            <a:ext cx="7111283" cy="92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78"/>
    </mc:Choice>
    <mc:Fallback xmlns="">
      <p:transition spd="slow" advTm="2107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be 10"/>
          <p:cNvSpPr/>
          <p:nvPr/>
        </p:nvSpPr>
        <p:spPr>
          <a:xfrm>
            <a:off x="2822147" y="2626587"/>
            <a:ext cx="2592000" cy="1175657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1756" t="22234" r="1536" b="9238"/>
          <a:stretch/>
        </p:blipFill>
        <p:spPr>
          <a:xfrm rot="9487835">
            <a:off x="874626" y="3855283"/>
            <a:ext cx="7111283" cy="92035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13813" y="351327"/>
            <a:ext cx="69977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Our </a:t>
            </a:r>
            <a:r>
              <a:rPr lang="en-GB" sz="2400" dirty="0" smtClean="0"/>
              <a:t>Top Tips for Tommy</a:t>
            </a:r>
            <a:endParaRPr lang="en-GB" sz="2400" dirty="0"/>
          </a:p>
          <a:p>
            <a:r>
              <a:rPr lang="en-GB" sz="2400" dirty="0" smtClean="0"/>
              <a:t>1. Make </a:t>
            </a:r>
            <a:r>
              <a:rPr lang="en-GB" sz="2400" dirty="0"/>
              <a:t>sure you’re using the cm side of the ruler</a:t>
            </a:r>
          </a:p>
          <a:p>
            <a:r>
              <a:rPr lang="en-GB" sz="2400" dirty="0" smtClean="0"/>
              <a:t>2. Line up the edge of your item with 0 on the ruler</a:t>
            </a:r>
          </a:p>
          <a:p>
            <a:r>
              <a:rPr lang="en-GB" sz="2400" dirty="0" smtClean="0"/>
              <a:t>3. Look to see where the other edge of your item lines up with the ruler.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3905794" y="5460274"/>
            <a:ext cx="3905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brick is 5 cm long.</a:t>
            </a:r>
            <a:endParaRPr lang="en-GB" sz="280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5107578" y="2306870"/>
            <a:ext cx="0" cy="1495374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822147" y="2290319"/>
            <a:ext cx="1" cy="1477055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45"/>
    </mc:Choice>
    <mc:Fallback xmlns="">
      <p:transition spd="slow" advTm="590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9480000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20035 0.0009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17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be 16"/>
          <p:cNvSpPr/>
          <p:nvPr/>
        </p:nvSpPr>
        <p:spPr>
          <a:xfrm>
            <a:off x="1620363" y="3583937"/>
            <a:ext cx="2592000" cy="1224000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213" y="227991"/>
            <a:ext cx="1427798" cy="15686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1756" t="22234" r="1536" b="9238"/>
          <a:stretch/>
        </p:blipFill>
        <p:spPr>
          <a:xfrm rot="9487835">
            <a:off x="874626" y="3855283"/>
            <a:ext cx="7111283" cy="920353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837329" y="4825862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837328" y="3894044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837329" y="530928"/>
            <a:ext cx="6738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Tommy wants to measure the height of the brick too.</a:t>
            </a:r>
            <a:endParaRPr lang="en-GB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3905794" y="5460274"/>
            <a:ext cx="3905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brick is 2 cm tall.</a:t>
            </a:r>
            <a:endParaRPr lang="en-GB" sz="2800" dirty="0"/>
          </a:p>
        </p:txBody>
      </p:sp>
      <p:sp>
        <p:nvSpPr>
          <p:cNvPr id="6" name="5-Point Star 5"/>
          <p:cNvSpPr/>
          <p:nvPr/>
        </p:nvSpPr>
        <p:spPr>
          <a:xfrm>
            <a:off x="7589943" y="983178"/>
            <a:ext cx="390103" cy="395247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234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541"/>
    </mc:Choice>
    <mc:Fallback xmlns="">
      <p:transition spd="slow" advTm="365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72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00139 -0.4291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91280" y="516129"/>
            <a:ext cx="673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Dora is drawing a line 7 cm long.</a:t>
            </a:r>
            <a:endParaRPr lang="en-GB" sz="28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67">
            <a:off x="1500466" y="3320465"/>
            <a:ext cx="4610100" cy="95250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 flipV="1">
            <a:off x="1891280" y="3385259"/>
            <a:ext cx="1690255" cy="346364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771" y="2046492"/>
            <a:ext cx="1226993" cy="17336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532" y="348643"/>
            <a:ext cx="1334620" cy="16099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67">
            <a:off x="2831235" y="4127325"/>
            <a:ext cx="4610100" cy="952500"/>
          </a:xfrm>
          <a:prstGeom prst="rect">
            <a:avLst/>
          </a:prstGeom>
        </p:spPr>
      </p:pic>
      <p:cxnSp>
        <p:nvCxnSpPr>
          <p:cNvPr id="19" name="Straight Connector 18"/>
          <p:cNvCxnSpPr/>
          <p:nvPr/>
        </p:nvCxnSpPr>
        <p:spPr>
          <a:xfrm flipV="1">
            <a:off x="2956126" y="4201752"/>
            <a:ext cx="1980000" cy="398510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242" y="2896080"/>
            <a:ext cx="1226993" cy="17336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703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570"/>
    </mc:Choice>
    <mc:Fallback xmlns="">
      <p:transition spd="slow" advTm="40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0.18959 -0.0465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-233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0.21355 -0.0506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77" y="-254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718" y="3479019"/>
            <a:ext cx="6656479" cy="130802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043" y="1084268"/>
            <a:ext cx="4136722" cy="30861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2799" y="946138"/>
            <a:ext cx="1395823" cy="153352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756146" y="420472"/>
            <a:ext cx="673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Rosie is measuring the packet of crayons.</a:t>
            </a:r>
            <a:endParaRPr lang="en-GB" sz="2800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4581568" y="1288699"/>
            <a:ext cx="0" cy="2253145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105513" y="1288699"/>
            <a:ext cx="0" cy="2253145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31"/>
          <p:cNvGrpSpPr/>
          <p:nvPr/>
        </p:nvGrpSpPr>
        <p:grpSpPr>
          <a:xfrm>
            <a:off x="4923365" y="1433347"/>
            <a:ext cx="2039434" cy="1316923"/>
            <a:chOff x="3523360" y="2193062"/>
            <a:chExt cx="3135654" cy="846829"/>
          </a:xfrm>
        </p:grpSpPr>
        <p:sp>
          <p:nvSpPr>
            <p:cNvPr id="33" name="Rounded Rectangular Callout 32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7313"/>
                <a:gd name="adj2" fmla="val -15961"/>
                <a:gd name="adj3" fmla="val 16667"/>
              </a:avLst>
            </a:prstGeom>
            <a:noFill/>
            <a:ln w="381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The pack of crayons is 90 cm long.</a:t>
              </a:r>
              <a:endParaRPr lang="en-GB" sz="2400" dirty="0"/>
            </a:p>
          </p:txBody>
        </p:sp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718" y="4671175"/>
            <a:ext cx="6652394" cy="1307218"/>
          </a:xfrm>
          <a:prstGeom prst="rect">
            <a:avLst/>
          </a:prstGeom>
        </p:spPr>
      </p:pic>
      <p:sp>
        <p:nvSpPr>
          <p:cNvPr id="38" name="Oval 37"/>
          <p:cNvSpPr/>
          <p:nvPr/>
        </p:nvSpPr>
        <p:spPr>
          <a:xfrm>
            <a:off x="842718" y="4170368"/>
            <a:ext cx="642673" cy="408169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842718" y="5324784"/>
            <a:ext cx="642673" cy="408169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811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72"/>
    </mc:Choice>
    <mc:Fallback xmlns="">
      <p:transition spd="slow" advTm="47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718" y="3983989"/>
            <a:ext cx="6656479" cy="130802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2799" y="946138"/>
            <a:ext cx="1395823" cy="153352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756146" y="420472"/>
            <a:ext cx="673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Rosie is measuring one of the crayons.</a:t>
            </a:r>
            <a:endParaRPr lang="en-GB" sz="2800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2830574" y="1752725"/>
            <a:ext cx="0" cy="2397793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8211" y="2345895"/>
            <a:ext cx="2669255" cy="304520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77676" y="5426905"/>
            <a:ext cx="3905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pencil is 45 </a:t>
            </a:r>
            <a:r>
              <a:rPr lang="en-GB" sz="2800" dirty="0"/>
              <a:t>m</a:t>
            </a:r>
            <a:r>
              <a:rPr lang="en-GB" sz="2800" dirty="0" smtClean="0"/>
              <a:t>m long.</a:t>
            </a:r>
            <a:endParaRPr lang="en-GB" sz="2800" dirty="0"/>
          </a:p>
        </p:txBody>
      </p:sp>
      <p:cxnSp>
        <p:nvCxnSpPr>
          <p:cNvPr id="28" name="Straight Connector 27"/>
          <p:cNvCxnSpPr/>
          <p:nvPr/>
        </p:nvCxnSpPr>
        <p:spPr>
          <a:xfrm>
            <a:off x="1105513" y="1825048"/>
            <a:ext cx="0" cy="2253145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b="7014"/>
          <a:stretch/>
        </p:blipFill>
        <p:spPr>
          <a:xfrm>
            <a:off x="3795044" y="1057596"/>
            <a:ext cx="1856509" cy="2844137"/>
          </a:xfrm>
          <a:prstGeom prst="rect">
            <a:avLst/>
          </a:prstGeom>
          <a:ln>
            <a:noFill/>
          </a:ln>
        </p:spPr>
      </p:pic>
      <p:sp>
        <p:nvSpPr>
          <p:cNvPr id="7" name="Right Arrow 6"/>
          <p:cNvSpPr/>
          <p:nvPr/>
        </p:nvSpPr>
        <p:spPr>
          <a:xfrm rot="20001512">
            <a:off x="2986660" y="3607785"/>
            <a:ext cx="978408" cy="3601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933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63"/>
    </mc:Choice>
    <mc:Fallback xmlns="">
      <p:transition spd="slow" advTm="38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69"/>
    </mc:Choice>
    <mc:Fallback xmlns="">
      <p:transition spd="slow" advTm="11069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9324" y="3479019"/>
            <a:ext cx="6656479" cy="130802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076266" y="445210"/>
            <a:ext cx="6738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True or false?</a:t>
            </a:r>
            <a:endParaRPr lang="en-GB" sz="3600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6215222" y="1216374"/>
            <a:ext cx="0" cy="2397793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524890" y="1361022"/>
            <a:ext cx="0" cy="2253145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348826" y="4922620"/>
            <a:ext cx="4436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toy car is 125 </a:t>
            </a:r>
            <a:r>
              <a:rPr lang="en-GB" sz="2800" dirty="0"/>
              <a:t>m</a:t>
            </a:r>
            <a:r>
              <a:rPr lang="en-GB" sz="2800" dirty="0" smtClean="0"/>
              <a:t>m long.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413" y="1515540"/>
            <a:ext cx="4258101" cy="23047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0526" y="5312067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617963" y="545475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961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555"/>
    </mc:Choice>
    <mc:Fallback xmlns="">
      <p:transition spd="slow" advTm="425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842718" y="445210"/>
            <a:ext cx="673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do you notice?</a:t>
            </a:r>
            <a:endParaRPr lang="en-GB" sz="2800" dirty="0"/>
          </a:p>
        </p:txBody>
      </p:sp>
      <p:sp>
        <p:nvSpPr>
          <p:cNvPr id="2" name="Rectangle 1"/>
          <p:cNvSpPr/>
          <p:nvPr/>
        </p:nvSpPr>
        <p:spPr>
          <a:xfrm>
            <a:off x="1501247" y="1323834"/>
            <a:ext cx="1937982" cy="4219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533331" y="1330078"/>
            <a:ext cx="2358788" cy="4219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708" y="1677515"/>
            <a:ext cx="6652394" cy="130721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15422" y="3274925"/>
            <a:ext cx="67389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green bar is 5 cm long.</a:t>
            </a:r>
          </a:p>
          <a:p>
            <a:r>
              <a:rPr lang="en-GB" sz="2800" dirty="0" smtClean="0"/>
              <a:t>The orange bar is 6 cm long.</a:t>
            </a:r>
          </a:p>
          <a:p>
            <a:r>
              <a:rPr lang="en-GB" sz="2800" dirty="0"/>
              <a:t>The orange bar is 1 cm longer than the green bar.</a:t>
            </a:r>
          </a:p>
          <a:p>
            <a:r>
              <a:rPr lang="en-GB" sz="2800" dirty="0" smtClean="0"/>
              <a:t>There is a gap of 3 cm between the bars.</a:t>
            </a:r>
          </a:p>
          <a:p>
            <a:r>
              <a:rPr lang="en-GB" sz="2800" dirty="0" smtClean="0"/>
              <a:t>The total length of the bars is 11 cm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7740" y="388168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610076" y="51874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4980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849"/>
    </mc:Choice>
    <mc:Fallback xmlns="">
      <p:transition spd="slow" advTm="568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230774" y="2255523"/>
            <a:ext cx="4398988" cy="84264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51814" y="2764049"/>
            <a:ext cx="1885726" cy="2142632"/>
          </a:xfrm>
          <a:prstGeom prst="rect">
            <a:avLst/>
          </a:prstGeom>
        </p:spPr>
      </p:pic>
      <p:cxnSp>
        <p:nvCxnSpPr>
          <p:cNvPr id="20" name="Straight Connector 19"/>
          <p:cNvCxnSpPr/>
          <p:nvPr/>
        </p:nvCxnSpPr>
        <p:spPr>
          <a:xfrm>
            <a:off x="1050183" y="4660817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145876" y="2974089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4851593" y="3354334"/>
            <a:ext cx="871870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75291" y="424619"/>
            <a:ext cx="673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tall is Annie?</a:t>
            </a:r>
            <a:endParaRPr lang="en-GB" sz="2800" dirty="0"/>
          </a:p>
        </p:txBody>
      </p:sp>
      <p:sp>
        <p:nvSpPr>
          <p:cNvPr id="25" name="TextBox 24"/>
          <p:cNvSpPr txBox="1"/>
          <p:nvPr/>
        </p:nvSpPr>
        <p:spPr>
          <a:xfrm>
            <a:off x="870984" y="5442742"/>
            <a:ext cx="673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Annie is 1 metre and 30 cm tall. 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281684" y="1909267"/>
                <a:ext cx="223257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100 cm</a:t>
                </a:r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1684" y="1909267"/>
                <a:ext cx="2232573" cy="523220"/>
              </a:xfrm>
              <a:prstGeom prst="rect">
                <a:avLst/>
              </a:prstGeom>
              <a:blipFill>
                <a:blip r:embed="rId7"/>
                <a:stretch>
                  <a:fillRect l="-5450" t="-10465" r="-8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6453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1"/>
    </mc:Choice>
    <mc:Fallback xmlns="">
      <p:transition spd="slow" advTm="475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-0.00225 -0.0539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worksheet.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64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49"/>
    </mc:Choice>
    <mc:Fallback xmlns="">
      <p:transition spd="slow" advTm="6549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.4|22.2|8.5|6.1|11.3|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0.5|7|7.1|11.5|1.4|6.3|5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4.9|9.7|1.8|3.6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6.1|8.6|2.9|5.4|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5.4|2.9|12.4|4.5|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1.9|8.5|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8.4|1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9.3|3.1|9|5.8|5.3|7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0.7|7.5|7.8|4.2|15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522d4c35-b548-4432-90ae-af4376e1c4b4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9820</TotalTime>
  <Words>252</Words>
  <Application>Microsoft Office PowerPoint</Application>
  <PresentationFormat>On-screen Show (4:3)</PresentationFormat>
  <Paragraphs>69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Have a go at the rest of the questions on the worksheet.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234</cp:revision>
  <dcterms:created xsi:type="dcterms:W3CDTF">2019-07-05T11:02:13Z</dcterms:created>
  <dcterms:modified xsi:type="dcterms:W3CDTF">2022-02-25T12:31:34Z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