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5"/>
  </p:notesMasterIdLst>
  <p:sldIdLst>
    <p:sldId id="296" r:id="rId11"/>
    <p:sldId id="297" r:id="rId12"/>
    <p:sldId id="306" r:id="rId13"/>
    <p:sldId id="307" r:id="rId14"/>
    <p:sldId id="299" r:id="rId15"/>
    <p:sldId id="308" r:id="rId16"/>
    <p:sldId id="309" r:id="rId17"/>
    <p:sldId id="310" r:id="rId18"/>
    <p:sldId id="311" r:id="rId19"/>
    <p:sldId id="301" r:id="rId20"/>
    <p:sldId id="312" r:id="rId21"/>
    <p:sldId id="300" r:id="rId22"/>
    <p:sldId id="313" r:id="rId23"/>
    <p:sldId id="314" r:id="rId2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73" d="100"/>
          <a:sy n="73" d="100"/>
        </p:scale>
        <p:origin x="1320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commentAuthors" Target="commentAuthor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viewProps" Target="view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08/01/2022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08/01/2022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7" Type="http://schemas.openxmlformats.org/officeDocument/2006/relationships/image" Target="../media/image11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7" Type="http://schemas.openxmlformats.org/officeDocument/2006/relationships/image" Target="../media/image10.emf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9.emf"/><Relationship Id="rId5" Type="http://schemas.openxmlformats.org/officeDocument/2006/relationships/image" Target="../media/image9.png"/><Relationship Id="rId9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7" Type="http://schemas.openxmlformats.org/officeDocument/2006/relationships/image" Target="../media/image1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9" Type="http://schemas.openxmlformats.org/officeDocument/2006/relationships/image" Target="../media/image19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7" Type="http://schemas.openxmlformats.org/officeDocument/2006/relationships/image" Target="../media/image2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1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7.png"/><Relationship Id="rId9" Type="http://schemas.openxmlformats.org/officeDocument/2006/relationships/image" Target="../media/image280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9138" y="2446565"/>
            <a:ext cx="6462320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567847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Complete the calculations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</a:t>
                </a:r>
                <a:endParaRPr kumimoji="0" lang="en-GB" sz="28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</a:t>
                </a: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     6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                             60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kumimoji="0" lang="en-GB" sz="28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:endParaRPr kumimoji="0" lang="en-GB" sz="3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 startAt="2"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Complete the calculations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4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 smtClean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  <a:p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	</a:t>
                </a:r>
                <a:r>
                  <a:rPr lang="en-GB" sz="2800" dirty="0" smtClean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	   8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             </a:t>
                </a:r>
                <a:r>
                  <a:rPr lang="en-GB" sz="2800" dirty="0" smtClean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80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3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3</a:t>
                </a: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)  	</a:t>
                </a: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en-GB" sz="2800" dirty="0" smtClean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Partition each number into tens and ones.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5678478"/>
              </a:xfrm>
              <a:prstGeom prst="rect">
                <a:avLst/>
              </a:prstGeom>
              <a:blipFill>
                <a:blip r:embed="rId4"/>
                <a:stretch>
                  <a:fillRect l="-1707" t="-118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" name="Picture 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2136990" y="1004293"/>
            <a:ext cx="282115" cy="31604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1876471" y="1004293"/>
            <a:ext cx="282115" cy="316044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5721247" y="334776"/>
            <a:ext cx="413069" cy="1383794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2614545" y="1004293"/>
            <a:ext cx="282115" cy="316044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5916687" y="334776"/>
            <a:ext cx="413069" cy="1383794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6277494" y="334776"/>
            <a:ext cx="413069" cy="1383794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3317650" y="998671"/>
            <a:ext cx="282115" cy="316044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2846678" y="998671"/>
            <a:ext cx="282115" cy="316044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3578169" y="998671"/>
            <a:ext cx="282115" cy="316044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6474169" y="334776"/>
            <a:ext cx="413069" cy="1383794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6865054" y="334776"/>
            <a:ext cx="413069" cy="1383794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7060495" y="334776"/>
            <a:ext cx="413069" cy="1383794"/>
          </a:xfrm>
          <a:prstGeom prst="rect">
            <a:avLst/>
          </a:prstGeom>
        </p:spPr>
      </p:pic>
      <p:sp>
        <p:nvSpPr>
          <p:cNvPr id="60" name="Rectangle 59"/>
          <p:cNvSpPr/>
          <p:nvPr/>
        </p:nvSpPr>
        <p:spPr>
          <a:xfrm>
            <a:off x="1869312" y="4642445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 smtClean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24</a:t>
            </a:r>
            <a:endParaRPr lang="en-GB" dirty="0"/>
          </a:p>
        </p:txBody>
      </p:sp>
      <p:cxnSp>
        <p:nvCxnSpPr>
          <p:cNvPr id="61" name="Straight Connector 60"/>
          <p:cNvCxnSpPr/>
          <p:nvPr/>
        </p:nvCxnSpPr>
        <p:spPr>
          <a:xfrm flipH="1">
            <a:off x="1793695" y="5101776"/>
            <a:ext cx="228017" cy="43284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Connector 61"/>
          <p:cNvCxnSpPr/>
          <p:nvPr/>
        </p:nvCxnSpPr>
        <p:spPr>
          <a:xfrm>
            <a:off x="2238832" y="5101776"/>
            <a:ext cx="194364" cy="43242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Rectangle 64"/>
          <p:cNvSpPr/>
          <p:nvPr/>
        </p:nvSpPr>
        <p:spPr>
          <a:xfrm>
            <a:off x="3394831" y="4642445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 smtClean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42</a:t>
            </a:r>
            <a:endParaRPr lang="en-GB" dirty="0"/>
          </a:p>
        </p:txBody>
      </p:sp>
      <p:sp>
        <p:nvSpPr>
          <p:cNvPr id="68" name="Rectangle 67"/>
          <p:cNvSpPr/>
          <p:nvPr/>
        </p:nvSpPr>
        <p:spPr>
          <a:xfrm>
            <a:off x="4920350" y="4642865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 smtClean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48</a:t>
            </a:r>
            <a:endParaRPr lang="en-GB" dirty="0"/>
          </a:p>
        </p:txBody>
      </p:sp>
      <p:cxnSp>
        <p:nvCxnSpPr>
          <p:cNvPr id="71" name="Straight Connector 70"/>
          <p:cNvCxnSpPr/>
          <p:nvPr/>
        </p:nvCxnSpPr>
        <p:spPr>
          <a:xfrm flipH="1">
            <a:off x="3333691" y="5101776"/>
            <a:ext cx="228017" cy="43284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Straight Connector 71"/>
          <p:cNvCxnSpPr/>
          <p:nvPr/>
        </p:nvCxnSpPr>
        <p:spPr>
          <a:xfrm>
            <a:off x="3778828" y="5101776"/>
            <a:ext cx="194364" cy="43242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Straight Connector 72"/>
          <p:cNvCxnSpPr/>
          <p:nvPr/>
        </p:nvCxnSpPr>
        <p:spPr>
          <a:xfrm flipH="1">
            <a:off x="4867547" y="5101776"/>
            <a:ext cx="228017" cy="43284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Straight Connector 73"/>
          <p:cNvCxnSpPr/>
          <p:nvPr/>
        </p:nvCxnSpPr>
        <p:spPr>
          <a:xfrm>
            <a:off x="5312684" y="5101776"/>
            <a:ext cx="194364" cy="43242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5" name="Picture 7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1535" y="2747266"/>
            <a:ext cx="484363" cy="472433"/>
          </a:xfrm>
          <a:prstGeom prst="rect">
            <a:avLst/>
          </a:prstGeom>
        </p:spPr>
      </p:pic>
      <p:pic>
        <p:nvPicPr>
          <p:cNvPr id="76" name="Picture 7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7059" y="2747272"/>
            <a:ext cx="484363" cy="472433"/>
          </a:xfrm>
          <a:prstGeom prst="rect">
            <a:avLst/>
          </a:prstGeom>
        </p:spPr>
      </p:pic>
      <p:pic>
        <p:nvPicPr>
          <p:cNvPr id="77" name="Picture 7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1422" y="2747272"/>
            <a:ext cx="484363" cy="472433"/>
          </a:xfrm>
          <a:prstGeom prst="rect">
            <a:avLst/>
          </a:prstGeom>
        </p:spPr>
      </p:pic>
      <p:pic>
        <p:nvPicPr>
          <p:cNvPr id="78" name="Picture 7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5785" y="2747272"/>
            <a:ext cx="484363" cy="472433"/>
          </a:xfrm>
          <a:prstGeom prst="rect">
            <a:avLst/>
          </a:prstGeom>
        </p:spPr>
      </p:pic>
      <p:pic>
        <p:nvPicPr>
          <p:cNvPr id="79" name="Picture 7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0148" y="2747272"/>
            <a:ext cx="484363" cy="472433"/>
          </a:xfrm>
          <a:prstGeom prst="rect">
            <a:avLst/>
          </a:prstGeom>
        </p:spPr>
      </p:pic>
      <p:pic>
        <p:nvPicPr>
          <p:cNvPr id="84" name="Picture 8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7860" y="2747266"/>
            <a:ext cx="484363" cy="472433"/>
          </a:xfrm>
          <a:prstGeom prst="rect">
            <a:avLst/>
          </a:prstGeom>
        </p:spPr>
      </p:pic>
      <p:pic>
        <p:nvPicPr>
          <p:cNvPr id="85" name="Picture 8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4185" y="2747266"/>
            <a:ext cx="484363" cy="472433"/>
          </a:xfrm>
          <a:prstGeom prst="rect">
            <a:avLst/>
          </a:prstGeom>
        </p:spPr>
      </p:pic>
      <p:pic>
        <p:nvPicPr>
          <p:cNvPr id="86" name="Picture 8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0510" y="2747266"/>
            <a:ext cx="484363" cy="472433"/>
          </a:xfrm>
          <a:prstGeom prst="rect">
            <a:avLst/>
          </a:prstGeom>
        </p:spPr>
      </p:pic>
      <p:pic>
        <p:nvPicPr>
          <p:cNvPr id="91" name="Picture 9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9027" y="3196786"/>
            <a:ext cx="484363" cy="472433"/>
          </a:xfrm>
          <a:prstGeom prst="rect">
            <a:avLst/>
          </a:prstGeom>
        </p:spPr>
      </p:pic>
      <p:pic>
        <p:nvPicPr>
          <p:cNvPr id="92" name="Picture 9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3390" y="3196786"/>
            <a:ext cx="484363" cy="472433"/>
          </a:xfrm>
          <a:prstGeom prst="rect">
            <a:avLst/>
          </a:prstGeom>
        </p:spPr>
      </p:pic>
      <p:pic>
        <p:nvPicPr>
          <p:cNvPr id="93" name="Picture 9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7753" y="3196786"/>
            <a:ext cx="484363" cy="472433"/>
          </a:xfrm>
          <a:prstGeom prst="rect">
            <a:avLst/>
          </a:prstGeom>
        </p:spPr>
      </p:pic>
      <p:pic>
        <p:nvPicPr>
          <p:cNvPr id="94" name="Picture 9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2116" y="3196786"/>
            <a:ext cx="484363" cy="472433"/>
          </a:xfrm>
          <a:prstGeom prst="rect">
            <a:avLst/>
          </a:prstGeom>
        </p:spPr>
      </p:pic>
      <p:pic>
        <p:nvPicPr>
          <p:cNvPr id="95" name="Picture 9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1535" y="3196786"/>
            <a:ext cx="484363" cy="472433"/>
          </a:xfrm>
          <a:prstGeom prst="rect">
            <a:avLst/>
          </a:prstGeom>
        </p:spPr>
      </p:pic>
      <p:pic>
        <p:nvPicPr>
          <p:cNvPr id="96" name="Picture 9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7860" y="3196786"/>
            <a:ext cx="484363" cy="472433"/>
          </a:xfrm>
          <a:prstGeom prst="rect">
            <a:avLst/>
          </a:prstGeom>
        </p:spPr>
      </p:pic>
      <p:pic>
        <p:nvPicPr>
          <p:cNvPr id="97" name="Picture 9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4185" y="3196786"/>
            <a:ext cx="484363" cy="472433"/>
          </a:xfrm>
          <a:prstGeom prst="rect">
            <a:avLst/>
          </a:prstGeom>
        </p:spPr>
      </p:pic>
      <p:pic>
        <p:nvPicPr>
          <p:cNvPr id="98" name="Picture 9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0510" y="3196786"/>
            <a:ext cx="484363" cy="4724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7256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79" name="TextBox 78"/>
              <p:cNvSpPr txBox="1"/>
              <p:nvPr/>
            </p:nvSpPr>
            <p:spPr>
              <a:xfrm>
                <a:off x="695550" y="334776"/>
                <a:ext cx="7497474" cy="567847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Complete the calculations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</a:t>
                </a:r>
                <a:endParaRPr kumimoji="0" lang="en-GB" sz="28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</a:t>
                </a: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     6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                             60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kumimoji="0" lang="en-GB" sz="28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:endParaRPr kumimoji="0" lang="en-GB" sz="3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 startAt="2"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Complete the calculations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4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 smtClean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  <a:p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	</a:t>
                </a:r>
                <a:r>
                  <a:rPr lang="en-GB" sz="2800" dirty="0" smtClean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	   8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             </a:t>
                </a:r>
                <a:r>
                  <a:rPr lang="en-GB" sz="2800" dirty="0" smtClean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80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3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3</a:t>
                </a: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)  	</a:t>
                </a: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en-GB" sz="2800" dirty="0" smtClean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Partition each number into tens and ones.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79" name="TextBox 7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5678478"/>
              </a:xfrm>
              <a:prstGeom prst="rect">
                <a:avLst/>
              </a:prstGeom>
              <a:blipFill>
                <a:blip r:embed="rId5"/>
                <a:stretch>
                  <a:fillRect l="-1707" t="-118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" name="Picture 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2136990" y="1004293"/>
            <a:ext cx="282115" cy="31604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1876471" y="1004293"/>
            <a:ext cx="282115" cy="316044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5002" t="23074" r="31995" b="33000"/>
          <a:stretch/>
        </p:blipFill>
        <p:spPr>
          <a:xfrm>
            <a:off x="5721247" y="334776"/>
            <a:ext cx="413069" cy="1383794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2614545" y="1004293"/>
            <a:ext cx="282115" cy="316044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5002" t="23074" r="31995" b="33000"/>
          <a:stretch/>
        </p:blipFill>
        <p:spPr>
          <a:xfrm>
            <a:off x="5916687" y="334776"/>
            <a:ext cx="413069" cy="1383794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5002" t="23074" r="31995" b="33000"/>
          <a:stretch/>
        </p:blipFill>
        <p:spPr>
          <a:xfrm>
            <a:off x="6277494" y="334776"/>
            <a:ext cx="413069" cy="1383794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3317650" y="998671"/>
            <a:ext cx="282115" cy="316044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2846678" y="998671"/>
            <a:ext cx="282115" cy="316044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3578169" y="998671"/>
            <a:ext cx="282115" cy="316044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5002" t="23074" r="31995" b="33000"/>
          <a:stretch/>
        </p:blipFill>
        <p:spPr>
          <a:xfrm>
            <a:off x="6474169" y="334776"/>
            <a:ext cx="413069" cy="1383794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5002" t="23074" r="31995" b="33000"/>
          <a:stretch/>
        </p:blipFill>
        <p:spPr>
          <a:xfrm>
            <a:off x="6865054" y="334776"/>
            <a:ext cx="413069" cy="1383794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5002" t="23074" r="31995" b="33000"/>
          <a:stretch/>
        </p:blipFill>
        <p:spPr>
          <a:xfrm>
            <a:off x="7060495" y="334776"/>
            <a:ext cx="413069" cy="1383794"/>
          </a:xfrm>
          <a:prstGeom prst="rect">
            <a:avLst/>
          </a:prstGeom>
        </p:spPr>
      </p:pic>
      <p:sp>
        <p:nvSpPr>
          <p:cNvPr id="60" name="Rectangle 59"/>
          <p:cNvSpPr/>
          <p:nvPr/>
        </p:nvSpPr>
        <p:spPr>
          <a:xfrm>
            <a:off x="1869312" y="4642445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 smtClean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24</a:t>
            </a:r>
            <a:endParaRPr lang="en-GB" dirty="0"/>
          </a:p>
        </p:txBody>
      </p:sp>
      <p:cxnSp>
        <p:nvCxnSpPr>
          <p:cNvPr id="61" name="Straight Connector 60"/>
          <p:cNvCxnSpPr/>
          <p:nvPr/>
        </p:nvCxnSpPr>
        <p:spPr>
          <a:xfrm flipH="1">
            <a:off x="1793695" y="5101776"/>
            <a:ext cx="228017" cy="43284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Connector 61"/>
          <p:cNvCxnSpPr/>
          <p:nvPr/>
        </p:nvCxnSpPr>
        <p:spPr>
          <a:xfrm>
            <a:off x="2238832" y="5101776"/>
            <a:ext cx="194364" cy="43242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Rectangle 64"/>
          <p:cNvSpPr/>
          <p:nvPr/>
        </p:nvSpPr>
        <p:spPr>
          <a:xfrm>
            <a:off x="3394831" y="4642445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 smtClean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42</a:t>
            </a:r>
            <a:endParaRPr lang="en-GB" dirty="0"/>
          </a:p>
        </p:txBody>
      </p:sp>
      <p:sp>
        <p:nvSpPr>
          <p:cNvPr id="68" name="Rectangle 67"/>
          <p:cNvSpPr/>
          <p:nvPr/>
        </p:nvSpPr>
        <p:spPr>
          <a:xfrm>
            <a:off x="4920350" y="4642865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 smtClean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48</a:t>
            </a:r>
            <a:endParaRPr lang="en-GB" dirty="0"/>
          </a:p>
        </p:txBody>
      </p:sp>
      <p:cxnSp>
        <p:nvCxnSpPr>
          <p:cNvPr id="71" name="Straight Connector 70"/>
          <p:cNvCxnSpPr/>
          <p:nvPr/>
        </p:nvCxnSpPr>
        <p:spPr>
          <a:xfrm flipH="1">
            <a:off x="3333691" y="5101776"/>
            <a:ext cx="228017" cy="43284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Straight Connector 71"/>
          <p:cNvCxnSpPr/>
          <p:nvPr/>
        </p:nvCxnSpPr>
        <p:spPr>
          <a:xfrm>
            <a:off x="3778828" y="5101776"/>
            <a:ext cx="194364" cy="43242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Straight Connector 72"/>
          <p:cNvCxnSpPr/>
          <p:nvPr/>
        </p:nvCxnSpPr>
        <p:spPr>
          <a:xfrm flipH="1">
            <a:off x="4867547" y="5101776"/>
            <a:ext cx="228017" cy="43284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Straight Connector 73"/>
          <p:cNvCxnSpPr/>
          <p:nvPr/>
        </p:nvCxnSpPr>
        <p:spPr>
          <a:xfrm>
            <a:off x="5312684" y="5101776"/>
            <a:ext cx="194364" cy="43242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Rectangle 62"/>
          <p:cNvSpPr/>
          <p:nvPr/>
        </p:nvSpPr>
        <p:spPr>
          <a:xfrm>
            <a:off x="3168006" y="1598112"/>
            <a:ext cx="39305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  <a:endParaRPr lang="en-GB" sz="20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64" name="Rectangle 63"/>
          <p:cNvSpPr/>
          <p:nvPr/>
        </p:nvSpPr>
        <p:spPr>
          <a:xfrm>
            <a:off x="7150656" y="1598112"/>
            <a:ext cx="60144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  <a:r>
              <a:rPr lang="en-GB" sz="3200" dirty="0" smtClean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0</a:t>
            </a:r>
            <a:endParaRPr lang="en-GB" sz="20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66" name="Rectangle 65"/>
          <p:cNvSpPr/>
          <p:nvPr/>
        </p:nvSpPr>
        <p:spPr>
          <a:xfrm>
            <a:off x="1433970" y="5510959"/>
            <a:ext cx="60144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 smtClean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20</a:t>
            </a:r>
            <a:endParaRPr lang="en-GB" sz="20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67" name="Rectangle 66"/>
          <p:cNvSpPr/>
          <p:nvPr/>
        </p:nvSpPr>
        <p:spPr>
          <a:xfrm>
            <a:off x="2295953" y="5507704"/>
            <a:ext cx="39305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</a:t>
            </a:r>
            <a:endParaRPr lang="en-GB" sz="20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69" name="Rectangle 68"/>
          <p:cNvSpPr/>
          <p:nvPr/>
        </p:nvSpPr>
        <p:spPr>
          <a:xfrm>
            <a:off x="3137163" y="3648829"/>
            <a:ext cx="39305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</a:t>
            </a:r>
            <a:endParaRPr lang="en-GB" sz="20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70" name="Rectangle 69"/>
          <p:cNvSpPr/>
          <p:nvPr/>
        </p:nvSpPr>
        <p:spPr>
          <a:xfrm>
            <a:off x="6528590" y="3648829"/>
            <a:ext cx="60144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 smtClean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40</a:t>
            </a:r>
            <a:endParaRPr lang="en-GB" sz="20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75" name="Rectangle 74"/>
          <p:cNvSpPr/>
          <p:nvPr/>
        </p:nvSpPr>
        <p:spPr>
          <a:xfrm>
            <a:off x="2968387" y="5537451"/>
            <a:ext cx="60144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</a:t>
            </a:r>
            <a:r>
              <a:rPr lang="en-GB" sz="3200" dirty="0" smtClean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0</a:t>
            </a:r>
            <a:endParaRPr lang="en-GB" sz="20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76" name="Rectangle 75"/>
          <p:cNvSpPr/>
          <p:nvPr/>
        </p:nvSpPr>
        <p:spPr>
          <a:xfrm>
            <a:off x="3830370" y="5534196"/>
            <a:ext cx="39305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 smtClean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  <a:endParaRPr lang="en-GB" sz="20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77" name="Rectangle 76"/>
          <p:cNvSpPr/>
          <p:nvPr/>
        </p:nvSpPr>
        <p:spPr>
          <a:xfrm>
            <a:off x="4522194" y="5505836"/>
            <a:ext cx="60144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</a:t>
            </a:r>
            <a:r>
              <a:rPr lang="en-GB" sz="3200" dirty="0" smtClean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0</a:t>
            </a:r>
            <a:endParaRPr lang="en-GB" sz="20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78" name="Rectangle 77"/>
          <p:cNvSpPr/>
          <p:nvPr/>
        </p:nvSpPr>
        <p:spPr>
          <a:xfrm>
            <a:off x="5384177" y="5502581"/>
            <a:ext cx="39305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 smtClean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8</a:t>
            </a:r>
            <a:endParaRPr lang="en-GB" sz="2000" dirty="0">
              <a:solidFill>
                <a:schemeClr val="accent1">
                  <a:lumMod val="50000"/>
                </a:schemeClr>
              </a:solidFill>
            </a:endParaRPr>
          </a:p>
        </p:txBody>
      </p:sp>
      <p:cxnSp>
        <p:nvCxnSpPr>
          <p:cNvPr id="6" name="Straight Connector 5"/>
          <p:cNvCxnSpPr/>
          <p:nvPr/>
        </p:nvCxnSpPr>
        <p:spPr>
          <a:xfrm>
            <a:off x="2775465" y="2682654"/>
            <a:ext cx="0" cy="1074107"/>
          </a:xfrm>
          <a:prstGeom prst="line">
            <a:avLst/>
          </a:prstGeom>
          <a:ln w="28575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Straight Connector 79"/>
          <p:cNvCxnSpPr/>
          <p:nvPr/>
        </p:nvCxnSpPr>
        <p:spPr>
          <a:xfrm>
            <a:off x="6152223" y="2665900"/>
            <a:ext cx="0" cy="1074107"/>
          </a:xfrm>
          <a:prstGeom prst="line">
            <a:avLst/>
          </a:prstGeom>
          <a:ln w="28575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1" name="Picture 8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1535" y="2747266"/>
            <a:ext cx="484363" cy="472433"/>
          </a:xfrm>
          <a:prstGeom prst="rect">
            <a:avLst/>
          </a:prstGeom>
        </p:spPr>
      </p:pic>
      <p:pic>
        <p:nvPicPr>
          <p:cNvPr id="82" name="Picture 8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7059" y="2747272"/>
            <a:ext cx="484363" cy="472433"/>
          </a:xfrm>
          <a:prstGeom prst="rect">
            <a:avLst/>
          </a:prstGeom>
        </p:spPr>
      </p:pic>
      <p:pic>
        <p:nvPicPr>
          <p:cNvPr id="83" name="Picture 8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1422" y="2747272"/>
            <a:ext cx="484363" cy="472433"/>
          </a:xfrm>
          <a:prstGeom prst="rect">
            <a:avLst/>
          </a:prstGeom>
        </p:spPr>
      </p:pic>
      <p:pic>
        <p:nvPicPr>
          <p:cNvPr id="84" name="Picture 8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5785" y="2747272"/>
            <a:ext cx="484363" cy="472433"/>
          </a:xfrm>
          <a:prstGeom prst="rect">
            <a:avLst/>
          </a:prstGeom>
        </p:spPr>
      </p:pic>
      <p:pic>
        <p:nvPicPr>
          <p:cNvPr id="85" name="Picture 8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0148" y="2747272"/>
            <a:ext cx="484363" cy="472433"/>
          </a:xfrm>
          <a:prstGeom prst="rect">
            <a:avLst/>
          </a:prstGeom>
        </p:spPr>
      </p:pic>
      <p:pic>
        <p:nvPicPr>
          <p:cNvPr id="86" name="Picture 8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7860" y="2747266"/>
            <a:ext cx="484363" cy="472433"/>
          </a:xfrm>
          <a:prstGeom prst="rect">
            <a:avLst/>
          </a:prstGeom>
        </p:spPr>
      </p:pic>
      <p:pic>
        <p:nvPicPr>
          <p:cNvPr id="87" name="Picture 8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4185" y="2747266"/>
            <a:ext cx="484363" cy="472433"/>
          </a:xfrm>
          <a:prstGeom prst="rect">
            <a:avLst/>
          </a:prstGeom>
        </p:spPr>
      </p:pic>
      <p:pic>
        <p:nvPicPr>
          <p:cNvPr id="88" name="Picture 8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0510" y="2747266"/>
            <a:ext cx="484363" cy="472433"/>
          </a:xfrm>
          <a:prstGeom prst="rect">
            <a:avLst/>
          </a:prstGeom>
        </p:spPr>
      </p:pic>
      <p:pic>
        <p:nvPicPr>
          <p:cNvPr id="89" name="Picture 88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9027" y="3196786"/>
            <a:ext cx="484363" cy="472433"/>
          </a:xfrm>
          <a:prstGeom prst="rect">
            <a:avLst/>
          </a:prstGeom>
        </p:spPr>
      </p:pic>
      <p:pic>
        <p:nvPicPr>
          <p:cNvPr id="90" name="Picture 8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3390" y="3196786"/>
            <a:ext cx="484363" cy="472433"/>
          </a:xfrm>
          <a:prstGeom prst="rect">
            <a:avLst/>
          </a:prstGeom>
        </p:spPr>
      </p:pic>
      <p:pic>
        <p:nvPicPr>
          <p:cNvPr id="91" name="Picture 9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7753" y="3196786"/>
            <a:ext cx="484363" cy="472433"/>
          </a:xfrm>
          <a:prstGeom prst="rect">
            <a:avLst/>
          </a:prstGeom>
        </p:spPr>
      </p:pic>
      <p:pic>
        <p:nvPicPr>
          <p:cNvPr id="92" name="Picture 9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2116" y="3196786"/>
            <a:ext cx="484363" cy="472433"/>
          </a:xfrm>
          <a:prstGeom prst="rect">
            <a:avLst/>
          </a:prstGeom>
        </p:spPr>
      </p:pic>
      <p:pic>
        <p:nvPicPr>
          <p:cNvPr id="93" name="Picture 9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1535" y="3196786"/>
            <a:ext cx="484363" cy="472433"/>
          </a:xfrm>
          <a:prstGeom prst="rect">
            <a:avLst/>
          </a:prstGeom>
        </p:spPr>
      </p:pic>
      <p:pic>
        <p:nvPicPr>
          <p:cNvPr id="94" name="Picture 9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7860" y="3196786"/>
            <a:ext cx="484363" cy="472433"/>
          </a:xfrm>
          <a:prstGeom prst="rect">
            <a:avLst/>
          </a:prstGeom>
        </p:spPr>
      </p:pic>
      <p:pic>
        <p:nvPicPr>
          <p:cNvPr id="95" name="Picture 9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4185" y="3196786"/>
            <a:ext cx="484363" cy="472433"/>
          </a:xfrm>
          <a:prstGeom prst="rect">
            <a:avLst/>
          </a:prstGeom>
        </p:spPr>
      </p:pic>
      <p:pic>
        <p:nvPicPr>
          <p:cNvPr id="96" name="Picture 9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0510" y="3196786"/>
            <a:ext cx="484363" cy="47243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790629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" grpId="0"/>
      <p:bldP spid="64" grpId="0"/>
      <p:bldP spid="66" grpId="0"/>
      <p:bldP spid="67" grpId="0"/>
      <p:bldP spid="69" grpId="0"/>
      <p:bldP spid="70" grpId="0"/>
      <p:bldP spid="75" grpId="0"/>
      <p:bldP spid="76" grpId="0"/>
      <p:bldP spid="77" grpId="0"/>
      <p:bldP spid="7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E088193-E133-4334-A52A-289B89C45D0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8202" y="696151"/>
            <a:ext cx="1384423" cy="1136096"/>
          </a:xfrm>
          <a:prstGeom prst="rect">
            <a:avLst/>
          </a:prstGeom>
        </p:spPr>
      </p:pic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166DD605-ECBE-43F8-9BE5-D0D491DC58B9}"/>
              </a:ext>
            </a:extLst>
          </p:cNvPr>
          <p:cNvSpPr/>
          <p:nvPr/>
        </p:nvSpPr>
        <p:spPr>
          <a:xfrm rot="5400000">
            <a:off x="931985" y="4196862"/>
            <a:ext cx="1386253" cy="1002323"/>
          </a:xfrm>
          <a:prstGeom prst="round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D7F9A21F-B285-45FD-8995-9999B9E78094}"/>
              </a:ext>
            </a:extLst>
          </p:cNvPr>
          <p:cNvSpPr/>
          <p:nvPr/>
        </p:nvSpPr>
        <p:spPr>
          <a:xfrm rot="5400000">
            <a:off x="1985772" y="4196862"/>
            <a:ext cx="1386253" cy="1002323"/>
          </a:xfrm>
          <a:prstGeom prst="round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CBD9C35F-5765-425D-9503-2631D1BC972C}"/>
              </a:ext>
            </a:extLst>
          </p:cNvPr>
          <p:cNvSpPr/>
          <p:nvPr/>
        </p:nvSpPr>
        <p:spPr>
          <a:xfrm rot="5400000">
            <a:off x="3039559" y="4196861"/>
            <a:ext cx="1386253" cy="1002323"/>
          </a:xfrm>
          <a:prstGeom prst="round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273CE298-C3FF-4BE2-A22C-4AF11A1E1787}"/>
              </a:ext>
            </a:extLst>
          </p:cNvPr>
          <p:cNvSpPr/>
          <p:nvPr/>
        </p:nvSpPr>
        <p:spPr>
          <a:xfrm rot="5400000">
            <a:off x="4794738" y="4201258"/>
            <a:ext cx="1386253" cy="1002323"/>
          </a:xfrm>
          <a:prstGeom prst="round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9B1525DE-5631-4C30-B293-1145E08CC357}"/>
              </a:ext>
            </a:extLst>
          </p:cNvPr>
          <p:cNvSpPr/>
          <p:nvPr/>
        </p:nvSpPr>
        <p:spPr>
          <a:xfrm rot="5400000">
            <a:off x="5848525" y="4201258"/>
            <a:ext cx="1386253" cy="1002323"/>
          </a:xfrm>
          <a:prstGeom prst="round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B4C1EEC8-748F-486E-90B6-146B3791195A}"/>
              </a:ext>
            </a:extLst>
          </p:cNvPr>
          <p:cNvSpPr/>
          <p:nvPr/>
        </p:nvSpPr>
        <p:spPr>
          <a:xfrm rot="5400000">
            <a:off x="6902312" y="4201257"/>
            <a:ext cx="1386253" cy="1002323"/>
          </a:xfrm>
          <a:prstGeom prst="round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7" name="Picture 36">
            <a:extLst>
              <a:ext uri="{FF2B5EF4-FFF2-40B4-BE49-F238E27FC236}">
                <a16:creationId xmlns:a16="http://schemas.microsoft.com/office/drawing/2014/main" id="{849033B0-B388-4933-AEAD-DC56022D0C1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6523408" y="593688"/>
            <a:ext cx="1834541" cy="1282764"/>
          </a:xfrm>
          <a:prstGeom prst="rect">
            <a:avLst/>
          </a:prstGeom>
        </p:spPr>
      </p:pic>
      <p:sp>
        <p:nvSpPr>
          <p:cNvPr id="4" name="Oval 3">
            <a:extLst>
              <a:ext uri="{FF2B5EF4-FFF2-40B4-BE49-F238E27FC236}">
                <a16:creationId xmlns:a16="http://schemas.microsoft.com/office/drawing/2014/main" id="{20C75774-B2B4-4298-895F-F48DD776D76E}"/>
              </a:ext>
            </a:extLst>
          </p:cNvPr>
          <p:cNvSpPr/>
          <p:nvPr/>
        </p:nvSpPr>
        <p:spPr>
          <a:xfrm>
            <a:off x="1752600" y="2045676"/>
            <a:ext cx="486507" cy="486507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00EE3268-0075-4292-932A-8179B735D61B}"/>
              </a:ext>
            </a:extLst>
          </p:cNvPr>
          <p:cNvSpPr/>
          <p:nvPr/>
        </p:nvSpPr>
        <p:spPr>
          <a:xfrm>
            <a:off x="2318238" y="2198076"/>
            <a:ext cx="486507" cy="486507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937F8BA4-8588-4E98-A67A-EEBA012F65DD}"/>
              </a:ext>
            </a:extLst>
          </p:cNvPr>
          <p:cNvSpPr/>
          <p:nvPr/>
        </p:nvSpPr>
        <p:spPr>
          <a:xfrm>
            <a:off x="1869280" y="2659613"/>
            <a:ext cx="486507" cy="486507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50664011-4F41-47FC-8A24-458B0E0E7155}"/>
              </a:ext>
            </a:extLst>
          </p:cNvPr>
          <p:cNvSpPr/>
          <p:nvPr/>
        </p:nvSpPr>
        <p:spPr>
          <a:xfrm>
            <a:off x="2359267" y="1647854"/>
            <a:ext cx="486507" cy="486507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34E91B7C-A6B8-40B3-BD4D-BE35087623D2}"/>
              </a:ext>
            </a:extLst>
          </p:cNvPr>
          <p:cNvSpPr/>
          <p:nvPr/>
        </p:nvSpPr>
        <p:spPr>
          <a:xfrm>
            <a:off x="2924905" y="2033951"/>
            <a:ext cx="486507" cy="486507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AE136CE4-9CE1-4F28-A5F9-EAD372D731EE}"/>
              </a:ext>
            </a:extLst>
          </p:cNvPr>
          <p:cNvSpPr/>
          <p:nvPr/>
        </p:nvSpPr>
        <p:spPr>
          <a:xfrm>
            <a:off x="2767196" y="2593729"/>
            <a:ext cx="486507" cy="486507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502BCED8-0DAA-48BD-8A3C-C20FA7EF2F13}"/>
              </a:ext>
            </a:extLst>
          </p:cNvPr>
          <p:cNvSpPr/>
          <p:nvPr/>
        </p:nvSpPr>
        <p:spPr>
          <a:xfrm>
            <a:off x="2929299" y="1427281"/>
            <a:ext cx="486507" cy="486507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8F6E7BE3-3579-4B06-8217-036A59C66F80}"/>
              </a:ext>
            </a:extLst>
          </p:cNvPr>
          <p:cNvSpPr/>
          <p:nvPr/>
        </p:nvSpPr>
        <p:spPr>
          <a:xfrm>
            <a:off x="3379723" y="2520458"/>
            <a:ext cx="486507" cy="486507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1A155D61-9429-4C8E-89D1-788D8F990A67}"/>
              </a:ext>
            </a:extLst>
          </p:cNvPr>
          <p:cNvSpPr/>
          <p:nvPr/>
        </p:nvSpPr>
        <p:spPr>
          <a:xfrm>
            <a:off x="3503915" y="1802422"/>
            <a:ext cx="486507" cy="486507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C1EA101B-CADF-4399-9EE5-F9E31AE4954F}"/>
              </a:ext>
            </a:extLst>
          </p:cNvPr>
          <p:cNvSpPr/>
          <p:nvPr/>
        </p:nvSpPr>
        <p:spPr>
          <a:xfrm>
            <a:off x="1245579" y="2464010"/>
            <a:ext cx="486507" cy="486507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CB4B9076-D97C-41C2-99AB-4446A18BCA03}"/>
              </a:ext>
            </a:extLst>
          </p:cNvPr>
          <p:cNvSpPr/>
          <p:nvPr/>
        </p:nvSpPr>
        <p:spPr>
          <a:xfrm>
            <a:off x="2315860" y="3101117"/>
            <a:ext cx="486507" cy="486507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58514807-FA62-48CB-80DC-FCC2B55F348A}"/>
              </a:ext>
            </a:extLst>
          </p:cNvPr>
          <p:cNvSpPr/>
          <p:nvPr/>
        </p:nvSpPr>
        <p:spPr>
          <a:xfrm>
            <a:off x="3168158" y="3064818"/>
            <a:ext cx="486507" cy="486507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DC350FB8-B7BF-410F-B9B9-77C65B5BF21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13221" y="1953389"/>
            <a:ext cx="617683" cy="602469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4D41E1E4-26A9-4133-8340-EE4BDA7FCD4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54180" y="1659310"/>
            <a:ext cx="617683" cy="602469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81A6B42A-A7AF-4052-9919-6E422722C6B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512143" y="1380757"/>
            <a:ext cx="617683" cy="602469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7191C587-4924-433B-84CB-17F3C405C31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92231" y="2230680"/>
            <a:ext cx="617683" cy="602469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FA5EA845-30BD-4D6B-A5A6-B4F3A3D7266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75210" y="1365839"/>
            <a:ext cx="617683" cy="602469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91357354-2A83-469D-8966-2EFAA5423EB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19926" y="1908298"/>
            <a:ext cx="617683" cy="602469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7A4BDC53-AD0D-4F17-A1D1-8EA81A2A8DB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88773" y="1531892"/>
            <a:ext cx="617683" cy="602469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65E3025C-34A9-46EF-868B-DDF76457807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16018" y="2443428"/>
            <a:ext cx="617683" cy="602469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30D39142-A577-4989-948E-1018D4D6D0F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77043" y="2705800"/>
            <a:ext cx="617683" cy="602469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67E34E08-3826-46E2-965C-05ECF5DE22D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49135" y="2465973"/>
            <a:ext cx="617683" cy="602469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7CC2ACC4-70DC-4466-823D-485C721FADB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35056" y="2718720"/>
            <a:ext cx="617683" cy="602469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58456141-42F9-41E9-B31C-0E9E9D67725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89195" y="3045897"/>
            <a:ext cx="617683" cy="602469"/>
          </a:xfrm>
          <a:prstGeom prst="rect">
            <a:avLst/>
          </a:prstGeom>
        </p:spPr>
      </p:pic>
      <p:sp>
        <p:nvSpPr>
          <p:cNvPr id="38" name="TextBox 37">
            <a:extLst>
              <a:ext uri="{FF2B5EF4-FFF2-40B4-BE49-F238E27FC236}">
                <a16:creationId xmlns:a16="http://schemas.microsoft.com/office/drawing/2014/main" id="{FA65F544-2D86-4DE5-B7A4-6391BFC07C73}"/>
              </a:ext>
            </a:extLst>
          </p:cNvPr>
          <p:cNvSpPr txBox="1"/>
          <p:nvPr/>
        </p:nvSpPr>
        <p:spPr>
          <a:xfrm>
            <a:off x="3176877" y="593688"/>
            <a:ext cx="3165126" cy="1532334"/>
          </a:xfrm>
          <a:prstGeom prst="wedgeRoundRectCallout">
            <a:avLst>
              <a:gd name="adj1" fmla="val 65435"/>
              <a:gd name="adj2" fmla="val 754"/>
              <a:gd name="adj3" fmla="val 16667"/>
            </a:avLst>
          </a:prstGeom>
          <a:noFill/>
          <a:ln w="28575">
            <a:solidFill>
              <a:schemeClr val="accent6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There are 4 counters in each group.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DEEA8B2D-F1C8-466B-9393-A7CD0307D29B}"/>
              </a:ext>
            </a:extLst>
          </p:cNvPr>
          <p:cNvSpPr txBox="1"/>
          <p:nvPr/>
        </p:nvSpPr>
        <p:spPr>
          <a:xfrm>
            <a:off x="1153088" y="2286429"/>
            <a:ext cx="5377828" cy="1532334"/>
          </a:xfrm>
          <a:prstGeom prst="wedgeRoundRectCallout">
            <a:avLst>
              <a:gd name="adj1" fmla="val -34931"/>
              <a:gd name="adj2" fmla="val -86685"/>
              <a:gd name="adj3" fmla="val 16667"/>
            </a:avLst>
          </a:prstGeom>
          <a:noFill/>
          <a:ln w="28575">
            <a:solidFill>
              <a:schemeClr val="accent4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But </a:t>
            </a:r>
            <a:r>
              <a:rPr lang="en-GB" sz="2800" dirty="0" smtClean="0">
                <a:solidFill>
                  <a:prstClr val="black"/>
                </a:solidFill>
                <a:latin typeface="Calibri" panose="020F0502020204030204"/>
              </a:rPr>
              <a:t>your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counters have different values. The value of each group must be equal too.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2789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4.07407E-6 L -0.01042 0.23078 " pathEditMode="relative" rAng="0" ptsTypes="AA">
                                      <p:cBhvr>
                                        <p:cTn id="6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21" y="1152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3.7037E-6 L 0.04896 0.29027 " pathEditMode="relative" rAng="0" ptsTypes="AA">
                                      <p:cBhvr>
                                        <p:cTn id="10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48" y="1451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1.85185E-6 L 0.15226 0.20208 " pathEditMode="relative" rAng="0" ptsTypes="AA">
                                      <p:cBhvr>
                                        <p:cTn id="14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604" y="100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4.44444E-6 L -0.08264 0.39005 " pathEditMode="relative" rAng="0" ptsTypes="AA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132" y="1949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1.48148E-6 L 0.03664 0.30995 " pathEditMode="relative" rAng="0" ptsTypes="AA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23" y="154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0 L 0.1533 0.17593 " pathEditMode="relative" rAng="0" ptsTypes="AA">
                                      <p:cBhvr>
                                        <p:cTn id="2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656" y="879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2.59259E-6 L -0.17604 0.29467 " pathEditMode="relative" rAng="0" ptsTypes="AA">
                                      <p:cBhvr>
                                        <p:cTn id="28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802" y="147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"/>
                            </p:stCondLst>
                            <p:childTnLst>
                              <p:par>
                                <p:cTn id="30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1.48148E-6 L -0.07882 0.46273 " pathEditMode="relative" rAng="0" ptsTypes="AA">
                                      <p:cBhvr>
                                        <p:cTn id="31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41" y="2312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4.44444E-6 L 0.03768 0.37061 " pathEditMode="relative" rAng="0" ptsTypes="AA">
                                      <p:cBhvr>
                                        <p:cTn id="34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75" y="185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750"/>
                            </p:stCondLst>
                            <p:childTnLst>
                              <p:par>
                                <p:cTn id="36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1.85185E-6 L -0.20659 0.44699 " pathEditMode="relative" rAng="0" ptsTypes="AA">
                                      <p:cBhvr>
                                        <p:cTn id="37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330" y="223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"/>
                            </p:stCondLst>
                            <p:childTnLst>
                              <p:par>
                                <p:cTn id="39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7.40741E-7 L -0.07951 0.34167 " pathEditMode="relative" rAng="0" ptsTypes="AA">
                                      <p:cBhvr>
                                        <p:cTn id="40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76" y="1708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250"/>
                            </p:stCondLst>
                            <p:childTnLst>
                              <p:par>
                                <p:cTn id="42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2.59259E-6 L 0.06007 0.26365 " pathEditMode="relative" rAng="0" ptsTypes="AA">
                                      <p:cBhvr>
                                        <p:cTn id="43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03" y="1317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3.7037E-7 L 0.00782 0.35718 " pathEditMode="relative" rAng="0" ptsTypes="AA">
                                      <p:cBhvr>
                                        <p:cTn id="8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2" y="178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500"/>
                            </p:stCondLst>
                            <p:childTnLst>
                              <p:par>
                                <p:cTn id="87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2.22222E-6 L 0.0757 0.30509 " pathEditMode="relative" rAng="0" ptsTypes="AA">
                                      <p:cBhvr>
                                        <p:cTn id="8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785" y="1525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000"/>
                            </p:stCondLst>
                            <p:childTnLst>
                              <p:par>
                                <p:cTn id="90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2.22222E-6 L 0.23142 0.2213 " pathEditMode="relative" rAng="0" ptsTypes="AA">
                                      <p:cBhvr>
                                        <p:cTn id="9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563" y="110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500"/>
                            </p:stCondLst>
                            <p:childTnLst>
                              <p:par>
                                <p:cTn id="93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1.11111E-6 L -0.01077 0.41366 " pathEditMode="relative" rAng="0" ptsTypes="AA">
                                      <p:cBhvr>
                                        <p:cTn id="9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38" y="2067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2000"/>
                            </p:stCondLst>
                            <p:childTnLst>
                              <p:par>
                                <p:cTn id="96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1.48148E-6 L 0.09132 0.26227 " pathEditMode="relative" rAng="0" ptsTypes="AA">
                                      <p:cBhvr>
                                        <p:cTn id="9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566" y="1310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2500"/>
                            </p:stCondLst>
                            <p:childTnLst>
                              <p:par>
                                <p:cTn id="99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2.96296E-6 L 0.22153 0.17523 " pathEditMode="relative" rAng="0" ptsTypes="AA">
                                      <p:cBhvr>
                                        <p:cTn id="10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076" y="875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3000"/>
                            </p:stCondLst>
                            <p:childTnLst>
                              <p:par>
                                <p:cTn id="102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4.44444E-6 L -0.12118 0.45879 " pathEditMode="relative" rAng="0" ptsTypes="AA">
                                      <p:cBhvr>
                                        <p:cTn id="10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059" y="2294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500"/>
                            </p:stCondLst>
                            <p:childTnLst>
                              <p:par>
                                <p:cTn id="105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3.7037E-6 L 0.01077 0.37593 " pathEditMode="relative" rAng="0" ptsTypes="AA">
                                      <p:cBhvr>
                                        <p:cTn id="10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38" y="1879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4000"/>
                            </p:stCondLst>
                            <p:childTnLst>
                              <p:par>
                                <p:cTn id="108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4.07407E-6 L 0.09722 0.26342 " pathEditMode="relative" rAng="0" ptsTypes="AA">
                                      <p:cBhvr>
                                        <p:cTn id="10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861" y="1317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4500"/>
                            </p:stCondLst>
                            <p:childTnLst>
                              <p:par>
                                <p:cTn id="111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3.7037E-7 L -0.12639 0.45949 " pathEditMode="relative" rAng="0" ptsTypes="AA">
                                      <p:cBhvr>
                                        <p:cTn id="11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319" y="2296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14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022E-16 -2.96296E-6 L -0.00642 0.37523 " pathEditMode="relative" rAng="0" ptsTypes="AA">
                                      <p:cBhvr>
                                        <p:cTn id="11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0" y="1875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5500"/>
                            </p:stCondLst>
                            <p:childTnLst>
                              <p:par>
                                <p:cTn id="117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2.22222E-6 L 0.06337 0.30139 " pathEditMode="relative" rAng="0" ptsTypes="AA">
                                      <p:cBhvr>
                                        <p:cTn id="11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60" y="150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0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1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5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6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19" grpId="1" animBg="1"/>
      <p:bldP spid="20" grpId="0" animBg="1"/>
      <p:bldP spid="21" grpId="0" animBg="1"/>
      <p:bldP spid="21" grpId="1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38" grpId="0" animBg="1"/>
      <p:bldP spid="3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0" name="Table 39">
            <a:extLst>
              <a:ext uri="{FF2B5EF4-FFF2-40B4-BE49-F238E27FC236}">
                <a16:creationId xmlns:a16="http://schemas.microsoft.com/office/drawing/2014/main" id="{37E85495-709E-4EEE-8CBA-E3DC09B64789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1148202" y="2586817"/>
          <a:ext cx="3309745" cy="289051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37078">
                  <a:extLst>
                    <a:ext uri="{9D8B030D-6E8A-4147-A177-3AD203B41FA5}">
                      <a16:colId xmlns:a16="http://schemas.microsoft.com/office/drawing/2014/main" val="19850668"/>
                    </a:ext>
                  </a:extLst>
                </a:gridCol>
                <a:gridCol w="1672667">
                  <a:extLst>
                    <a:ext uri="{9D8B030D-6E8A-4147-A177-3AD203B41FA5}">
                      <a16:colId xmlns:a16="http://schemas.microsoft.com/office/drawing/2014/main" val="3661368022"/>
                    </a:ext>
                  </a:extLst>
                </a:gridCol>
              </a:tblGrid>
              <a:tr h="588103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Tens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Ones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7112008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74715305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27172868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30757321"/>
                  </a:ext>
                </a:extLst>
              </a:tr>
            </a:tbl>
          </a:graphicData>
        </a:graphic>
      </p:graphicFrame>
      <p:pic>
        <p:nvPicPr>
          <p:cNvPr id="3" name="Picture 2">
            <a:extLst>
              <a:ext uri="{FF2B5EF4-FFF2-40B4-BE49-F238E27FC236}">
                <a16:creationId xmlns:a16="http://schemas.microsoft.com/office/drawing/2014/main" id="{AE088193-E133-4334-A52A-289B89C45D0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8202" y="696151"/>
            <a:ext cx="1384423" cy="1136096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849033B0-B388-4933-AEAD-DC56022D0C1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6523408" y="593688"/>
            <a:ext cx="1834541" cy="1282764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DC350FB8-B7BF-410F-B9B9-77C65B5BF21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13221" y="1953389"/>
            <a:ext cx="617683" cy="602469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4D41E1E4-26A9-4133-8340-EE4BDA7FCD4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54180" y="1659310"/>
            <a:ext cx="617683" cy="602469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81A6B42A-A7AF-4052-9919-6E422722C6B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512143" y="1380757"/>
            <a:ext cx="617683" cy="602469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7191C587-4924-433B-84CB-17F3C405C31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92231" y="2230680"/>
            <a:ext cx="617683" cy="602469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FA5EA845-30BD-4D6B-A5A6-B4F3A3D7266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75210" y="1365839"/>
            <a:ext cx="617683" cy="602469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91357354-2A83-469D-8966-2EFAA5423EB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19926" y="1908298"/>
            <a:ext cx="617683" cy="602469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7A4BDC53-AD0D-4F17-A1D1-8EA81A2A8DB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88773" y="1531892"/>
            <a:ext cx="617683" cy="602469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65E3025C-34A9-46EF-868B-DDF76457807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16018" y="2443428"/>
            <a:ext cx="617683" cy="602469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30D39142-A577-4989-948E-1018D4D6D0F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77043" y="2705800"/>
            <a:ext cx="617683" cy="602469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67E34E08-3826-46E2-965C-05ECF5DE22D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49135" y="2465973"/>
            <a:ext cx="617683" cy="602469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7CC2ACC4-70DC-4466-823D-485C721FADB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35056" y="2718720"/>
            <a:ext cx="617683" cy="602469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58456141-42F9-41E9-B31C-0E9E9D67725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89195" y="3045897"/>
            <a:ext cx="617683" cy="602469"/>
          </a:xfrm>
          <a:prstGeom prst="rect">
            <a:avLst/>
          </a:prstGeom>
        </p:spPr>
      </p:pic>
      <p:sp>
        <p:nvSpPr>
          <p:cNvPr id="36" name="TextBox 35">
            <a:extLst>
              <a:ext uri="{FF2B5EF4-FFF2-40B4-BE49-F238E27FC236}">
                <a16:creationId xmlns:a16="http://schemas.microsoft.com/office/drawing/2014/main" id="{3C76B293-16BD-4B48-BD0D-357E281C1A2A}"/>
              </a:ext>
            </a:extLst>
          </p:cNvPr>
          <p:cNvSpPr txBox="1"/>
          <p:nvPr/>
        </p:nvSpPr>
        <p:spPr>
          <a:xfrm>
            <a:off x="2034086" y="1947922"/>
            <a:ext cx="15953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39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÷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3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=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8A33093C-FD6C-40F2-AD3E-AEC63B9D6B73}"/>
              </a:ext>
            </a:extLst>
          </p:cNvPr>
          <p:cNvSpPr/>
          <p:nvPr/>
        </p:nvSpPr>
        <p:spPr>
          <a:xfrm>
            <a:off x="1197935" y="3211033"/>
            <a:ext cx="3203944" cy="694660"/>
          </a:xfrm>
          <a:prstGeom prst="roundRect">
            <a:avLst/>
          </a:prstGeom>
          <a:noFill/>
          <a:ln w="28575">
            <a:solidFill>
              <a:schemeClr val="accent5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062919AC-58A1-43AB-BF2A-1C72B6F1AC76}"/>
              </a:ext>
            </a:extLst>
          </p:cNvPr>
          <p:cNvSpPr txBox="1"/>
          <p:nvPr/>
        </p:nvSpPr>
        <p:spPr>
          <a:xfrm>
            <a:off x="3423120" y="1951223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13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39398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1.11111E-6 L -0.42083 0.27338 " pathEditMode="relative" rAng="0" ptsTypes="AA">
                                      <p:cBhvr>
                                        <p:cTn id="15" dur="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042" y="1365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3.7037E-7 L -0.53489 0.34143 " pathEditMode="relative" rAng="0" ptsTypes="AA">
                                      <p:cBhvr>
                                        <p:cTn id="19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753" y="1706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022E-16 -2.96296E-6 L -0.52708 0.37616 " pathEditMode="relative" rAng="0" ptsTypes="AA">
                                      <p:cBhvr>
                                        <p:cTn id="23" dur="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354" y="1879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3.7037E-7 L -0.22656 0.24676 " pathEditMode="relative" rAng="0" ptsTypes="AA">
                                      <p:cBhvr>
                                        <p:cTn id="2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337" y="123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2.22222E-6 L -0.27465 0.30417 " pathEditMode="relative" rAng="0" ptsTypes="AA">
                                      <p:cBhvr>
                                        <p:cTn id="3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733" y="152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"/>
                            </p:stCondLst>
                            <p:childTnLst>
                              <p:par>
                                <p:cTn id="32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2.22222E-6 L -0.23333 0.3382 " pathEditMode="relative" rAng="0" ptsTypes="AA">
                                      <p:cBhvr>
                                        <p:cTn id="3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667" y="1689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4.44444E-6 L -0.30121 0.27129 " pathEditMode="relative" rAng="0" ptsTypes="AA">
                                      <p:cBhvr>
                                        <p:cTn id="3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069" y="135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3.7037E-6 L -0.2835 0.3 " pathEditMode="relative" rAng="0" ptsTypes="AA">
                                      <p:cBhvr>
                                        <p:cTn id="4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184" y="150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2.96296E-6 L -0.23715 0.25324 " pathEditMode="relative" rAng="0" ptsTypes="AA">
                                      <p:cBhvr>
                                        <p:cTn id="4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858" y="126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500"/>
                            </p:stCondLst>
                            <p:childTnLst>
                              <p:par>
                                <p:cTn id="45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1.48148E-6 L -0.19584 0.11528 " pathEditMode="relative" rAng="0" ptsTypes="AA">
                                      <p:cBhvr>
                                        <p:cTn id="4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792" y="576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4.07407E-6 L -0.25625 0.18888 " pathEditMode="relative" rAng="0" ptsTypes="AA">
                                      <p:cBhvr>
                                        <p:cTn id="4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812" y="94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500"/>
                            </p:stCondLst>
                            <p:childTnLst>
                              <p:par>
                                <p:cTn id="51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2.22222E-6 L -0.33941 0.30208 " pathEditMode="relative" rAng="0" ptsTypes="AA">
                                      <p:cBhvr>
                                        <p:cTn id="5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979" y="150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11273 " pathEditMode="relative" rAng="0" ptsTypes="AA">
                                      <p:cBhvr>
                                        <p:cTn id="61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562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500"/>
                            </p:stCondLst>
                            <p:childTnLst>
                              <p:par>
                                <p:cTn id="63" presetID="42" presetClass="path" presetSubtype="0" accel="50000" decel="5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.11273 L 0.00122 0.22546 " pathEditMode="relative" rAng="0" ptsTypes="AA">
                                      <p:cBhvr>
                                        <p:cTn id="64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2" y="562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  <p:bldP spid="2" grpId="0" animBg="1"/>
      <p:bldP spid="2" grpId="1" animBg="1"/>
      <p:bldP spid="2" grpId="2" animBg="1"/>
      <p:bldP spid="4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345625" y="470541"/>
            <a:ext cx="15953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84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÷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4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=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1C7B82B5-B3AD-3445-B1E4-114020DF5B8C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4620856" y="1745483"/>
          <a:ext cx="3168000" cy="365798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84000">
                  <a:extLst>
                    <a:ext uri="{9D8B030D-6E8A-4147-A177-3AD203B41FA5}">
                      <a16:colId xmlns:a16="http://schemas.microsoft.com/office/drawing/2014/main" val="19850668"/>
                    </a:ext>
                  </a:extLst>
                </a:gridCol>
                <a:gridCol w="1584000">
                  <a:extLst>
                    <a:ext uri="{9D8B030D-6E8A-4147-A177-3AD203B41FA5}">
                      <a16:colId xmlns:a16="http://schemas.microsoft.com/office/drawing/2014/main" val="3661368022"/>
                    </a:ext>
                  </a:extLst>
                </a:gridCol>
              </a:tblGrid>
              <a:tr h="588103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Tens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Ones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7112008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74715305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27172868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30757321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59180208"/>
                  </a:ext>
                </a:extLst>
              </a:tr>
            </a:tbl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2864370" y="460099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21</a:t>
            </a:r>
          </a:p>
        </p:txBody>
      </p:sp>
      <p:pic>
        <p:nvPicPr>
          <p:cNvPr id="35" name="Picture 34">
            <a:extLst>
              <a:ext uri="{FF2B5EF4-FFF2-40B4-BE49-F238E27FC236}">
                <a16:creationId xmlns:a16="http://schemas.microsoft.com/office/drawing/2014/main" id="{F7979C17-A318-48C9-B43B-5F668ACF2FB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13597" y="460099"/>
            <a:ext cx="747045" cy="747045"/>
          </a:xfrm>
          <a:prstGeom prst="rect">
            <a:avLst/>
          </a:prstGeom>
        </p:spPr>
      </p:pic>
      <p:sp>
        <p:nvSpPr>
          <p:cNvPr id="36" name="TextBox 35">
            <a:extLst>
              <a:ext uri="{FF2B5EF4-FFF2-40B4-BE49-F238E27FC236}">
                <a16:creationId xmlns:a16="http://schemas.microsoft.com/office/drawing/2014/main" id="{463F1ECD-53E3-4B07-8DB1-516DAB010694}"/>
              </a:ext>
            </a:extLst>
          </p:cNvPr>
          <p:cNvSpPr txBox="1"/>
          <p:nvPr/>
        </p:nvSpPr>
        <p:spPr>
          <a:xfrm>
            <a:off x="5616441" y="602788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38" name="Picture 37">
            <a:extLst>
              <a:ext uri="{FF2B5EF4-FFF2-40B4-BE49-F238E27FC236}">
                <a16:creationId xmlns:a16="http://schemas.microsoft.com/office/drawing/2014/main" id="{FB31998E-A8B3-46BA-9D62-EA069D826E8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90424" y="2621253"/>
            <a:ext cx="763484" cy="744679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9CFADE9D-4C87-4412-A28F-6861E2CD3B0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79795" y="1650790"/>
            <a:ext cx="763484" cy="744679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71E694F3-AF05-4B97-902B-40C06C45DC4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61537" y="2971659"/>
            <a:ext cx="763484" cy="744679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A4598CD2-67FA-4B92-89B3-67AE278361D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93936" y="3920188"/>
            <a:ext cx="763484" cy="744679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D0CB8C79-FA14-4D3D-9AD7-BF2E1AACA1E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82628" y="3716338"/>
            <a:ext cx="763484" cy="744679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CDB97F77-D2AD-4AD0-A787-A6C9E8AB247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84053" y="1548203"/>
            <a:ext cx="763484" cy="744679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7AA46CE6-2C9F-4754-AFB0-73D494B987C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31194" y="2206738"/>
            <a:ext cx="763484" cy="744679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ED53F0CD-77B0-4C5B-9C95-6A03799E15A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45162" y="2970996"/>
            <a:ext cx="763484" cy="744679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D905DD12-70DA-423E-823C-0E1BCBFE981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14521" y="2829795"/>
            <a:ext cx="763484" cy="744679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8A86F1DB-F1DE-4A45-86DB-518B551F88D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67710" y="2270948"/>
            <a:ext cx="763484" cy="744679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A7B26BBB-9FCC-4963-8CA3-01AEDBB8597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42987" y="1505131"/>
            <a:ext cx="763484" cy="744679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59E7E7FA-C181-4AA7-AC98-4A1D7D9281C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69457" y="3540216"/>
            <a:ext cx="763484" cy="744679"/>
          </a:xfrm>
          <a:prstGeom prst="rect">
            <a:avLst/>
          </a:prstGeom>
        </p:spPr>
      </p:pic>
      <p:sp>
        <p:nvSpPr>
          <p:cNvPr id="51" name="Rectangle: Rounded Corners 50">
            <a:extLst>
              <a:ext uri="{FF2B5EF4-FFF2-40B4-BE49-F238E27FC236}">
                <a16:creationId xmlns:a16="http://schemas.microsoft.com/office/drawing/2014/main" id="{608463F9-F784-49A9-85F1-B2D8F0D55630}"/>
              </a:ext>
            </a:extLst>
          </p:cNvPr>
          <p:cNvSpPr/>
          <p:nvPr/>
        </p:nvSpPr>
        <p:spPr>
          <a:xfrm>
            <a:off x="4658259" y="2367467"/>
            <a:ext cx="3099507" cy="694660"/>
          </a:xfrm>
          <a:prstGeom prst="roundRect">
            <a:avLst/>
          </a:prstGeom>
          <a:noFill/>
          <a:ln w="28575">
            <a:solidFill>
              <a:schemeClr val="accent5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49997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2.59259E-6 L 0.36025 0.09861 " pathEditMode="relative" rAng="0" ptsTypes="AA">
                                      <p:cBhvr>
                                        <p:cTn id="19" dur="7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003" y="49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50"/>
                            </p:stCondLst>
                            <p:childTnLst>
                              <p:par>
                                <p:cTn id="21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0 L 0.31702 0.02153 " pathEditMode="relative" rAng="0" ptsTypes="AA">
                                      <p:cBhvr>
                                        <p:cTn id="22" dur="7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851" y="10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4.44444E-6 L 0.36545 -0.00532 " pathEditMode="relative" rAng="0" ptsTypes="AA">
                                      <p:cBhvr>
                                        <p:cTn id="25" dur="7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264" y="-2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250"/>
                            </p:stCondLst>
                            <p:childTnLst>
                              <p:par>
                                <p:cTn id="27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4.81481E-6 L 0.23612 0.1345 " pathEditMode="relative" rAng="0" ptsTypes="AA">
                                      <p:cBhvr>
                                        <p:cTn id="28" dur="7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806" y="671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1.11111E-6 L 0.33941 0.11644 " pathEditMode="relative" rAng="0" ptsTypes="AA">
                                      <p:cBhvr>
                                        <p:cTn id="32" dur="7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962" y="5810"/>
                                    </p:animMotion>
                                  </p:childTnLst>
                                </p:cTn>
                              </p:par>
                              <p:par>
                                <p:cTn id="33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4.07407E-6 L 0.27691 0.13287 " pathEditMode="relative" rAng="0" ptsTypes="AA">
                                      <p:cBhvr>
                                        <p:cTn id="34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837" y="6644"/>
                                    </p:animMotion>
                                  </p:childTnLst>
                                </p:cTn>
                              </p:par>
                              <p:par>
                                <p:cTn id="3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0 L 0.30607 0.13264 " pathEditMode="relative" rAng="0" ptsTypes="AA">
                                      <p:cBhvr>
                                        <p:cTn id="36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295" y="6620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1.85185E-6 L 0.20955 0.26366 " pathEditMode="relative" rAng="0" ptsTypes="AA">
                                      <p:cBhvr>
                                        <p:cTn id="38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469" y="1317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3.7037E-7 L 0.37569 0.1581 " pathEditMode="relative" rAng="0" ptsTypes="AA">
                                      <p:cBhvr>
                                        <p:cTn id="42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785" y="7894"/>
                                    </p:animMotion>
                                  </p:childTnLst>
                                </p:cTn>
                              </p:par>
                              <p:par>
                                <p:cTn id="43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2.59259E-6 L 0.59219 0.18033 " pathEditMode="relative" rAng="0" ptsTypes="AA">
                                      <p:cBhvr>
                                        <p:cTn id="4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601" y="9005"/>
                                    </p:animMotion>
                                  </p:childTnLst>
                                </p:cTn>
                              </p:par>
                              <p:par>
                                <p:cTn id="4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3.33333E-6 L 0.49705 0.12106 " pathEditMode="relative" rAng="0" ptsTypes="AA">
                                      <p:cBhvr>
                                        <p:cTn id="46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844" y="6042"/>
                                    </p:animMotion>
                                  </p:childTnLst>
                                </p:cTn>
                              </p:par>
                              <p:par>
                                <p:cTn id="4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1.11111E-6 L 0.37934 0.12083 " pathEditMode="relative" rAng="0" ptsTypes="AA">
                                      <p:cBhvr>
                                        <p:cTn id="48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958" y="60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36" grpId="0"/>
      <p:bldP spid="5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1461394" y="1352567"/>
            <a:ext cx="2574498" cy="2361371"/>
            <a:chOff x="288142" y="249049"/>
            <a:chExt cx="2478605" cy="2448272"/>
          </a:xfrm>
        </p:grpSpPr>
        <p:sp>
          <p:nvSpPr>
            <p:cNvPr id="12" name="Oval 11"/>
            <p:cNvSpPr/>
            <p:nvPr/>
          </p:nvSpPr>
          <p:spPr>
            <a:xfrm>
              <a:off x="1095927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3" name="Oval 12"/>
            <p:cNvSpPr/>
            <p:nvPr/>
          </p:nvSpPr>
          <p:spPr>
            <a:xfrm>
              <a:off x="288142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4" name="Oval 13"/>
            <p:cNvSpPr/>
            <p:nvPr/>
          </p:nvSpPr>
          <p:spPr>
            <a:xfrm>
              <a:off x="1852347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cxnSp>
          <p:nvCxnSpPr>
            <p:cNvPr id="15" name="Straight Connector 14"/>
            <p:cNvCxnSpPr>
              <a:stCxn id="12" idx="3"/>
            </p:cNvCxnSpPr>
            <p:nvPr/>
          </p:nvCxnSpPr>
          <p:spPr>
            <a:xfrm flipH="1">
              <a:off x="858199" y="1029538"/>
              <a:ext cx="371639" cy="75338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>
              <a:stCxn id="12" idx="5"/>
            </p:cNvCxnSpPr>
            <p:nvPr/>
          </p:nvCxnSpPr>
          <p:spPr>
            <a:xfrm>
              <a:off x="1876416" y="1029537"/>
              <a:ext cx="349935" cy="756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" name="Rectangle 8"/>
          <p:cNvSpPr/>
          <p:nvPr/>
        </p:nvSpPr>
        <p:spPr>
          <a:xfrm>
            <a:off x="2514670" y="1532980"/>
            <a:ext cx="521297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39</a:t>
            </a:r>
          </a:p>
        </p:txBody>
      </p:sp>
      <p:sp>
        <p:nvSpPr>
          <p:cNvPr id="10" name="Rectangle 9"/>
          <p:cNvSpPr/>
          <p:nvPr/>
        </p:nvSpPr>
        <p:spPr>
          <a:xfrm>
            <a:off x="1679638" y="3033763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30</a:t>
            </a:r>
          </a:p>
        </p:txBody>
      </p:sp>
      <p:sp>
        <p:nvSpPr>
          <p:cNvPr id="11" name="Rectangle 10"/>
          <p:cNvSpPr/>
          <p:nvPr/>
        </p:nvSpPr>
        <p:spPr>
          <a:xfrm>
            <a:off x="3419537" y="3038029"/>
            <a:ext cx="558507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9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552930" y="551807"/>
            <a:ext cx="15953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39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÷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3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=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</p:txBody>
      </p:sp>
      <p:cxnSp>
        <p:nvCxnSpPr>
          <p:cNvPr id="20" name="Straight Arrow Connector 19"/>
          <p:cNvCxnSpPr/>
          <p:nvPr/>
        </p:nvCxnSpPr>
        <p:spPr>
          <a:xfrm>
            <a:off x="1915538" y="3713938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/>
          <p:nvPr/>
        </p:nvCxnSpPr>
        <p:spPr>
          <a:xfrm>
            <a:off x="3599813" y="3713938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1948567" y="3745057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÷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3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3632841" y="3745057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÷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3</a:t>
            </a:r>
          </a:p>
        </p:txBody>
      </p:sp>
      <p:sp>
        <p:nvSpPr>
          <p:cNvPr id="25" name="Rectangle 24"/>
          <p:cNvSpPr/>
          <p:nvPr/>
        </p:nvSpPr>
        <p:spPr>
          <a:xfrm>
            <a:off x="1641773" y="4342541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10</a:t>
            </a:r>
          </a:p>
        </p:txBody>
      </p:sp>
      <p:sp>
        <p:nvSpPr>
          <p:cNvPr id="26" name="Rectangle 25"/>
          <p:cNvSpPr/>
          <p:nvPr/>
        </p:nvSpPr>
        <p:spPr>
          <a:xfrm>
            <a:off x="3415099" y="4351144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</a:t>
            </a:r>
          </a:p>
        </p:txBody>
      </p:sp>
      <p:sp>
        <p:nvSpPr>
          <p:cNvPr id="27" name="Rectangle 26"/>
          <p:cNvSpPr/>
          <p:nvPr/>
        </p:nvSpPr>
        <p:spPr>
          <a:xfrm>
            <a:off x="3029082" y="569896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13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9" name="Rectangle 28"/>
              <p:cNvSpPr/>
              <p:nvPr/>
            </p:nvSpPr>
            <p:spPr>
              <a:xfrm>
                <a:off x="1849349" y="5056610"/>
                <a:ext cx="1565750" cy="49244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10 </a:t>
                </a:r>
                <a:r>
                  <a:rPr kumimoji="0" lang="en-GB" sz="2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 Math" panose="02040503050406030204" pitchFamily="18" charset="0"/>
                    <a:ea typeface="Cambria Math" panose="02040503050406030204" pitchFamily="18" charset="0"/>
                    <a:cs typeface="+mn-cs"/>
                  </a:rPr>
                  <a:t>+</a:t>
                </a:r>
                <a:r>
                  <a:rPr kumimoji="0" lang="en-GB" sz="2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3 </a:t>
                </a:r>
                <a14:m>
                  <m:oMath xmlns:m="http://schemas.openxmlformats.org/officeDocument/2006/math">
                    <m:r>
                      <a:rPr kumimoji="0" lang="en-GB" sz="26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=</m:t>
                    </m:r>
                  </m:oMath>
                </a14:m>
                <a:r>
                  <a:rPr kumimoji="0" lang="en-GB" sz="26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 Math" panose="02040503050406030204" pitchFamily="18" charset="0"/>
                    <a:ea typeface="Cambria Math" panose="02040503050406030204" pitchFamily="18" charset="0"/>
                    <a:cs typeface="+mn-cs"/>
                  </a:rPr>
                  <a:t> </a:t>
                </a:r>
                <a:endParaRPr kumimoji="0" lang="en-GB" sz="2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mbria Math" panose="02040503050406030204" pitchFamily="18" charset="0"/>
                  <a:ea typeface="Cambria Math" panose="02040503050406030204" pitchFamily="18" charset="0"/>
                  <a:cs typeface="+mn-cs"/>
                </a:endParaRPr>
              </a:p>
            </p:txBody>
          </p:sp>
        </mc:Choice>
        <mc:Fallback xmlns="">
          <p:sp>
            <p:nvSpPr>
              <p:cNvPr id="29" name="Rectangle 2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49349" y="5056610"/>
                <a:ext cx="1565750" cy="492443"/>
              </a:xfrm>
              <a:prstGeom prst="rect">
                <a:avLst/>
              </a:prstGeom>
              <a:blipFill>
                <a:blip r:embed="rId5"/>
                <a:stretch>
                  <a:fillRect l="-7004" t="-13580" b="-3209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0" name="Rectangle 29"/>
          <p:cNvSpPr/>
          <p:nvPr/>
        </p:nvSpPr>
        <p:spPr>
          <a:xfrm>
            <a:off x="3250208" y="5043871"/>
            <a:ext cx="727836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13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 Math" panose="02040503050406030204" pitchFamily="18" charset="0"/>
              <a:ea typeface="Cambria Math" panose="02040503050406030204" pitchFamily="18" charset="0"/>
              <a:cs typeface="+mn-cs"/>
            </a:endParaRPr>
          </a:p>
        </p:txBody>
      </p:sp>
      <p:grpSp>
        <p:nvGrpSpPr>
          <p:cNvPr id="31" name="Group 30">
            <a:extLst>
              <a:ext uri="{FF2B5EF4-FFF2-40B4-BE49-F238E27FC236}">
                <a16:creationId xmlns:a16="http://schemas.microsoft.com/office/drawing/2014/main" id="{EC0BA1C6-9C48-4BDF-818D-5127984C5B69}"/>
              </a:ext>
            </a:extLst>
          </p:cNvPr>
          <p:cNvGrpSpPr/>
          <p:nvPr/>
        </p:nvGrpSpPr>
        <p:grpSpPr>
          <a:xfrm>
            <a:off x="5294255" y="1354967"/>
            <a:ext cx="2574498" cy="2361371"/>
            <a:chOff x="288142" y="249049"/>
            <a:chExt cx="2478605" cy="2448272"/>
          </a:xfrm>
        </p:grpSpPr>
        <p:sp>
          <p:nvSpPr>
            <p:cNvPr id="32" name="Oval 31">
              <a:extLst>
                <a:ext uri="{FF2B5EF4-FFF2-40B4-BE49-F238E27FC236}">
                  <a16:creationId xmlns:a16="http://schemas.microsoft.com/office/drawing/2014/main" id="{9D891CFE-ABE8-4DEB-9663-778DE9E50A5E}"/>
                </a:ext>
              </a:extLst>
            </p:cNvPr>
            <p:cNvSpPr/>
            <p:nvPr/>
          </p:nvSpPr>
          <p:spPr>
            <a:xfrm>
              <a:off x="1095927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FDD1E28C-D63B-4440-A6E5-B8A304C049E8}"/>
                </a:ext>
              </a:extLst>
            </p:cNvPr>
            <p:cNvSpPr/>
            <p:nvPr/>
          </p:nvSpPr>
          <p:spPr>
            <a:xfrm>
              <a:off x="288142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4" name="Oval 33">
              <a:extLst>
                <a:ext uri="{FF2B5EF4-FFF2-40B4-BE49-F238E27FC236}">
                  <a16:creationId xmlns:a16="http://schemas.microsoft.com/office/drawing/2014/main" id="{0AE3D717-7E35-4CD4-867F-E3355A71DB68}"/>
                </a:ext>
              </a:extLst>
            </p:cNvPr>
            <p:cNvSpPr/>
            <p:nvPr/>
          </p:nvSpPr>
          <p:spPr>
            <a:xfrm>
              <a:off x="1852347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26D31373-482A-428D-ABA4-C2F316C88B0D}"/>
                </a:ext>
              </a:extLst>
            </p:cNvPr>
            <p:cNvCxnSpPr>
              <a:stCxn id="32" idx="3"/>
            </p:cNvCxnSpPr>
            <p:nvPr/>
          </p:nvCxnSpPr>
          <p:spPr>
            <a:xfrm flipH="1">
              <a:off x="858199" y="1029538"/>
              <a:ext cx="371639" cy="75338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2A400DBD-B402-456D-99B7-18B50BB88B35}"/>
                </a:ext>
              </a:extLst>
            </p:cNvPr>
            <p:cNvCxnSpPr>
              <a:stCxn id="32" idx="5"/>
            </p:cNvCxnSpPr>
            <p:nvPr/>
          </p:nvCxnSpPr>
          <p:spPr>
            <a:xfrm>
              <a:off x="1876416" y="1029537"/>
              <a:ext cx="349935" cy="756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7" name="Rectangle 36">
            <a:extLst>
              <a:ext uri="{FF2B5EF4-FFF2-40B4-BE49-F238E27FC236}">
                <a16:creationId xmlns:a16="http://schemas.microsoft.com/office/drawing/2014/main" id="{EC20E911-2B31-4E6E-A89A-01BB7F74B51F}"/>
              </a:ext>
            </a:extLst>
          </p:cNvPr>
          <p:cNvSpPr/>
          <p:nvPr/>
        </p:nvSpPr>
        <p:spPr>
          <a:xfrm>
            <a:off x="6347531" y="1535380"/>
            <a:ext cx="521297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dirty="0" smtClean="0">
                <a:solidFill>
                  <a:prstClr val="black"/>
                </a:solidFill>
                <a:latin typeface="Calibri" panose="020F0502020204030204"/>
              </a:rPr>
              <a:t>96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3B50C8FB-3C77-47A2-9C4E-A95A6BC32B3D}"/>
              </a:ext>
            </a:extLst>
          </p:cNvPr>
          <p:cNvSpPr/>
          <p:nvPr/>
        </p:nvSpPr>
        <p:spPr>
          <a:xfrm>
            <a:off x="5512499" y="3036163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dirty="0">
                <a:solidFill>
                  <a:prstClr val="black"/>
                </a:solidFill>
                <a:latin typeface="Calibri" panose="020F0502020204030204"/>
              </a:rPr>
              <a:t>9</a:t>
            </a:r>
            <a:r>
              <a:rPr kumimoji="0" lang="en-GB" sz="2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0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63288873-1BD2-4E5E-88DF-D4D07718EC8A}"/>
              </a:ext>
            </a:extLst>
          </p:cNvPr>
          <p:cNvSpPr/>
          <p:nvPr/>
        </p:nvSpPr>
        <p:spPr>
          <a:xfrm>
            <a:off x="7252398" y="3040429"/>
            <a:ext cx="558507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dirty="0">
                <a:solidFill>
                  <a:prstClr val="black"/>
                </a:solidFill>
                <a:latin typeface="Calibri" panose="020F0502020204030204"/>
              </a:rPr>
              <a:t>6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CD0C24AC-2D88-4586-A863-45342C4D52B4}"/>
              </a:ext>
            </a:extLst>
          </p:cNvPr>
          <p:cNvSpPr txBox="1"/>
          <p:nvPr/>
        </p:nvSpPr>
        <p:spPr>
          <a:xfrm>
            <a:off x="5385791" y="554207"/>
            <a:ext cx="15953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 smtClean="0">
                <a:solidFill>
                  <a:prstClr val="black"/>
                </a:solidFill>
                <a:latin typeface="Calibri" panose="020F0502020204030204"/>
              </a:rPr>
              <a:t>96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÷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3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=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</p:txBody>
      </p:sp>
      <p:cxnSp>
        <p:nvCxnSpPr>
          <p:cNvPr id="41" name="Straight Arrow Connector 40">
            <a:extLst>
              <a:ext uri="{FF2B5EF4-FFF2-40B4-BE49-F238E27FC236}">
                <a16:creationId xmlns:a16="http://schemas.microsoft.com/office/drawing/2014/main" id="{366C9512-7212-4C34-8CBF-77F96FD06017}"/>
              </a:ext>
            </a:extLst>
          </p:cNvPr>
          <p:cNvCxnSpPr/>
          <p:nvPr/>
        </p:nvCxnSpPr>
        <p:spPr>
          <a:xfrm>
            <a:off x="5748399" y="3716338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Arrow Connector 41">
            <a:extLst>
              <a:ext uri="{FF2B5EF4-FFF2-40B4-BE49-F238E27FC236}">
                <a16:creationId xmlns:a16="http://schemas.microsoft.com/office/drawing/2014/main" id="{7C60FAAB-8662-4D5B-B4F1-317D3B210359}"/>
              </a:ext>
            </a:extLst>
          </p:cNvPr>
          <p:cNvCxnSpPr/>
          <p:nvPr/>
        </p:nvCxnSpPr>
        <p:spPr>
          <a:xfrm>
            <a:off x="7432674" y="3716338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TextBox 42">
            <a:extLst>
              <a:ext uri="{FF2B5EF4-FFF2-40B4-BE49-F238E27FC236}">
                <a16:creationId xmlns:a16="http://schemas.microsoft.com/office/drawing/2014/main" id="{812A5EC9-57E7-46CA-9ED8-2FF0FB06D7FA}"/>
              </a:ext>
            </a:extLst>
          </p:cNvPr>
          <p:cNvSpPr txBox="1"/>
          <p:nvPr/>
        </p:nvSpPr>
        <p:spPr>
          <a:xfrm>
            <a:off x="5781428" y="3747457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÷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3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617ED831-9344-480C-8B1A-C6D70ECE610A}"/>
              </a:ext>
            </a:extLst>
          </p:cNvPr>
          <p:cNvSpPr txBox="1"/>
          <p:nvPr/>
        </p:nvSpPr>
        <p:spPr>
          <a:xfrm>
            <a:off x="7465702" y="3747457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÷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3</a:t>
            </a: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202C8542-8818-4EC7-AED4-213A77F45E36}"/>
              </a:ext>
            </a:extLst>
          </p:cNvPr>
          <p:cNvSpPr/>
          <p:nvPr/>
        </p:nvSpPr>
        <p:spPr>
          <a:xfrm>
            <a:off x="5474634" y="4344941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dirty="0">
                <a:solidFill>
                  <a:prstClr val="black"/>
                </a:solidFill>
                <a:latin typeface="Calibri" panose="020F0502020204030204"/>
              </a:rPr>
              <a:t>3</a:t>
            </a:r>
            <a:r>
              <a:rPr kumimoji="0" lang="en-GB" sz="2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0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3FDBF4FD-4150-401B-AA37-B678B8062893}"/>
              </a:ext>
            </a:extLst>
          </p:cNvPr>
          <p:cNvSpPr/>
          <p:nvPr/>
        </p:nvSpPr>
        <p:spPr>
          <a:xfrm>
            <a:off x="7247960" y="4353544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dirty="0">
                <a:solidFill>
                  <a:prstClr val="black"/>
                </a:solidFill>
                <a:latin typeface="Calibri" panose="020F0502020204030204"/>
              </a:rPr>
              <a:t>2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025E9F62-41E6-4B68-85D5-6FE817000A66}"/>
              </a:ext>
            </a:extLst>
          </p:cNvPr>
          <p:cNvSpPr/>
          <p:nvPr/>
        </p:nvSpPr>
        <p:spPr>
          <a:xfrm>
            <a:off x="6861943" y="572296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dirty="0" smtClean="0">
                <a:solidFill>
                  <a:srgbClr val="0070C0"/>
                </a:solidFill>
                <a:latin typeface="Calibri" panose="020F0502020204030204"/>
              </a:rPr>
              <a:t>32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0" name="Rectangle 49">
                <a:extLst>
                  <a:ext uri="{FF2B5EF4-FFF2-40B4-BE49-F238E27FC236}">
                    <a16:creationId xmlns:a16="http://schemas.microsoft.com/office/drawing/2014/main" id="{61DC6606-EF43-4450-8097-2253A16E4595}"/>
                  </a:ext>
                </a:extLst>
              </p:cNvPr>
              <p:cNvSpPr/>
              <p:nvPr/>
            </p:nvSpPr>
            <p:spPr>
              <a:xfrm>
                <a:off x="5682210" y="5059010"/>
                <a:ext cx="1565750" cy="49244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600" dirty="0">
                    <a:solidFill>
                      <a:prstClr val="black"/>
                    </a:solidFill>
                    <a:latin typeface="Calibri" panose="020F0502020204030204"/>
                  </a:rPr>
                  <a:t>3</a:t>
                </a:r>
                <a:r>
                  <a:rPr kumimoji="0" lang="en-GB" sz="26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0 </a:t>
                </a:r>
                <a:r>
                  <a:rPr kumimoji="0" lang="en-GB" sz="2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 Math" panose="02040503050406030204" pitchFamily="18" charset="0"/>
                    <a:ea typeface="Cambria Math" panose="02040503050406030204" pitchFamily="18" charset="0"/>
                    <a:cs typeface="+mn-cs"/>
                  </a:rPr>
                  <a:t>+</a:t>
                </a:r>
                <a:r>
                  <a:rPr kumimoji="0" lang="en-GB" sz="2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:r>
                  <a:rPr kumimoji="0" lang="en-GB" sz="26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2 </a:t>
                </a:r>
                <a14:m>
                  <m:oMath xmlns:m="http://schemas.openxmlformats.org/officeDocument/2006/math">
                    <m:r>
                      <a:rPr kumimoji="0" lang="en-GB" sz="26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=</m:t>
                    </m:r>
                  </m:oMath>
                </a14:m>
                <a:r>
                  <a:rPr kumimoji="0" lang="en-GB" sz="26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 Math" panose="02040503050406030204" pitchFamily="18" charset="0"/>
                    <a:ea typeface="Cambria Math" panose="02040503050406030204" pitchFamily="18" charset="0"/>
                    <a:cs typeface="+mn-cs"/>
                  </a:rPr>
                  <a:t> </a:t>
                </a:r>
                <a:endParaRPr kumimoji="0" lang="en-GB" sz="2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mbria Math" panose="02040503050406030204" pitchFamily="18" charset="0"/>
                  <a:ea typeface="Cambria Math" panose="02040503050406030204" pitchFamily="18" charset="0"/>
                  <a:cs typeface="+mn-cs"/>
                </a:endParaRPr>
              </a:p>
            </p:txBody>
          </p:sp>
        </mc:Choice>
        <mc:Fallback xmlns="">
          <p:sp>
            <p:nvSpPr>
              <p:cNvPr id="50" name="Rectangle 49">
                <a:extLst>
                  <a:ext uri="{FF2B5EF4-FFF2-40B4-BE49-F238E27FC236}">
                    <a16:creationId xmlns:a16="http://schemas.microsoft.com/office/drawing/2014/main" id="{61DC6606-EF43-4450-8097-2253A16E4595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82210" y="5059010"/>
                <a:ext cx="1565750" cy="492443"/>
              </a:xfrm>
              <a:prstGeom prst="rect">
                <a:avLst/>
              </a:prstGeom>
              <a:blipFill>
                <a:blip r:embed="rId6"/>
                <a:stretch>
                  <a:fillRect l="-7004" t="-13580" b="-3086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1" name="Rectangle 50">
            <a:extLst>
              <a:ext uri="{FF2B5EF4-FFF2-40B4-BE49-F238E27FC236}">
                <a16:creationId xmlns:a16="http://schemas.microsoft.com/office/drawing/2014/main" id="{98EC58A1-BBC5-494B-A7AF-5A7052E59C47}"/>
              </a:ext>
            </a:extLst>
          </p:cNvPr>
          <p:cNvSpPr/>
          <p:nvPr/>
        </p:nvSpPr>
        <p:spPr>
          <a:xfrm>
            <a:off x="7083069" y="5046271"/>
            <a:ext cx="727836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dirty="0" smtClean="0">
                <a:solidFill>
                  <a:prstClr val="black"/>
                </a:solidFill>
                <a:latin typeface="Calibri" panose="020F0502020204030204"/>
              </a:rPr>
              <a:t>32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 Math" panose="02040503050406030204" pitchFamily="18" charset="0"/>
              <a:ea typeface="Cambria Math" panose="02040503050406030204" pitchFamily="18" charset="0"/>
              <a:cs typeface="+mn-cs"/>
            </a:endParaRPr>
          </a:p>
        </p:txBody>
      </p:sp>
      <p:pic>
        <p:nvPicPr>
          <p:cNvPr id="52" name="Picture 51">
            <a:extLst>
              <a:ext uri="{FF2B5EF4-FFF2-40B4-BE49-F238E27FC236}">
                <a16:creationId xmlns:a16="http://schemas.microsoft.com/office/drawing/2014/main" id="{F7979C17-A318-48C9-B43B-5F668ACF2FB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289169" y="1077427"/>
            <a:ext cx="747045" cy="747045"/>
          </a:xfrm>
          <a:prstGeom prst="rect">
            <a:avLst/>
          </a:prstGeom>
        </p:spPr>
      </p:pic>
      <p:sp>
        <p:nvSpPr>
          <p:cNvPr id="53" name="TextBox 52">
            <a:extLst>
              <a:ext uri="{FF2B5EF4-FFF2-40B4-BE49-F238E27FC236}">
                <a16:creationId xmlns:a16="http://schemas.microsoft.com/office/drawing/2014/main" id="{463F1ECD-53E3-4B07-8DB1-516DAB010694}"/>
              </a:ext>
            </a:extLst>
          </p:cNvPr>
          <p:cNvSpPr txBox="1"/>
          <p:nvPr/>
        </p:nvSpPr>
        <p:spPr>
          <a:xfrm>
            <a:off x="3766781" y="1804069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54" name="Picture 53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542" y="551806"/>
            <a:ext cx="1168264" cy="172116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516570" y="1395604"/>
            <a:ext cx="3619500" cy="3076575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61497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2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5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23" grpId="0"/>
      <p:bldP spid="24" grpId="0"/>
      <p:bldP spid="25" grpId="0"/>
      <p:bldP spid="26" grpId="0"/>
      <p:bldP spid="27" grpId="0"/>
      <p:bldP spid="29" grpId="0"/>
      <p:bldP spid="30" grpId="0"/>
      <p:bldP spid="37" grpId="0"/>
      <p:bldP spid="38" grpId="0"/>
      <p:bldP spid="39" grpId="0"/>
      <p:bldP spid="40" grpId="0"/>
      <p:bldP spid="43" grpId="0"/>
      <p:bldP spid="44" grpId="0"/>
      <p:bldP spid="45" grpId="0"/>
      <p:bldP spid="46" grpId="0"/>
      <p:bldP spid="47" grpId="0"/>
      <p:bldP spid="50" grpId="0"/>
      <p:bldP spid="51" grpId="0"/>
      <p:bldP spid="53" grpId="0"/>
      <p:bldP spid="53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1 - 6 on the worksheet</a:t>
            </a: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1461394" y="1352567"/>
            <a:ext cx="2574498" cy="2361371"/>
            <a:chOff x="288142" y="249049"/>
            <a:chExt cx="2478605" cy="2448272"/>
          </a:xfrm>
        </p:grpSpPr>
        <p:sp>
          <p:nvSpPr>
            <p:cNvPr id="12" name="Oval 11"/>
            <p:cNvSpPr/>
            <p:nvPr/>
          </p:nvSpPr>
          <p:spPr>
            <a:xfrm>
              <a:off x="1095927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3" name="Oval 12"/>
            <p:cNvSpPr/>
            <p:nvPr/>
          </p:nvSpPr>
          <p:spPr>
            <a:xfrm>
              <a:off x="288142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4" name="Oval 13"/>
            <p:cNvSpPr/>
            <p:nvPr/>
          </p:nvSpPr>
          <p:spPr>
            <a:xfrm>
              <a:off x="1852347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cxnSp>
          <p:nvCxnSpPr>
            <p:cNvPr id="15" name="Straight Connector 14"/>
            <p:cNvCxnSpPr>
              <a:stCxn id="12" idx="3"/>
            </p:cNvCxnSpPr>
            <p:nvPr/>
          </p:nvCxnSpPr>
          <p:spPr>
            <a:xfrm flipH="1">
              <a:off x="858199" y="1029538"/>
              <a:ext cx="371639" cy="75338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>
              <a:stCxn id="12" idx="5"/>
            </p:cNvCxnSpPr>
            <p:nvPr/>
          </p:nvCxnSpPr>
          <p:spPr>
            <a:xfrm>
              <a:off x="1876416" y="1029537"/>
              <a:ext cx="349935" cy="756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" name="Rectangle 8"/>
          <p:cNvSpPr/>
          <p:nvPr/>
        </p:nvSpPr>
        <p:spPr>
          <a:xfrm>
            <a:off x="2514670" y="1532980"/>
            <a:ext cx="521297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dirty="0" smtClean="0">
                <a:solidFill>
                  <a:prstClr val="black"/>
                </a:solidFill>
                <a:latin typeface="Calibri" panose="020F0502020204030204"/>
              </a:rPr>
              <a:t>66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679638" y="3033763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dirty="0">
                <a:solidFill>
                  <a:prstClr val="black"/>
                </a:solidFill>
                <a:latin typeface="Calibri" panose="020F0502020204030204"/>
              </a:rPr>
              <a:t>6</a:t>
            </a:r>
            <a:r>
              <a:rPr kumimoji="0" lang="en-GB" sz="2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0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3419537" y="3038029"/>
            <a:ext cx="558507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dirty="0">
                <a:solidFill>
                  <a:prstClr val="black"/>
                </a:solidFill>
                <a:latin typeface="Calibri" panose="020F0502020204030204"/>
              </a:rPr>
              <a:t>6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20" name="Straight Arrow Connector 19"/>
          <p:cNvCxnSpPr/>
          <p:nvPr/>
        </p:nvCxnSpPr>
        <p:spPr>
          <a:xfrm>
            <a:off x="1915538" y="3713938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/>
          <p:nvPr/>
        </p:nvCxnSpPr>
        <p:spPr>
          <a:xfrm>
            <a:off x="3599813" y="3713938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1948567" y="3745057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÷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632841" y="3745057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÷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1641773" y="4342541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dirty="0">
                <a:solidFill>
                  <a:prstClr val="black"/>
                </a:solidFill>
                <a:latin typeface="Calibri" panose="020F0502020204030204"/>
              </a:rPr>
              <a:t>3</a:t>
            </a:r>
            <a:r>
              <a:rPr kumimoji="0" lang="en-GB" sz="2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0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3415099" y="4351144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</a:t>
            </a:r>
          </a:p>
        </p:txBody>
      </p:sp>
      <p:sp>
        <p:nvSpPr>
          <p:cNvPr id="29" name="Rectangle 28"/>
          <p:cNvSpPr/>
          <p:nvPr/>
        </p:nvSpPr>
        <p:spPr>
          <a:xfrm>
            <a:off x="1849349" y="5056610"/>
            <a:ext cx="1565750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dirty="0">
                <a:solidFill>
                  <a:prstClr val="black"/>
                </a:solidFill>
                <a:latin typeface="Calibri" panose="020F0502020204030204"/>
              </a:rPr>
              <a:t>3</a:t>
            </a:r>
            <a:r>
              <a:rPr kumimoji="0" lang="en-GB" sz="2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0 </a:t>
            </a: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+</a:t>
            </a: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3 </a:t>
            </a: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= </a:t>
            </a:r>
          </a:p>
        </p:txBody>
      </p:sp>
      <p:sp>
        <p:nvSpPr>
          <p:cNvPr id="30" name="Rectangle 29"/>
          <p:cNvSpPr/>
          <p:nvPr/>
        </p:nvSpPr>
        <p:spPr>
          <a:xfrm>
            <a:off x="3120389" y="5046271"/>
            <a:ext cx="727836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dirty="0">
                <a:solidFill>
                  <a:prstClr val="black"/>
                </a:solidFill>
                <a:latin typeface="Calibri" panose="020F0502020204030204"/>
              </a:rPr>
              <a:t>3</a:t>
            </a:r>
            <a:r>
              <a:rPr kumimoji="0" lang="en-GB" sz="2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 Math" panose="02040503050406030204" pitchFamily="18" charset="0"/>
              <a:ea typeface="Cambria Math" panose="02040503050406030204" pitchFamily="18" charset="0"/>
              <a:cs typeface="+mn-cs"/>
            </a:endParaRPr>
          </a:p>
        </p:txBody>
      </p:sp>
      <p:grpSp>
        <p:nvGrpSpPr>
          <p:cNvPr id="31" name="Group 30">
            <a:extLst>
              <a:ext uri="{FF2B5EF4-FFF2-40B4-BE49-F238E27FC236}">
                <a16:creationId xmlns:a16="http://schemas.microsoft.com/office/drawing/2014/main" id="{EC0BA1C6-9C48-4BDF-818D-5127984C5B69}"/>
              </a:ext>
            </a:extLst>
          </p:cNvPr>
          <p:cNvGrpSpPr/>
          <p:nvPr/>
        </p:nvGrpSpPr>
        <p:grpSpPr>
          <a:xfrm>
            <a:off x="5294255" y="1354967"/>
            <a:ext cx="2574498" cy="2361371"/>
            <a:chOff x="288142" y="249049"/>
            <a:chExt cx="2478605" cy="2448272"/>
          </a:xfrm>
        </p:grpSpPr>
        <p:sp>
          <p:nvSpPr>
            <p:cNvPr id="32" name="Oval 31">
              <a:extLst>
                <a:ext uri="{FF2B5EF4-FFF2-40B4-BE49-F238E27FC236}">
                  <a16:creationId xmlns:a16="http://schemas.microsoft.com/office/drawing/2014/main" id="{9D891CFE-ABE8-4DEB-9663-778DE9E50A5E}"/>
                </a:ext>
              </a:extLst>
            </p:cNvPr>
            <p:cNvSpPr/>
            <p:nvPr/>
          </p:nvSpPr>
          <p:spPr>
            <a:xfrm>
              <a:off x="1095927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FDD1E28C-D63B-4440-A6E5-B8A304C049E8}"/>
                </a:ext>
              </a:extLst>
            </p:cNvPr>
            <p:cNvSpPr/>
            <p:nvPr/>
          </p:nvSpPr>
          <p:spPr>
            <a:xfrm>
              <a:off x="288142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4" name="Oval 33">
              <a:extLst>
                <a:ext uri="{FF2B5EF4-FFF2-40B4-BE49-F238E27FC236}">
                  <a16:creationId xmlns:a16="http://schemas.microsoft.com/office/drawing/2014/main" id="{0AE3D717-7E35-4CD4-867F-E3355A71DB68}"/>
                </a:ext>
              </a:extLst>
            </p:cNvPr>
            <p:cNvSpPr/>
            <p:nvPr/>
          </p:nvSpPr>
          <p:spPr>
            <a:xfrm>
              <a:off x="1852347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26D31373-482A-428D-ABA4-C2F316C88B0D}"/>
                </a:ext>
              </a:extLst>
            </p:cNvPr>
            <p:cNvCxnSpPr>
              <a:stCxn id="32" idx="3"/>
            </p:cNvCxnSpPr>
            <p:nvPr/>
          </p:nvCxnSpPr>
          <p:spPr>
            <a:xfrm flipH="1">
              <a:off x="858199" y="1029538"/>
              <a:ext cx="371639" cy="75338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2A400DBD-B402-456D-99B7-18B50BB88B35}"/>
                </a:ext>
              </a:extLst>
            </p:cNvPr>
            <p:cNvCxnSpPr>
              <a:stCxn id="32" idx="5"/>
            </p:cNvCxnSpPr>
            <p:nvPr/>
          </p:nvCxnSpPr>
          <p:spPr>
            <a:xfrm>
              <a:off x="1876416" y="1029537"/>
              <a:ext cx="349935" cy="756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7" name="Rectangle 36">
            <a:extLst>
              <a:ext uri="{FF2B5EF4-FFF2-40B4-BE49-F238E27FC236}">
                <a16:creationId xmlns:a16="http://schemas.microsoft.com/office/drawing/2014/main" id="{EC20E911-2B31-4E6E-A89A-01BB7F74B51F}"/>
              </a:ext>
            </a:extLst>
          </p:cNvPr>
          <p:cNvSpPr/>
          <p:nvPr/>
        </p:nvSpPr>
        <p:spPr>
          <a:xfrm>
            <a:off x="6347531" y="1535380"/>
            <a:ext cx="521297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noProof="0" dirty="0" smtClean="0">
                <a:solidFill>
                  <a:prstClr val="black"/>
                </a:solidFill>
                <a:latin typeface="Calibri" panose="020F0502020204030204"/>
              </a:rPr>
              <a:t>66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3B50C8FB-3C77-47A2-9C4E-A95A6BC32B3D}"/>
              </a:ext>
            </a:extLst>
          </p:cNvPr>
          <p:cNvSpPr/>
          <p:nvPr/>
        </p:nvSpPr>
        <p:spPr>
          <a:xfrm>
            <a:off x="5512499" y="3036163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noProof="0" dirty="0">
                <a:solidFill>
                  <a:prstClr val="black"/>
                </a:solidFill>
                <a:latin typeface="Calibri" panose="020F0502020204030204"/>
              </a:rPr>
              <a:t>6</a:t>
            </a:r>
            <a:r>
              <a:rPr kumimoji="0" lang="en-GB" sz="2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0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63288873-1BD2-4E5E-88DF-D4D07718EC8A}"/>
              </a:ext>
            </a:extLst>
          </p:cNvPr>
          <p:cNvSpPr/>
          <p:nvPr/>
        </p:nvSpPr>
        <p:spPr>
          <a:xfrm>
            <a:off x="7252398" y="3040429"/>
            <a:ext cx="558507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dirty="0">
                <a:solidFill>
                  <a:prstClr val="black"/>
                </a:solidFill>
                <a:latin typeface="Calibri" panose="020F0502020204030204"/>
              </a:rPr>
              <a:t>6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41" name="Straight Arrow Connector 40">
            <a:extLst>
              <a:ext uri="{FF2B5EF4-FFF2-40B4-BE49-F238E27FC236}">
                <a16:creationId xmlns:a16="http://schemas.microsoft.com/office/drawing/2014/main" id="{366C9512-7212-4C34-8CBF-77F96FD06017}"/>
              </a:ext>
            </a:extLst>
          </p:cNvPr>
          <p:cNvCxnSpPr/>
          <p:nvPr/>
        </p:nvCxnSpPr>
        <p:spPr>
          <a:xfrm>
            <a:off x="5748399" y="3716338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Arrow Connector 41">
            <a:extLst>
              <a:ext uri="{FF2B5EF4-FFF2-40B4-BE49-F238E27FC236}">
                <a16:creationId xmlns:a16="http://schemas.microsoft.com/office/drawing/2014/main" id="{7C60FAAB-8662-4D5B-B4F1-317D3B210359}"/>
              </a:ext>
            </a:extLst>
          </p:cNvPr>
          <p:cNvCxnSpPr/>
          <p:nvPr/>
        </p:nvCxnSpPr>
        <p:spPr>
          <a:xfrm>
            <a:off x="7432674" y="3716338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TextBox 42">
            <a:extLst>
              <a:ext uri="{FF2B5EF4-FFF2-40B4-BE49-F238E27FC236}">
                <a16:creationId xmlns:a16="http://schemas.microsoft.com/office/drawing/2014/main" id="{812A5EC9-57E7-46CA-9ED8-2FF0FB06D7FA}"/>
              </a:ext>
            </a:extLst>
          </p:cNvPr>
          <p:cNvSpPr txBox="1"/>
          <p:nvPr/>
        </p:nvSpPr>
        <p:spPr>
          <a:xfrm>
            <a:off x="5781428" y="3747457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÷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3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617ED831-9344-480C-8B1A-C6D70ECE610A}"/>
              </a:ext>
            </a:extLst>
          </p:cNvPr>
          <p:cNvSpPr txBox="1"/>
          <p:nvPr/>
        </p:nvSpPr>
        <p:spPr>
          <a:xfrm>
            <a:off x="7465702" y="3747457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÷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3</a:t>
            </a: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202C8542-8818-4EC7-AED4-213A77F45E36}"/>
              </a:ext>
            </a:extLst>
          </p:cNvPr>
          <p:cNvSpPr/>
          <p:nvPr/>
        </p:nvSpPr>
        <p:spPr>
          <a:xfrm>
            <a:off x="5474634" y="4344941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noProof="0" dirty="0">
                <a:solidFill>
                  <a:prstClr val="black"/>
                </a:solidFill>
                <a:latin typeface="Calibri" panose="020F0502020204030204"/>
              </a:rPr>
              <a:t>2</a:t>
            </a:r>
            <a:r>
              <a:rPr kumimoji="0" lang="en-GB" sz="2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0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3FDBF4FD-4150-401B-AA37-B678B8062893}"/>
              </a:ext>
            </a:extLst>
          </p:cNvPr>
          <p:cNvSpPr/>
          <p:nvPr/>
        </p:nvSpPr>
        <p:spPr>
          <a:xfrm>
            <a:off x="7247960" y="4353544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dirty="0">
                <a:solidFill>
                  <a:prstClr val="black"/>
                </a:solidFill>
                <a:latin typeface="Calibri" panose="020F0502020204030204"/>
              </a:rPr>
              <a:t>2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61DC6606-EF43-4450-8097-2253A16E4595}"/>
              </a:ext>
            </a:extLst>
          </p:cNvPr>
          <p:cNvSpPr/>
          <p:nvPr/>
        </p:nvSpPr>
        <p:spPr>
          <a:xfrm>
            <a:off x="5682210" y="5059010"/>
            <a:ext cx="1565750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noProof="0" dirty="0">
                <a:solidFill>
                  <a:prstClr val="black"/>
                </a:solidFill>
                <a:latin typeface="Calibri" panose="020F0502020204030204"/>
              </a:rPr>
              <a:t>2</a:t>
            </a:r>
            <a:r>
              <a:rPr kumimoji="0" lang="en-GB" sz="2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0 </a:t>
            </a: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+</a:t>
            </a: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GB" sz="2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 </a:t>
            </a: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= </a:t>
            </a:r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98EC58A1-BBC5-494B-A7AF-5A7052E59C47}"/>
              </a:ext>
            </a:extLst>
          </p:cNvPr>
          <p:cNvSpPr/>
          <p:nvPr/>
        </p:nvSpPr>
        <p:spPr>
          <a:xfrm>
            <a:off x="7000351" y="5046271"/>
            <a:ext cx="727836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dirty="0">
                <a:solidFill>
                  <a:prstClr val="black"/>
                </a:solidFill>
                <a:latin typeface="Calibri" panose="020F0502020204030204"/>
              </a:rPr>
              <a:t>2</a:t>
            </a:r>
            <a:r>
              <a:rPr lang="en-GB" sz="2600" dirty="0" smtClean="0">
                <a:solidFill>
                  <a:prstClr val="black"/>
                </a:solidFill>
                <a:latin typeface="Calibri" panose="020F0502020204030204"/>
              </a:rPr>
              <a:t>2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 Math" panose="02040503050406030204" pitchFamily="18" charset="0"/>
              <a:ea typeface="Cambria Math" panose="02040503050406030204" pitchFamily="18" charset="0"/>
              <a:cs typeface="+mn-cs"/>
            </a:endParaRPr>
          </a:p>
        </p:txBody>
      </p:sp>
      <p:pic>
        <p:nvPicPr>
          <p:cNvPr id="52" name="Picture 51">
            <a:extLst>
              <a:ext uri="{FF2B5EF4-FFF2-40B4-BE49-F238E27FC236}">
                <a16:creationId xmlns:a16="http://schemas.microsoft.com/office/drawing/2014/main" id="{F7979C17-A318-48C9-B43B-5F668ACF2FB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9169" y="1077427"/>
            <a:ext cx="747045" cy="747045"/>
          </a:xfrm>
          <a:prstGeom prst="rect">
            <a:avLst/>
          </a:prstGeom>
        </p:spPr>
      </p:pic>
      <p:sp>
        <p:nvSpPr>
          <p:cNvPr id="53" name="TextBox 52">
            <a:extLst>
              <a:ext uri="{FF2B5EF4-FFF2-40B4-BE49-F238E27FC236}">
                <a16:creationId xmlns:a16="http://schemas.microsoft.com/office/drawing/2014/main" id="{463F1ECD-53E3-4B07-8DB1-516DAB010694}"/>
              </a:ext>
            </a:extLst>
          </p:cNvPr>
          <p:cNvSpPr txBox="1"/>
          <p:nvPr/>
        </p:nvSpPr>
        <p:spPr>
          <a:xfrm>
            <a:off x="3766781" y="1804069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48" name="Picture 47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00351" y="1064738"/>
            <a:ext cx="1116010" cy="815063"/>
          </a:xfrm>
          <a:prstGeom prst="rect">
            <a:avLst/>
          </a:prstGeom>
        </p:spPr>
      </p:pic>
      <p:pic>
        <p:nvPicPr>
          <p:cNvPr id="49" name="Picture 48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93879" y="773355"/>
            <a:ext cx="1241638" cy="175431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228140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4" grpId="0"/>
      <p:bldP spid="43" grpId="0"/>
      <p:bldP spid="44" grpId="0"/>
      <p:bldP spid="5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391848" y="3966402"/>
            <a:ext cx="1448553" cy="175433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73773" y="4347202"/>
            <a:ext cx="1442352" cy="1760737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4719" y="4544258"/>
            <a:ext cx="741545" cy="104773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3174" y="4864957"/>
            <a:ext cx="741545" cy="1047732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F7979C17-A318-48C9-B43B-5F668ACF2FB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38817" y="3196601"/>
            <a:ext cx="747045" cy="747045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463F1ECD-53E3-4B07-8DB1-516DAB010694}"/>
              </a:ext>
            </a:extLst>
          </p:cNvPr>
          <p:cNvSpPr txBox="1"/>
          <p:nvPr/>
        </p:nvSpPr>
        <p:spPr>
          <a:xfrm>
            <a:off x="5517204" y="339302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4577" y="4385618"/>
            <a:ext cx="1427798" cy="1722321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463F1ECD-53E3-4B07-8DB1-516DAB010694}"/>
              </a:ext>
            </a:extLst>
          </p:cNvPr>
          <p:cNvSpPr txBox="1"/>
          <p:nvPr/>
        </p:nvSpPr>
        <p:spPr>
          <a:xfrm>
            <a:off x="735527" y="379407"/>
            <a:ext cx="7859161" cy="2185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 smtClean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Ron and Jack each have a packet of sweets.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There are 18</a:t>
            </a:r>
            <a:r>
              <a:rPr kumimoji="0" lang="en-GB" sz="2800" b="0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 sweets in each packet.</a:t>
            </a:r>
            <a:endParaRPr lang="en-GB" sz="2800" baseline="0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000" b="0" i="0" u="none" strike="noStrike" kern="1200" cap="none" spc="0" normalizeH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They want to share the sweets equally with Mo.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000" baseline="0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How many sweets will each boy have?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391848" y="3966402"/>
            <a:ext cx="1448553" cy="175433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4577" y="4385618"/>
            <a:ext cx="1427798" cy="172232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73773" y="4347202"/>
            <a:ext cx="1442352" cy="1760737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4719" y="4544258"/>
            <a:ext cx="741545" cy="104773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3174" y="4864957"/>
            <a:ext cx="741545" cy="1047732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/>
              <p:cNvSpPr txBox="1"/>
              <p:nvPr/>
            </p:nvSpPr>
            <p:spPr>
              <a:xfrm>
                <a:off x="1391848" y="2621437"/>
                <a:ext cx="230669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 smtClean="0"/>
                  <a:t>18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 smtClean="0"/>
                  <a:t> 18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 smtClean="0"/>
                  <a:t> 36</a:t>
                </a:r>
                <a:endParaRPr lang="en-GB" sz="2800" dirty="0"/>
              </a:p>
            </p:txBody>
          </p:sp>
        </mc:Choice>
        <mc:Fallback xmlns=""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91848" y="2621437"/>
                <a:ext cx="2306695" cy="523220"/>
              </a:xfrm>
              <a:prstGeom prst="rect">
                <a:avLst/>
              </a:prstGeom>
              <a:blipFill>
                <a:blip r:embed="rId9"/>
                <a:stretch>
                  <a:fillRect l="-5277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TextBox 11">
            <a:extLst>
              <a:ext uri="{FF2B5EF4-FFF2-40B4-BE49-F238E27FC236}">
                <a16:creationId xmlns:a16="http://schemas.microsoft.com/office/drawing/2014/main" id="{463F1ECD-53E3-4B07-8DB1-516DAB010694}"/>
              </a:ext>
            </a:extLst>
          </p:cNvPr>
          <p:cNvSpPr txBox="1"/>
          <p:nvPr/>
        </p:nvSpPr>
        <p:spPr>
          <a:xfrm>
            <a:off x="735527" y="379407"/>
            <a:ext cx="7859161" cy="2185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 smtClean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Ron and Jack each have a packet of sweets.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There are 18</a:t>
            </a:r>
            <a:r>
              <a:rPr kumimoji="0" lang="en-GB" sz="2800" b="0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 sweets in each packet.</a:t>
            </a:r>
            <a:endParaRPr lang="en-GB" sz="2800" baseline="0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000" b="0" i="0" u="none" strike="noStrike" kern="1200" cap="none" spc="0" normalizeH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They want to share the sweets equally with Mo.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000" baseline="0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How many sweets will each boy have?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EC0BA1C6-9C48-4BDF-818D-5127984C5B69}"/>
              </a:ext>
            </a:extLst>
          </p:cNvPr>
          <p:cNvGrpSpPr/>
          <p:nvPr/>
        </p:nvGrpSpPr>
        <p:grpSpPr>
          <a:xfrm>
            <a:off x="5236407" y="2476013"/>
            <a:ext cx="2171447" cy="2068246"/>
            <a:chOff x="288142" y="249049"/>
            <a:chExt cx="2478605" cy="2448272"/>
          </a:xfrm>
        </p:grpSpPr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9D891CFE-ABE8-4DEB-9663-778DE9E50A5E}"/>
                </a:ext>
              </a:extLst>
            </p:cNvPr>
            <p:cNvSpPr/>
            <p:nvPr/>
          </p:nvSpPr>
          <p:spPr>
            <a:xfrm>
              <a:off x="1095927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FDD1E28C-D63B-4440-A6E5-B8A304C049E8}"/>
                </a:ext>
              </a:extLst>
            </p:cNvPr>
            <p:cNvSpPr/>
            <p:nvPr/>
          </p:nvSpPr>
          <p:spPr>
            <a:xfrm>
              <a:off x="288142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0AE3D717-7E35-4CD4-867F-E3355A71DB68}"/>
                </a:ext>
              </a:extLst>
            </p:cNvPr>
            <p:cNvSpPr/>
            <p:nvPr/>
          </p:nvSpPr>
          <p:spPr>
            <a:xfrm>
              <a:off x="1852347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26D31373-482A-428D-ABA4-C2F316C88B0D}"/>
                </a:ext>
              </a:extLst>
            </p:cNvPr>
            <p:cNvCxnSpPr>
              <a:stCxn id="14" idx="3"/>
            </p:cNvCxnSpPr>
            <p:nvPr/>
          </p:nvCxnSpPr>
          <p:spPr>
            <a:xfrm flipH="1">
              <a:off x="858199" y="1029538"/>
              <a:ext cx="371639" cy="75338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2A400DBD-B402-456D-99B7-18B50BB88B35}"/>
                </a:ext>
              </a:extLst>
            </p:cNvPr>
            <p:cNvCxnSpPr>
              <a:stCxn id="14" idx="5"/>
            </p:cNvCxnSpPr>
            <p:nvPr/>
          </p:nvCxnSpPr>
          <p:spPr>
            <a:xfrm>
              <a:off x="1876416" y="1029537"/>
              <a:ext cx="349935" cy="756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EC20E911-2B31-4E6E-A89A-01BB7F74B51F}"/>
              </a:ext>
            </a:extLst>
          </p:cNvPr>
          <p:cNvSpPr/>
          <p:nvPr/>
        </p:nvSpPr>
        <p:spPr>
          <a:xfrm>
            <a:off x="6085473" y="2579890"/>
            <a:ext cx="521297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dirty="0">
                <a:solidFill>
                  <a:prstClr val="black"/>
                </a:solidFill>
                <a:latin typeface="Calibri" panose="020F0502020204030204"/>
              </a:rPr>
              <a:t>3</a:t>
            </a:r>
            <a:r>
              <a:rPr lang="en-GB" sz="2600" dirty="0" smtClean="0">
                <a:solidFill>
                  <a:prstClr val="black"/>
                </a:solidFill>
                <a:latin typeface="Calibri" panose="020F0502020204030204"/>
              </a:rPr>
              <a:t>6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3B50C8FB-3C77-47A2-9C4E-A95A6BC32B3D}"/>
              </a:ext>
            </a:extLst>
          </p:cNvPr>
          <p:cNvSpPr/>
          <p:nvPr/>
        </p:nvSpPr>
        <p:spPr>
          <a:xfrm>
            <a:off x="5380154" y="3923984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noProof="0" dirty="0">
                <a:solidFill>
                  <a:prstClr val="black"/>
                </a:solidFill>
                <a:latin typeface="Calibri" panose="020F0502020204030204"/>
              </a:rPr>
              <a:t>3</a:t>
            </a:r>
            <a:r>
              <a:rPr kumimoji="0" lang="en-GB" sz="2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0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63288873-1BD2-4E5E-88DF-D4D07718EC8A}"/>
              </a:ext>
            </a:extLst>
          </p:cNvPr>
          <p:cNvSpPr/>
          <p:nvPr/>
        </p:nvSpPr>
        <p:spPr>
          <a:xfrm>
            <a:off x="6863580" y="3899841"/>
            <a:ext cx="558507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dirty="0">
                <a:solidFill>
                  <a:prstClr val="black"/>
                </a:solidFill>
                <a:latin typeface="Calibri" panose="020F0502020204030204"/>
              </a:rPr>
              <a:t>6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366C9512-7212-4C34-8CBF-77F96FD06017}"/>
              </a:ext>
            </a:extLst>
          </p:cNvPr>
          <p:cNvCxnSpPr/>
          <p:nvPr/>
        </p:nvCxnSpPr>
        <p:spPr>
          <a:xfrm>
            <a:off x="5646030" y="4550840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id="{7C60FAAB-8662-4D5B-B4F1-317D3B210359}"/>
              </a:ext>
            </a:extLst>
          </p:cNvPr>
          <p:cNvCxnSpPr/>
          <p:nvPr/>
        </p:nvCxnSpPr>
        <p:spPr>
          <a:xfrm>
            <a:off x="7061014" y="4550840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>
            <a:extLst>
              <a:ext uri="{FF2B5EF4-FFF2-40B4-BE49-F238E27FC236}">
                <a16:creationId xmlns:a16="http://schemas.microsoft.com/office/drawing/2014/main" id="{812A5EC9-57E7-46CA-9ED8-2FF0FB06D7FA}"/>
              </a:ext>
            </a:extLst>
          </p:cNvPr>
          <p:cNvSpPr txBox="1"/>
          <p:nvPr/>
        </p:nvSpPr>
        <p:spPr>
          <a:xfrm>
            <a:off x="5679059" y="4581959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÷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3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617ED831-9344-480C-8B1A-C6D70ECE610A}"/>
              </a:ext>
            </a:extLst>
          </p:cNvPr>
          <p:cNvSpPr txBox="1"/>
          <p:nvPr/>
        </p:nvSpPr>
        <p:spPr>
          <a:xfrm>
            <a:off x="7094042" y="4581959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÷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3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202C8542-8818-4EC7-AED4-213A77F45E36}"/>
              </a:ext>
            </a:extLst>
          </p:cNvPr>
          <p:cNvSpPr/>
          <p:nvPr/>
        </p:nvSpPr>
        <p:spPr>
          <a:xfrm>
            <a:off x="5416698" y="5167855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noProof="0" dirty="0">
                <a:solidFill>
                  <a:prstClr val="black"/>
                </a:solidFill>
                <a:latin typeface="Calibri" panose="020F0502020204030204"/>
              </a:rPr>
              <a:t>1</a:t>
            </a:r>
            <a:r>
              <a:rPr kumimoji="0" lang="en-GB" sz="2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0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3FDBF4FD-4150-401B-AA37-B678B8062893}"/>
              </a:ext>
            </a:extLst>
          </p:cNvPr>
          <p:cNvSpPr/>
          <p:nvPr/>
        </p:nvSpPr>
        <p:spPr>
          <a:xfrm>
            <a:off x="6879715" y="5176458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dirty="0">
                <a:solidFill>
                  <a:prstClr val="black"/>
                </a:solidFill>
                <a:latin typeface="Calibri" panose="020F0502020204030204"/>
              </a:rPr>
              <a:t>2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61DC6606-EF43-4450-8097-2253A16E4595}"/>
              </a:ext>
            </a:extLst>
          </p:cNvPr>
          <p:cNvSpPr/>
          <p:nvPr/>
        </p:nvSpPr>
        <p:spPr>
          <a:xfrm>
            <a:off x="5420173" y="5620941"/>
            <a:ext cx="1565750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noProof="0" dirty="0">
                <a:solidFill>
                  <a:prstClr val="black"/>
                </a:solidFill>
                <a:latin typeface="Calibri" panose="020F0502020204030204"/>
              </a:rPr>
              <a:t>1</a:t>
            </a:r>
            <a:r>
              <a:rPr kumimoji="0" lang="en-GB" sz="2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0 </a:t>
            </a: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+</a:t>
            </a: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GB" sz="2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 </a:t>
            </a: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= 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98EC58A1-BBC5-494B-A7AF-5A7052E59C47}"/>
              </a:ext>
            </a:extLst>
          </p:cNvPr>
          <p:cNvSpPr/>
          <p:nvPr/>
        </p:nvSpPr>
        <p:spPr>
          <a:xfrm>
            <a:off x="6682797" y="5621788"/>
            <a:ext cx="727836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dirty="0">
                <a:solidFill>
                  <a:prstClr val="black"/>
                </a:solidFill>
                <a:latin typeface="Calibri" panose="020F0502020204030204"/>
              </a:rPr>
              <a:t>1</a:t>
            </a:r>
            <a:r>
              <a:rPr lang="en-GB" sz="2600" dirty="0" smtClean="0">
                <a:solidFill>
                  <a:prstClr val="black"/>
                </a:solidFill>
                <a:latin typeface="Calibri" panose="020F0502020204030204"/>
              </a:rPr>
              <a:t>2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 Math" panose="02040503050406030204" pitchFamily="18" charset="0"/>
              <a:ea typeface="Cambria Math" panose="02040503050406030204" pitchFamily="18" charset="0"/>
              <a:cs typeface="+mn-cs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879181" y="3389650"/>
            <a:ext cx="4572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2800" dirty="0" smtClean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Each boy will have 12 sweets.</a:t>
            </a:r>
            <a:endParaRPr lang="en-GB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22075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9" grpId="0"/>
      <p:bldP spid="20" grpId="0"/>
      <p:bldP spid="21" grpId="0"/>
      <p:bldP spid="24" grpId="0"/>
      <p:bldP spid="25" grpId="0"/>
      <p:bldP spid="26" grpId="0"/>
      <p:bldP spid="27" grpId="0"/>
      <p:bldP spid="28" grpId="0"/>
      <p:bldP spid="2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Have a go at the rest of the questions on the worksheet</a:t>
            </a: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9400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7|7|6.1|4.1|7.5|5.4|4.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9|1.9|1.4|1.8|3.5|5.5|1.4|5|12.2|4.1|15.2|2.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6|0.7|7.3|1.4|0.8|2.8|1.9|5.8|1.3|1.7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6|6|10.8|4.3|3.9|6.4|4.9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7|3.6|2.1|1.1|3.2|2.5|5.1|1.4|4.5|2.8|21.2|1.3|14.2|4.4|3.5|2.4|3.2|0.8|1.8|3.3|2.6|0.8|3.6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0.2|20.2|26.8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|7.2|3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8|14.3|4.5|6.7|1.1|0.7|1.4|4.8|3.5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purl.org/dc/elements/1.1/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12492</TotalTime>
  <Words>254</Words>
  <Application>Microsoft Office PowerPoint</Application>
  <PresentationFormat>On-screen Show (4:3)</PresentationFormat>
  <Paragraphs>119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14</vt:i4>
      </vt:variant>
    </vt:vector>
  </HeadingPairs>
  <TitlesOfParts>
    <vt:vector size="26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1 - 6 on the worksheet</vt:lpstr>
      <vt:lpstr>PowerPoint Presentation</vt:lpstr>
      <vt:lpstr>PowerPoint Presentation</vt:lpstr>
      <vt:lpstr>PowerPoint Presentation</vt:lpstr>
      <vt:lpstr>Have a go at the rest of the questions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Melanie Anderson</cp:lastModifiedBy>
  <cp:revision>221</cp:revision>
  <dcterms:created xsi:type="dcterms:W3CDTF">2019-07-05T11:02:13Z</dcterms:created>
  <dcterms:modified xsi:type="dcterms:W3CDTF">2022-01-08T11:00:47Z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