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3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</p:sldIdLst>
  <p:sldSz cy="5143500" cx="9144000"/>
  <p:notesSz cx="6858000" cy="9144000"/>
  <p:embeddedFontLst>
    <p:embeddedFont>
      <p:font typeface="Proxima Nova Semibold"/>
      <p:regular r:id="rId12"/>
      <p:bold r:id="rId13"/>
      <p:boldItalic r:id="rId14"/>
    </p:embeddedFont>
    <p:embeddedFont>
      <p:font typeface="Open Sans"/>
      <p:regular r:id="rId15"/>
      <p:bold r:id="rId16"/>
      <p:italic r:id="rId17"/>
      <p:boldItalic r:id="rId18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808">
          <p15:clr>
            <a:srgbClr val="A4A3A4"/>
          </p15:clr>
        </p15:guide>
        <p15:guide id="2" pos="2880">
          <p15:clr>
            <a:srgbClr val="A4A3A4"/>
          </p15:clr>
        </p15:guide>
        <p15:guide id="3" orient="horz" pos="279">
          <p15:clr>
            <a:srgbClr val="9AA0A6"/>
          </p15:clr>
        </p15:guide>
        <p15:guide id="4" orient="horz" pos="379">
          <p15:clr>
            <a:srgbClr val="9AA0A6"/>
          </p15:clr>
        </p15:guide>
        <p15:guide id="5" orient="horz" pos="2904">
          <p15:clr>
            <a:srgbClr val="9AA0A6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808" orient="horz"/>
        <p:guide pos="2880"/>
        <p:guide pos="279" orient="horz"/>
        <p:guide pos="379" orient="horz"/>
        <p:guide pos="2904" orient="horz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font" Target="fonts/ProximaNovaSemibold-bold.fntdata"/><Relationship Id="rId12" Type="http://schemas.openxmlformats.org/officeDocument/2006/relationships/font" Target="fonts/ProximaNovaSemibold-regular.fntdata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font" Target="fonts/OpenSans-regular.fntdata"/><Relationship Id="rId14" Type="http://schemas.openxmlformats.org/officeDocument/2006/relationships/font" Target="fonts/ProximaNovaSemibold-boldItalic.fntdata"/><Relationship Id="rId17" Type="http://schemas.openxmlformats.org/officeDocument/2006/relationships/font" Target="fonts/OpenSans-italic.fntdata"/><Relationship Id="rId16" Type="http://schemas.openxmlformats.org/officeDocument/2006/relationships/font" Target="fonts/OpenSans-bold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18" Type="http://schemas.openxmlformats.org/officeDocument/2006/relationships/font" Target="fonts/OpenSans-boldItalic.fntdata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" name="Google Shape;27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>
              <a:solidFill>
                <a:schemeClr val="dk1"/>
              </a:solidFill>
              <a:highlight>
                <a:srgbClr val="00FF00"/>
              </a:highlight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g8e5e977d77_0_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" name="Google Shape;35;g8e5e977d77_0_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Read out the scenario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 </a:t>
            </a:r>
            <a:endParaRPr>
              <a:solidFill>
                <a:schemeClr val="dk1"/>
              </a:solidFill>
              <a:highlight>
                <a:srgbClr val="00FF00"/>
              </a:highlight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g99119283bf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3" name="Google Shape;43;g99119283bf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  <a:highlight>
                <a:srgbClr val="00FF00"/>
              </a:highlight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g8e5e977d77_0_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3" name="Google Shape;53;g8e5e977d77_0_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Ask the children what kind of technology could Spikey be using to be mean to the other animals. Present each technology one at a time, explaining Spikey could use a mobile phone, computer games, social media, and consoles etc.</a:t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g99119283bf_0_1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3" name="Google Shape;63;g99119283bf_0_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g94f00aa4c5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9" name="Google Shape;69;g94f00aa4c5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7916"/>
              </a:lnSpc>
              <a:spcBef>
                <a:spcPts val="0"/>
              </a:spcBef>
              <a:spcAft>
                <a:spcPts val="8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title"/>
          </p:nvPr>
        </p:nvSpPr>
        <p:spPr>
          <a:xfrm>
            <a:off x="497750" y="601750"/>
            <a:ext cx="8646300" cy="2269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Clr>
                <a:srgbClr val="004BC8"/>
              </a:buClr>
              <a:buSzPts val="6000"/>
              <a:buFont typeface="Proxima Nova Semibold"/>
              <a:buChar char="●"/>
              <a:defRPr sz="6000">
                <a:solidFill>
                  <a:srgbClr val="004BC8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3600"/>
              <a:buChar char="○"/>
              <a:defRPr sz="36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3600"/>
              <a:buChar char="■"/>
              <a:defRPr sz="36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3600"/>
              <a:buChar char="●"/>
              <a:defRPr sz="36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3600"/>
              <a:buChar char="○"/>
              <a:defRPr sz="36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3600"/>
              <a:buChar char="■"/>
              <a:defRPr sz="36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3600"/>
              <a:buChar char="●"/>
              <a:defRPr sz="36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3600"/>
              <a:buChar char="○"/>
              <a:defRPr sz="36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3600"/>
              <a:buChar char="■"/>
              <a:defRPr sz="3600"/>
            </a:lvl9pPr>
          </a:lstStyle>
          <a:p/>
        </p:txBody>
      </p:sp>
      <p:sp>
        <p:nvSpPr>
          <p:cNvPr id="11" name="Google Shape;11;p2"/>
          <p:cNvSpPr/>
          <p:nvPr/>
        </p:nvSpPr>
        <p:spPr>
          <a:xfrm>
            <a:off x="1176725" y="2870950"/>
            <a:ext cx="3271200" cy="1739100"/>
          </a:xfrm>
          <a:prstGeom prst="round2DiagRect">
            <a:avLst>
              <a:gd fmla="val 16667" name="adj1"/>
              <a:gd fmla="val 0" name="adj2"/>
            </a:avLst>
          </a:prstGeom>
          <a:solidFill>
            <a:srgbClr val="004BC8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2" name="Google Shape;12;p2"/>
          <p:cNvSpPr txBox="1"/>
          <p:nvPr>
            <p:ph idx="1" type="subTitle"/>
          </p:nvPr>
        </p:nvSpPr>
        <p:spPr>
          <a:xfrm>
            <a:off x="1176725" y="2870950"/>
            <a:ext cx="3271200" cy="1739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Open Sans"/>
              <a:buNone/>
              <a:defRPr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Label/heading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601750"/>
            <a:ext cx="8832300" cy="4008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7200"/>
              <a:buFont typeface="Proxima Nova Semibold"/>
              <a:buChar char="●"/>
              <a:defRPr sz="7200">
                <a:solidFill>
                  <a:srgbClr val="4B4B4B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Char char="○"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Char char="■"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Char char="●"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Char char="○"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Char char="■"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Char char="●"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Char char="○"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Char char="■"/>
              <a:defRPr sz="3600"/>
            </a:lvl9pPr>
          </a:lstStyle>
          <a:p/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Question slide" type="tx">
  <p:cSld name="TITLE_AND_BODY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4"/>
          <p:cNvSpPr txBox="1"/>
          <p:nvPr>
            <p:ph type="title"/>
          </p:nvPr>
        </p:nvSpPr>
        <p:spPr>
          <a:xfrm>
            <a:off x="493800" y="478200"/>
            <a:ext cx="8650200" cy="1158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004BC8"/>
              </a:buClr>
              <a:buSzPts val="3600"/>
              <a:buFont typeface="Proxima Nova Semibold"/>
              <a:buChar char="●"/>
              <a:defRPr sz="3600">
                <a:solidFill>
                  <a:srgbClr val="004BC8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7" name="Google Shape;17;p4"/>
          <p:cNvSpPr txBox="1"/>
          <p:nvPr>
            <p:ph idx="1" type="body"/>
          </p:nvPr>
        </p:nvSpPr>
        <p:spPr>
          <a:xfrm>
            <a:off x="493800" y="1636800"/>
            <a:ext cx="8650200" cy="2932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Heading and one column">
  <p:cSld name="TITLE_AND_BODY_1">
    <p:spTree>
      <p:nvGrpSpPr>
        <p:cNvPr id="18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5"/>
          <p:cNvSpPr txBox="1"/>
          <p:nvPr>
            <p:ph type="title"/>
          </p:nvPr>
        </p:nvSpPr>
        <p:spPr>
          <a:xfrm>
            <a:off x="493800" y="478200"/>
            <a:ext cx="8650200" cy="1158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Clr>
                <a:srgbClr val="004BC8"/>
              </a:buClr>
              <a:buSzPts val="3600"/>
              <a:buFont typeface="Proxima Nova Semibold"/>
              <a:buChar char="●"/>
              <a:defRPr sz="3600">
                <a:solidFill>
                  <a:srgbClr val="004BC8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20" name="Google Shape;20;p5"/>
          <p:cNvSpPr txBox="1"/>
          <p:nvPr>
            <p:ph idx="1" type="body"/>
          </p:nvPr>
        </p:nvSpPr>
        <p:spPr>
          <a:xfrm>
            <a:off x="493800" y="1636800"/>
            <a:ext cx="8650200" cy="2932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317500" lvl="0" marL="4572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indent="-317500" lvl="1" marL="9144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indent="-317500" lvl="2" marL="13716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indent="-317500" lvl="3" marL="18288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indent="-317500" lvl="4" marL="22860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indent="-317500" lvl="5" marL="27432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indent="-317500" lvl="6" marL="32004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indent="-317500" lvl="7" marL="36576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indent="-317500" lvl="8" marL="41148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Heading and two columns" type="twoColTx">
  <p:cSld name="TITLE_AND_TWO_COLUMNS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6"/>
          <p:cNvSpPr txBox="1"/>
          <p:nvPr>
            <p:ph idx="1" type="body"/>
          </p:nvPr>
        </p:nvSpPr>
        <p:spPr>
          <a:xfrm>
            <a:off x="638325" y="1636675"/>
            <a:ext cx="4101300" cy="2932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/>
        </p:txBody>
      </p:sp>
      <p:sp>
        <p:nvSpPr>
          <p:cNvPr id="23" name="Google Shape;23;p6"/>
          <p:cNvSpPr txBox="1"/>
          <p:nvPr>
            <p:ph type="title"/>
          </p:nvPr>
        </p:nvSpPr>
        <p:spPr>
          <a:xfrm>
            <a:off x="493800" y="478200"/>
            <a:ext cx="8650200" cy="1158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Clr>
                <a:srgbClr val="004BC8"/>
              </a:buClr>
              <a:buSzPts val="3600"/>
              <a:buFont typeface="Proxima Nova Semibold"/>
              <a:buChar char="●"/>
              <a:defRPr sz="3600">
                <a:solidFill>
                  <a:srgbClr val="004BC8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24" name="Google Shape;24;p6"/>
          <p:cNvSpPr txBox="1"/>
          <p:nvPr>
            <p:ph idx="2" type="body"/>
          </p:nvPr>
        </p:nvSpPr>
        <p:spPr>
          <a:xfrm>
            <a:off x="4963775" y="1636675"/>
            <a:ext cx="4101300" cy="2932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317500" lvl="0" marL="4572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indent="-317500" lvl="1" marL="9144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indent="-317500" lvl="2" marL="13716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indent="-317500" lvl="3" marL="18288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indent="-317500" lvl="4" marL="22860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indent="-317500" lvl="5" marL="27432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indent="-317500" lvl="6" marL="32004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indent="-317500" lvl="7" marL="36576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indent="-317500" lvl="8" marL="41148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/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image" Target="../media/image3.png"/><Relationship Id="rId2" Type="http://schemas.openxmlformats.org/officeDocument/2006/relationships/image" Target="../media/image2.png"/><Relationship Id="rId3" Type="http://schemas.openxmlformats.org/officeDocument/2006/relationships/slideLayout" Target="../slideLayouts/slideLayout1.xml"/><Relationship Id="rId4" Type="http://schemas.openxmlformats.org/officeDocument/2006/relationships/slideLayout" Target="../slideLayouts/slideLayout2.xml"/><Relationship Id="rId5" Type="http://schemas.openxmlformats.org/officeDocument/2006/relationships/slideLayout" Target="../slideLayouts/slideLayout3.xml"/><Relationship Id="rId6" Type="http://schemas.openxmlformats.org/officeDocument/2006/relationships/slideLayout" Target="../slideLayouts/slideLayout4.xml"/><Relationship Id="rId7" Type="http://schemas.openxmlformats.org/officeDocument/2006/relationships/slideLayout" Target="../slideLayouts/slideLayout5.xml"/><Relationship Id="rId8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/>
        </p:nvSpPr>
        <p:spPr>
          <a:xfrm>
            <a:off x="497750" y="0"/>
            <a:ext cx="8646300" cy="442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004BC8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rPr>
              <a:t>Ages 7-11</a:t>
            </a:r>
            <a:endParaRPr sz="1400">
              <a:solidFill>
                <a:srgbClr val="004BC8"/>
              </a:solidFill>
              <a:latin typeface="Proxima Nova Semibold"/>
              <a:ea typeface="Proxima Nova Semibold"/>
              <a:cs typeface="Proxima Nova Semibold"/>
              <a:sym typeface="Proxima Nova Semibold"/>
            </a:endParaRPr>
          </a:p>
        </p:txBody>
      </p:sp>
      <p:pic>
        <p:nvPicPr>
          <p:cNvPr id="7" name="Google Shape;7;p1"/>
          <p:cNvPicPr preferRelativeResize="0"/>
          <p:nvPr/>
        </p:nvPicPr>
        <p:blipFill rotWithShape="1">
          <a:blip r:embed="rId1">
            <a:alphaModFix/>
          </a:blip>
          <a:srcRect b="0" l="0" r="0" t="0"/>
          <a:stretch/>
        </p:blipFill>
        <p:spPr>
          <a:xfrm>
            <a:off x="0" y="0"/>
            <a:ext cx="497746" cy="5143501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Google Shape;8;p1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7707900" y="4656280"/>
            <a:ext cx="1352002" cy="405206"/>
          </a:xfrm>
          <a:prstGeom prst="rect">
            <a:avLst/>
          </a:prstGeom>
          <a:noFill/>
          <a:ln>
            <a:noFill/>
          </a:ln>
        </p:spPr>
      </p:pic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3"/>
    <p:sldLayoutId id="2147483649" r:id="rId4"/>
    <p:sldLayoutId id="2147483650" r:id="rId5"/>
    <p:sldLayoutId id="2147483651" r:id="rId6"/>
    <p:sldLayoutId id="2147483652" r:id="rId7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Relationship Id="rId4" Type="http://schemas.openxmlformats.org/officeDocument/2006/relationships/image" Target="../media/image6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6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6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1.png"/><Relationship Id="rId4" Type="http://schemas.openxmlformats.org/officeDocument/2006/relationships/image" Target="../media/image5.png"/><Relationship Id="rId5" Type="http://schemas.openxmlformats.org/officeDocument/2006/relationships/image" Target="../media/image8.png"/><Relationship Id="rId6" Type="http://schemas.openxmlformats.org/officeDocument/2006/relationships/image" Target="../media/image4.png"/><Relationship Id="rId7" Type="http://schemas.openxmlformats.org/officeDocument/2006/relationships/image" Target="../media/image7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9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0.png"/><Relationship Id="rId4" Type="http://schemas.openxmlformats.org/officeDocument/2006/relationships/hyperlink" Target="https://www.antibullyingpro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497750" y="601750"/>
            <a:ext cx="8646300" cy="2269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4B4B4B"/>
                </a:solidFill>
              </a:rPr>
              <a:t>Story of </a:t>
            </a:r>
            <a:r>
              <a:rPr lang="en"/>
              <a:t>Spikey the Spider</a:t>
            </a:r>
            <a:endParaRPr/>
          </a:p>
        </p:txBody>
      </p:sp>
      <p:sp>
        <p:nvSpPr>
          <p:cNvPr id="30" name="Google Shape;30;p7"/>
          <p:cNvSpPr txBox="1"/>
          <p:nvPr>
            <p:ph idx="1" type="subTitle"/>
          </p:nvPr>
        </p:nvSpPr>
        <p:spPr>
          <a:xfrm>
            <a:off x="1176725" y="2870950"/>
            <a:ext cx="3271200" cy="1739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I can describe appropriate ways to behave towards other people online and why this is important.</a:t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I can give examples of how bullying behaviour could appear online and how someone can get support.</a:t>
            </a:r>
            <a:endParaRPr/>
          </a:p>
        </p:txBody>
      </p:sp>
      <p:pic>
        <p:nvPicPr>
          <p:cNvPr id="31" name="Google Shape;31;p7"/>
          <p:cNvPicPr preferRelativeResize="0"/>
          <p:nvPr/>
        </p:nvPicPr>
        <p:blipFill rotWithShape="1">
          <a:blip r:embed="rId3">
            <a:alphaModFix amt="3000"/>
          </a:blip>
          <a:srcRect b="25232" l="0" r="26112" t="9296"/>
          <a:stretch/>
        </p:blipFill>
        <p:spPr>
          <a:xfrm>
            <a:off x="3339300" y="0"/>
            <a:ext cx="5804748" cy="5143499"/>
          </a:xfrm>
          <a:prstGeom prst="rect">
            <a:avLst/>
          </a:prstGeom>
          <a:noFill/>
          <a:ln>
            <a:noFill/>
          </a:ln>
        </p:spPr>
      </p:pic>
      <p:pic>
        <p:nvPicPr>
          <p:cNvPr id="32" name="Google Shape;32;p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227225" y="2276525"/>
            <a:ext cx="3107702" cy="31077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8"/>
          <p:cNvSpPr txBox="1"/>
          <p:nvPr>
            <p:ph type="title"/>
          </p:nvPr>
        </p:nvSpPr>
        <p:spPr>
          <a:xfrm>
            <a:off x="493800" y="554400"/>
            <a:ext cx="8650200" cy="1158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rgbClr val="4B4B4B"/>
                </a:solidFill>
              </a:rPr>
              <a:t>Who is </a:t>
            </a:r>
            <a:r>
              <a:rPr lang="en"/>
              <a:t>Spikey the Spider?</a:t>
            </a:r>
            <a:endParaRPr/>
          </a:p>
        </p:txBody>
      </p:sp>
      <p:pic>
        <p:nvPicPr>
          <p:cNvPr id="38" name="Google Shape;38;p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497100" y="1548925"/>
            <a:ext cx="3107702" cy="3107702"/>
          </a:xfrm>
          <a:prstGeom prst="rect">
            <a:avLst/>
          </a:prstGeom>
          <a:noFill/>
          <a:ln>
            <a:noFill/>
          </a:ln>
        </p:spPr>
      </p:pic>
      <p:sp>
        <p:nvSpPr>
          <p:cNvPr id="39" name="Google Shape;39;p8"/>
          <p:cNvSpPr/>
          <p:nvPr/>
        </p:nvSpPr>
        <p:spPr>
          <a:xfrm>
            <a:off x="870225" y="1548925"/>
            <a:ext cx="4499100" cy="3107700"/>
          </a:xfrm>
          <a:prstGeom prst="foldedCorner">
            <a:avLst>
              <a:gd fmla="val 16667" name="adj"/>
            </a:avLst>
          </a:prstGeom>
          <a:solidFill>
            <a:srgbClr val="EFEFEF"/>
          </a:solidFill>
          <a:ln cap="flat" cmpd="sng" w="9525">
            <a:solidFill>
              <a:schemeClr val="l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0" name="Google Shape;40;p8"/>
          <p:cNvSpPr txBox="1"/>
          <p:nvPr>
            <p:ph idx="1" type="body"/>
          </p:nvPr>
        </p:nvSpPr>
        <p:spPr>
          <a:xfrm>
            <a:off x="1145325" y="1712875"/>
            <a:ext cx="4101300" cy="2932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800"/>
              <a:t>Spikey the Spider is </a:t>
            </a:r>
            <a:r>
              <a:rPr b="1" lang="en" sz="1800"/>
              <a:t>not a very nice spider</a:t>
            </a:r>
            <a:r>
              <a:rPr lang="en" sz="1800"/>
              <a:t>. He makes his </a:t>
            </a:r>
            <a:r>
              <a:rPr b="1" lang="en" sz="1800"/>
              <a:t>web, </a:t>
            </a:r>
            <a:r>
              <a:rPr lang="en" sz="1800"/>
              <a:t>laying a trap and other animals get all </a:t>
            </a:r>
            <a:r>
              <a:rPr b="1" lang="en" sz="1800"/>
              <a:t>tangled up</a:t>
            </a:r>
            <a:r>
              <a:rPr lang="en" sz="1800"/>
              <a:t> in it. </a:t>
            </a:r>
            <a:endParaRPr sz="18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8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800"/>
              <a:t>Spikey the Spider bullies</a:t>
            </a:r>
            <a:r>
              <a:rPr b="1" lang="en" sz="1800"/>
              <a:t> the other animals.</a:t>
            </a:r>
            <a:r>
              <a:rPr lang="en" sz="1800"/>
              <a:t> The other animals get upset about what Spikey says and does. He won’t stop when they ask him to.</a:t>
            </a:r>
            <a:endParaRPr sz="180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9"/>
          <p:cNvSpPr txBox="1"/>
          <p:nvPr>
            <p:ph type="title"/>
          </p:nvPr>
        </p:nvSpPr>
        <p:spPr>
          <a:xfrm>
            <a:off x="493800" y="554400"/>
            <a:ext cx="8650200" cy="1158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rgbClr val="4B4B4B"/>
                </a:solidFill>
              </a:rPr>
              <a:t>How might </a:t>
            </a:r>
            <a:r>
              <a:rPr lang="en"/>
              <a:t>Spikey bully others online?</a:t>
            </a:r>
            <a:endParaRPr/>
          </a:p>
        </p:txBody>
      </p:sp>
      <p:pic>
        <p:nvPicPr>
          <p:cNvPr id="46" name="Google Shape;46;p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722675" y="1456450"/>
            <a:ext cx="3107702" cy="3107702"/>
          </a:xfrm>
          <a:prstGeom prst="rect">
            <a:avLst/>
          </a:prstGeom>
          <a:noFill/>
          <a:ln>
            <a:noFill/>
          </a:ln>
        </p:spPr>
      </p:pic>
      <p:sp>
        <p:nvSpPr>
          <p:cNvPr id="47" name="Google Shape;47;p9"/>
          <p:cNvSpPr txBox="1"/>
          <p:nvPr/>
        </p:nvSpPr>
        <p:spPr>
          <a:xfrm>
            <a:off x="795875" y="1597325"/>
            <a:ext cx="4455000" cy="519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rPr>
              <a:t>In a game, he says horrible things about the other animals in the chat.</a:t>
            </a:r>
            <a:endParaRPr>
              <a:solidFill>
                <a:srgbClr val="4B4B4B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48" name="Google Shape;48;p9"/>
          <p:cNvSpPr txBox="1"/>
          <p:nvPr/>
        </p:nvSpPr>
        <p:spPr>
          <a:xfrm>
            <a:off x="1267675" y="2316650"/>
            <a:ext cx="4455000" cy="519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rPr>
              <a:t>He makes rude videos about the other animals and posts them online for everyone to see.</a:t>
            </a:r>
            <a:endParaRPr>
              <a:solidFill>
                <a:srgbClr val="4B4B4B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49" name="Google Shape;49;p9"/>
          <p:cNvSpPr txBox="1"/>
          <p:nvPr/>
        </p:nvSpPr>
        <p:spPr>
          <a:xfrm>
            <a:off x="834550" y="3182900"/>
            <a:ext cx="4455000" cy="519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rPr>
              <a:t>He stole a password and pretended to be another animal, being rude to others.</a:t>
            </a:r>
            <a:endParaRPr>
              <a:solidFill>
                <a:srgbClr val="4B4B4B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50" name="Google Shape;50;p9"/>
          <p:cNvSpPr txBox="1"/>
          <p:nvPr/>
        </p:nvSpPr>
        <p:spPr>
          <a:xfrm>
            <a:off x="1445600" y="3993600"/>
            <a:ext cx="4455000" cy="519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rPr>
              <a:t>He draws mean pictures which he shares with the other animals</a:t>
            </a:r>
            <a:endParaRPr>
              <a:solidFill>
                <a:srgbClr val="4B4B4B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0"/>
          <p:cNvSpPr txBox="1"/>
          <p:nvPr>
            <p:ph type="title"/>
          </p:nvPr>
        </p:nvSpPr>
        <p:spPr>
          <a:xfrm>
            <a:off x="493800" y="711150"/>
            <a:ext cx="8650200" cy="1158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4B4B4B"/>
                </a:solidFill>
              </a:rPr>
              <a:t>What could</a:t>
            </a:r>
            <a:r>
              <a:rPr lang="en"/>
              <a:t> Spikey be using? </a:t>
            </a:r>
            <a:endParaRPr/>
          </a:p>
        </p:txBody>
      </p:sp>
      <p:pic>
        <p:nvPicPr>
          <p:cNvPr id="56" name="Google Shape;56;p10"/>
          <p:cNvPicPr preferRelativeResize="0"/>
          <p:nvPr/>
        </p:nvPicPr>
        <p:blipFill rotWithShape="1">
          <a:blip r:embed="rId3">
            <a:alphaModFix/>
          </a:blip>
          <a:srcRect b="14484" l="29344" r="29705" t="14477"/>
          <a:stretch/>
        </p:blipFill>
        <p:spPr>
          <a:xfrm>
            <a:off x="1290150" y="2424174"/>
            <a:ext cx="710646" cy="1232751"/>
          </a:xfrm>
          <a:prstGeom prst="rect">
            <a:avLst/>
          </a:prstGeom>
          <a:noFill/>
          <a:ln>
            <a:noFill/>
          </a:ln>
        </p:spPr>
      </p:pic>
      <p:pic>
        <p:nvPicPr>
          <p:cNvPr id="57" name="Google Shape;57;p10"/>
          <p:cNvPicPr preferRelativeResize="0"/>
          <p:nvPr/>
        </p:nvPicPr>
        <p:blipFill rotWithShape="1">
          <a:blip r:embed="rId4">
            <a:alphaModFix/>
          </a:blip>
          <a:srcRect b="13312" l="15166" r="13496" t="14417"/>
          <a:stretch/>
        </p:blipFill>
        <p:spPr>
          <a:xfrm>
            <a:off x="2833213" y="2238313"/>
            <a:ext cx="1429749" cy="1448409"/>
          </a:xfrm>
          <a:prstGeom prst="rect">
            <a:avLst/>
          </a:prstGeom>
          <a:noFill/>
          <a:ln>
            <a:noFill/>
          </a:ln>
        </p:spPr>
      </p:pic>
      <p:pic>
        <p:nvPicPr>
          <p:cNvPr id="58" name="Google Shape;58;p10"/>
          <p:cNvPicPr preferRelativeResize="0"/>
          <p:nvPr/>
        </p:nvPicPr>
        <p:blipFill rotWithShape="1">
          <a:blip r:embed="rId5">
            <a:alphaModFix/>
          </a:blip>
          <a:srcRect b="14297" l="13754" r="14272" t="14068"/>
          <a:stretch/>
        </p:blipFill>
        <p:spPr>
          <a:xfrm>
            <a:off x="5095375" y="2383225"/>
            <a:ext cx="1164096" cy="1158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9" name="Google Shape;59;p10"/>
          <p:cNvPicPr preferRelativeResize="0"/>
          <p:nvPr/>
        </p:nvPicPr>
        <p:blipFill rotWithShape="1">
          <a:blip r:embed="rId6">
            <a:alphaModFix/>
          </a:blip>
          <a:srcRect b="16118" l="16122" r="16108" t="16071"/>
          <a:stretch/>
        </p:blipFill>
        <p:spPr>
          <a:xfrm>
            <a:off x="7091900" y="2345775"/>
            <a:ext cx="1232751" cy="1233486"/>
          </a:xfrm>
          <a:prstGeom prst="rect">
            <a:avLst/>
          </a:prstGeom>
          <a:noFill/>
          <a:ln>
            <a:noFill/>
          </a:ln>
        </p:spPr>
      </p:pic>
      <p:pic>
        <p:nvPicPr>
          <p:cNvPr id="60" name="Google Shape;60;p10"/>
          <p:cNvPicPr preferRelativeResize="0"/>
          <p:nvPr/>
        </p:nvPicPr>
        <p:blipFill rotWithShape="1">
          <a:blip r:embed="rId7">
            <a:alphaModFix/>
          </a:blip>
          <a:srcRect b="24719" l="25410" r="24499" t="26504"/>
          <a:stretch/>
        </p:blipFill>
        <p:spPr>
          <a:xfrm>
            <a:off x="5996600" y="3406574"/>
            <a:ext cx="969651" cy="9441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11"/>
          <p:cNvSpPr txBox="1"/>
          <p:nvPr>
            <p:ph type="title"/>
          </p:nvPr>
        </p:nvSpPr>
        <p:spPr>
          <a:xfrm>
            <a:off x="493800" y="194075"/>
            <a:ext cx="8650200" cy="1158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4B4B4B"/>
                </a:solidFill>
              </a:rPr>
              <a:t>How </a:t>
            </a:r>
            <a:r>
              <a:rPr lang="en">
                <a:solidFill>
                  <a:srgbClr val="4B4B4B"/>
                </a:solidFill>
              </a:rPr>
              <a:t>might the </a:t>
            </a:r>
            <a:r>
              <a:rPr lang="en"/>
              <a:t>other animals feel </a:t>
            </a:r>
            <a:r>
              <a:rPr lang="en">
                <a:solidFill>
                  <a:srgbClr val="4B4B4B"/>
                </a:solidFill>
              </a:rPr>
              <a:t>about Spikey’s behaviour?</a:t>
            </a:r>
            <a:r>
              <a:rPr lang="en"/>
              <a:t> </a:t>
            </a:r>
            <a:endParaRPr/>
          </a:p>
        </p:txBody>
      </p:sp>
      <p:pic>
        <p:nvPicPr>
          <p:cNvPr id="66" name="Google Shape;66;p1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84063" y="1336650"/>
            <a:ext cx="6940528" cy="37006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2"/>
          <p:cNvSpPr txBox="1"/>
          <p:nvPr>
            <p:ph type="title"/>
          </p:nvPr>
        </p:nvSpPr>
        <p:spPr>
          <a:xfrm>
            <a:off x="493800" y="478200"/>
            <a:ext cx="8650200" cy="1158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This resource was created </a:t>
            </a:r>
            <a:r>
              <a:rPr lang="en"/>
              <a:t>with</a:t>
            </a:r>
            <a:r>
              <a:rPr lang="en"/>
              <a:t> </a:t>
            </a:r>
            <a:br>
              <a:rPr lang="en"/>
            </a:br>
            <a:r>
              <a:rPr lang="en"/>
              <a:t>The Diana Award </a:t>
            </a:r>
            <a:endParaRPr/>
          </a:p>
        </p:txBody>
      </p:sp>
      <p:pic>
        <p:nvPicPr>
          <p:cNvPr id="72" name="Google Shape;72;p1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908538" y="1870975"/>
            <a:ext cx="1820724" cy="1999952"/>
          </a:xfrm>
          <a:prstGeom prst="rect">
            <a:avLst/>
          </a:prstGeom>
          <a:noFill/>
          <a:ln>
            <a:noFill/>
          </a:ln>
        </p:spPr>
      </p:pic>
      <p:sp>
        <p:nvSpPr>
          <p:cNvPr id="73" name="Google Shape;73;p12"/>
          <p:cNvSpPr txBox="1"/>
          <p:nvPr>
            <p:ph type="title"/>
          </p:nvPr>
        </p:nvSpPr>
        <p:spPr>
          <a:xfrm>
            <a:off x="762000" y="3949875"/>
            <a:ext cx="8113800" cy="840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/>
              <a:t>For more details of The Diana Award Anti-Bullying Programme, please visit </a:t>
            </a:r>
            <a:r>
              <a:rPr lang="en" sz="2200" u="sng">
                <a:solidFill>
                  <a:srgbClr val="4B4B4B"/>
                </a:solidFill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antibullyingpro.com</a:t>
            </a:r>
            <a:endParaRPr>
              <a:solidFill>
                <a:srgbClr val="4B4B4B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HWBL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