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66" r:id="rId5"/>
    <p:sldId id="264" r:id="rId6"/>
    <p:sldId id="259" r:id="rId7"/>
    <p:sldId id="263" r:id="rId8"/>
    <p:sldId id="261" r:id="rId9"/>
    <p:sldId id="265" r:id="rId10"/>
    <p:sldId id="258" r:id="rId11"/>
    <p:sldId id="260"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908830E-EB3C-44EC-8943-E3963FF8B419}"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95F9FA-EA45-4994-A279-B9C92BA639E8}" type="slidenum">
              <a:rPr lang="en-GB" smtClean="0"/>
              <a:t>‹#›</a:t>
            </a:fld>
            <a:endParaRPr lang="en-GB"/>
          </a:p>
        </p:txBody>
      </p:sp>
    </p:spTree>
    <p:extLst>
      <p:ext uri="{BB962C8B-B14F-4D97-AF65-F5344CB8AC3E}">
        <p14:creationId xmlns:p14="http://schemas.microsoft.com/office/powerpoint/2010/main" val="25922464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908830E-EB3C-44EC-8943-E3963FF8B419}"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95F9FA-EA45-4994-A279-B9C92BA639E8}" type="slidenum">
              <a:rPr lang="en-GB" smtClean="0"/>
              <a:t>‹#›</a:t>
            </a:fld>
            <a:endParaRPr lang="en-GB"/>
          </a:p>
        </p:txBody>
      </p:sp>
    </p:spTree>
    <p:extLst>
      <p:ext uri="{BB962C8B-B14F-4D97-AF65-F5344CB8AC3E}">
        <p14:creationId xmlns:p14="http://schemas.microsoft.com/office/powerpoint/2010/main" val="38910235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908830E-EB3C-44EC-8943-E3963FF8B419}"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95F9FA-EA45-4994-A279-B9C92BA639E8}" type="slidenum">
              <a:rPr lang="en-GB" smtClean="0"/>
              <a:t>‹#›</a:t>
            </a:fld>
            <a:endParaRPr lang="en-GB"/>
          </a:p>
        </p:txBody>
      </p:sp>
    </p:spTree>
    <p:extLst>
      <p:ext uri="{BB962C8B-B14F-4D97-AF65-F5344CB8AC3E}">
        <p14:creationId xmlns:p14="http://schemas.microsoft.com/office/powerpoint/2010/main" val="4279722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908830E-EB3C-44EC-8943-E3963FF8B419}"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95F9FA-EA45-4994-A279-B9C92BA639E8}" type="slidenum">
              <a:rPr lang="en-GB" smtClean="0"/>
              <a:t>‹#›</a:t>
            </a:fld>
            <a:endParaRPr lang="en-GB"/>
          </a:p>
        </p:txBody>
      </p:sp>
    </p:spTree>
    <p:extLst>
      <p:ext uri="{BB962C8B-B14F-4D97-AF65-F5344CB8AC3E}">
        <p14:creationId xmlns:p14="http://schemas.microsoft.com/office/powerpoint/2010/main" val="2124610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908830E-EB3C-44EC-8943-E3963FF8B419}" type="datetimeFigureOut">
              <a:rPr lang="en-GB" smtClean="0"/>
              <a:t>10/03/2022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95F9FA-EA45-4994-A279-B9C92BA639E8}" type="slidenum">
              <a:rPr lang="en-GB" smtClean="0"/>
              <a:t>‹#›</a:t>
            </a:fld>
            <a:endParaRPr lang="en-GB"/>
          </a:p>
        </p:txBody>
      </p:sp>
    </p:spTree>
    <p:extLst>
      <p:ext uri="{BB962C8B-B14F-4D97-AF65-F5344CB8AC3E}">
        <p14:creationId xmlns:p14="http://schemas.microsoft.com/office/powerpoint/2010/main" val="9260086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908830E-EB3C-44EC-8943-E3963FF8B419}" type="datetimeFigureOut">
              <a:rPr lang="en-GB" smtClean="0"/>
              <a:t>10/03/2022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95F9FA-EA45-4994-A279-B9C92BA639E8}" type="slidenum">
              <a:rPr lang="en-GB" smtClean="0"/>
              <a:t>‹#›</a:t>
            </a:fld>
            <a:endParaRPr lang="en-GB"/>
          </a:p>
        </p:txBody>
      </p:sp>
    </p:spTree>
    <p:extLst>
      <p:ext uri="{BB962C8B-B14F-4D97-AF65-F5344CB8AC3E}">
        <p14:creationId xmlns:p14="http://schemas.microsoft.com/office/powerpoint/2010/main" val="412885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08830E-EB3C-44EC-8943-E3963FF8B419}" type="datetimeFigureOut">
              <a:rPr lang="en-GB" smtClean="0"/>
              <a:t>10/03/2022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295F9FA-EA45-4994-A279-B9C92BA639E8}" type="slidenum">
              <a:rPr lang="en-GB" smtClean="0"/>
              <a:t>‹#›</a:t>
            </a:fld>
            <a:endParaRPr lang="en-GB"/>
          </a:p>
        </p:txBody>
      </p:sp>
    </p:spTree>
    <p:extLst>
      <p:ext uri="{BB962C8B-B14F-4D97-AF65-F5344CB8AC3E}">
        <p14:creationId xmlns:p14="http://schemas.microsoft.com/office/powerpoint/2010/main" val="3389462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908830E-EB3C-44EC-8943-E3963FF8B419}"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95F9FA-EA45-4994-A279-B9C92BA639E8}" type="slidenum">
              <a:rPr lang="en-GB" smtClean="0"/>
              <a:t>‹#›</a:t>
            </a:fld>
            <a:endParaRPr lang="en-GB"/>
          </a:p>
        </p:txBody>
      </p:sp>
    </p:spTree>
    <p:extLst>
      <p:ext uri="{BB962C8B-B14F-4D97-AF65-F5344CB8AC3E}">
        <p14:creationId xmlns:p14="http://schemas.microsoft.com/office/powerpoint/2010/main" val="1894861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908830E-EB3C-44EC-8943-E3963FF8B419}" type="datetimeFigureOut">
              <a:rPr lang="en-GB" smtClean="0"/>
              <a:t>10/03/2022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95F9FA-EA45-4994-A279-B9C92BA639E8}" type="slidenum">
              <a:rPr lang="en-GB" smtClean="0"/>
              <a:t>‹#›</a:t>
            </a:fld>
            <a:endParaRPr lang="en-GB"/>
          </a:p>
        </p:txBody>
      </p:sp>
    </p:spTree>
    <p:extLst>
      <p:ext uri="{BB962C8B-B14F-4D97-AF65-F5344CB8AC3E}">
        <p14:creationId xmlns:p14="http://schemas.microsoft.com/office/powerpoint/2010/main" val="302812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908830E-EB3C-44EC-8943-E3963FF8B419}"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95F9FA-EA45-4994-A279-B9C92BA639E8}" type="slidenum">
              <a:rPr lang="en-GB" smtClean="0"/>
              <a:t>‹#›</a:t>
            </a:fld>
            <a:endParaRPr lang="en-GB"/>
          </a:p>
        </p:txBody>
      </p:sp>
    </p:spTree>
    <p:extLst>
      <p:ext uri="{BB962C8B-B14F-4D97-AF65-F5344CB8AC3E}">
        <p14:creationId xmlns:p14="http://schemas.microsoft.com/office/powerpoint/2010/main" val="3283925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908830E-EB3C-44EC-8943-E3963FF8B419}" type="datetimeFigureOut">
              <a:rPr lang="en-GB" smtClean="0"/>
              <a:t>10/03/2022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95F9FA-EA45-4994-A279-B9C92BA639E8}" type="slidenum">
              <a:rPr lang="en-GB" smtClean="0"/>
              <a:t>‹#›</a:t>
            </a:fld>
            <a:endParaRPr lang="en-GB"/>
          </a:p>
        </p:txBody>
      </p:sp>
    </p:spTree>
    <p:extLst>
      <p:ext uri="{BB962C8B-B14F-4D97-AF65-F5344CB8AC3E}">
        <p14:creationId xmlns:p14="http://schemas.microsoft.com/office/powerpoint/2010/main" val="630803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8830E-EB3C-44EC-8943-E3963FF8B419}" type="datetimeFigureOut">
              <a:rPr lang="en-GB" smtClean="0"/>
              <a:t>10/03/2022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95F9FA-EA45-4994-A279-B9C92BA639E8}" type="slidenum">
              <a:rPr lang="en-GB" smtClean="0"/>
              <a:t>‹#›</a:t>
            </a:fld>
            <a:endParaRPr lang="en-GB"/>
          </a:p>
        </p:txBody>
      </p:sp>
    </p:spTree>
    <p:extLst>
      <p:ext uri="{BB962C8B-B14F-4D97-AF65-F5344CB8AC3E}">
        <p14:creationId xmlns:p14="http://schemas.microsoft.com/office/powerpoint/2010/main" val="283209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www.grafham-water-centre.co.uk/schools-colleges-and-youth-groups/residential-visits/"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98132" y="228057"/>
            <a:ext cx="4964649" cy="3281906"/>
          </a:xfrm>
          <a:prstGeom prst="rect">
            <a:avLst/>
          </a:prstGeom>
        </p:spPr>
      </p:pic>
      <p:sp>
        <p:nvSpPr>
          <p:cNvPr id="2" name="Title 1"/>
          <p:cNvSpPr>
            <a:spLocks noGrp="1"/>
          </p:cNvSpPr>
          <p:nvPr>
            <p:ph type="ctrTitle"/>
          </p:nvPr>
        </p:nvSpPr>
        <p:spPr>
          <a:xfrm>
            <a:off x="1524000" y="2415586"/>
            <a:ext cx="9144000" cy="2387600"/>
          </a:xfrm>
        </p:spPr>
        <p:txBody>
          <a:bodyPr/>
          <a:lstStyle/>
          <a:p>
            <a:r>
              <a:rPr lang="en-GB" b="1" dirty="0" err="1" smtClean="0">
                <a:solidFill>
                  <a:schemeClr val="accent1">
                    <a:lumMod val="50000"/>
                  </a:schemeClr>
                </a:solidFill>
              </a:rPr>
              <a:t>Grafham</a:t>
            </a:r>
            <a:r>
              <a:rPr lang="en-GB" b="1" dirty="0" smtClean="0">
                <a:solidFill>
                  <a:schemeClr val="accent1">
                    <a:lumMod val="50000"/>
                  </a:schemeClr>
                </a:solidFill>
              </a:rPr>
              <a:t> Water residential</a:t>
            </a:r>
            <a:endParaRPr lang="en-GB" b="1" dirty="0">
              <a:solidFill>
                <a:schemeClr val="accent1">
                  <a:lumMod val="50000"/>
                </a:schemeClr>
              </a:solidFill>
            </a:endParaRPr>
          </a:p>
        </p:txBody>
      </p:sp>
      <p:sp>
        <p:nvSpPr>
          <p:cNvPr id="3" name="Subtitle 2"/>
          <p:cNvSpPr>
            <a:spLocks noGrp="1"/>
          </p:cNvSpPr>
          <p:nvPr>
            <p:ph type="subTitle" idx="1"/>
          </p:nvPr>
        </p:nvSpPr>
        <p:spPr>
          <a:xfrm>
            <a:off x="1680754" y="4869611"/>
            <a:ext cx="9144000" cy="1655762"/>
          </a:xfrm>
        </p:spPr>
        <p:txBody>
          <a:bodyPr>
            <a:normAutofit/>
          </a:bodyPr>
          <a:lstStyle/>
          <a:p>
            <a:r>
              <a:rPr lang="en-GB" sz="4000" dirty="0" smtClean="0">
                <a:solidFill>
                  <a:schemeClr val="accent1">
                    <a:lumMod val="50000"/>
                  </a:schemeClr>
                </a:solidFill>
              </a:rPr>
              <a:t>Monday 28th – Wednesday  30</a:t>
            </a:r>
            <a:r>
              <a:rPr lang="en-GB" sz="4000" baseline="30000" dirty="0" smtClean="0">
                <a:solidFill>
                  <a:schemeClr val="accent1">
                    <a:lumMod val="50000"/>
                  </a:schemeClr>
                </a:solidFill>
              </a:rPr>
              <a:t>th</a:t>
            </a:r>
            <a:r>
              <a:rPr lang="en-GB" sz="4000" dirty="0" smtClean="0">
                <a:solidFill>
                  <a:schemeClr val="accent1">
                    <a:lumMod val="50000"/>
                  </a:schemeClr>
                </a:solidFill>
              </a:rPr>
              <a:t> March</a:t>
            </a:r>
            <a:endParaRPr lang="en-GB" sz="4000" dirty="0">
              <a:solidFill>
                <a:schemeClr val="accent1">
                  <a:lumMod val="50000"/>
                </a:schemeClr>
              </a:solidFill>
            </a:endParaRPr>
          </a:p>
        </p:txBody>
      </p:sp>
    </p:spTree>
    <p:extLst>
      <p:ext uri="{BB962C8B-B14F-4D97-AF65-F5344CB8AC3E}">
        <p14:creationId xmlns:p14="http://schemas.microsoft.com/office/powerpoint/2010/main" val="2597144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1">
                    <a:lumMod val="50000"/>
                  </a:schemeClr>
                </a:solidFill>
              </a:rPr>
              <a:t>Agenda</a:t>
            </a:r>
            <a:endParaRPr lang="en-GB" b="1" dirty="0">
              <a:solidFill>
                <a:schemeClr val="accent1">
                  <a:lumMod val="50000"/>
                </a:schemeClr>
              </a:solidFill>
            </a:endParaRPr>
          </a:p>
        </p:txBody>
      </p:sp>
      <p:sp>
        <p:nvSpPr>
          <p:cNvPr id="3" name="Content Placeholder 2"/>
          <p:cNvSpPr>
            <a:spLocks noGrp="1"/>
          </p:cNvSpPr>
          <p:nvPr>
            <p:ph idx="1"/>
          </p:nvPr>
        </p:nvSpPr>
        <p:spPr/>
        <p:txBody>
          <a:bodyPr/>
          <a:lstStyle/>
          <a:p>
            <a:r>
              <a:rPr lang="en-GB" dirty="0" smtClean="0"/>
              <a:t>Aim of the trip</a:t>
            </a:r>
          </a:p>
          <a:p>
            <a:r>
              <a:rPr lang="en-GB" dirty="0" smtClean="0"/>
              <a:t>Schedule</a:t>
            </a:r>
          </a:p>
          <a:p>
            <a:r>
              <a:rPr lang="en-GB" dirty="0" smtClean="0"/>
              <a:t>What to bring / Tips</a:t>
            </a:r>
          </a:p>
          <a:p>
            <a:r>
              <a:rPr lang="en-GB" dirty="0" smtClean="0"/>
              <a:t>Sample menu</a:t>
            </a:r>
          </a:p>
          <a:p>
            <a:r>
              <a:rPr lang="en-GB" dirty="0" smtClean="0"/>
              <a:t>Video</a:t>
            </a:r>
          </a:p>
          <a:p>
            <a:r>
              <a:rPr lang="en-GB" dirty="0" smtClean="0"/>
              <a:t>On </a:t>
            </a:r>
            <a:r>
              <a:rPr lang="en-GB" dirty="0"/>
              <a:t>the </a:t>
            </a:r>
            <a:r>
              <a:rPr lang="en-GB" dirty="0" smtClean="0"/>
              <a:t>day</a:t>
            </a:r>
          </a:p>
          <a:p>
            <a:r>
              <a:rPr lang="en-GB" dirty="0" smtClean="0"/>
              <a:t>Questions</a:t>
            </a:r>
          </a:p>
          <a:p>
            <a:endParaRPr lang="en-GB" dirty="0"/>
          </a:p>
        </p:txBody>
      </p:sp>
    </p:spTree>
    <p:extLst>
      <p:ext uri="{BB962C8B-B14F-4D97-AF65-F5344CB8AC3E}">
        <p14:creationId xmlns:p14="http://schemas.microsoft.com/office/powerpoint/2010/main" val="36528480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 of the trip</a:t>
            </a:r>
            <a:endParaRPr lang="en-GB" dirty="0"/>
          </a:p>
        </p:txBody>
      </p:sp>
      <p:sp>
        <p:nvSpPr>
          <p:cNvPr id="3" name="Content Placeholder 2"/>
          <p:cNvSpPr>
            <a:spLocks noGrp="1"/>
          </p:cNvSpPr>
          <p:nvPr>
            <p:ph idx="1"/>
          </p:nvPr>
        </p:nvSpPr>
        <p:spPr/>
        <p:txBody>
          <a:bodyPr/>
          <a:lstStyle/>
          <a:p>
            <a:r>
              <a:rPr lang="en-GB" dirty="0"/>
              <a:t>T</a:t>
            </a:r>
            <a:r>
              <a:rPr lang="en-GB" dirty="0" smtClean="0"/>
              <a:t>eamwork</a:t>
            </a:r>
            <a:r>
              <a:rPr lang="en-GB" dirty="0"/>
              <a:t>, communication and respect for others</a:t>
            </a:r>
          </a:p>
          <a:p>
            <a:r>
              <a:rPr lang="en-GB" dirty="0"/>
              <a:t>S</a:t>
            </a:r>
            <a:r>
              <a:rPr lang="en-GB" dirty="0" smtClean="0"/>
              <a:t>elf </a:t>
            </a:r>
            <a:r>
              <a:rPr lang="en-GB" dirty="0"/>
              <a:t>awareness, confidence, taking responsibility</a:t>
            </a:r>
          </a:p>
          <a:p>
            <a:r>
              <a:rPr lang="en-GB" dirty="0"/>
              <a:t>Problem solving, planning, leadership, creativity</a:t>
            </a:r>
          </a:p>
          <a:p>
            <a:r>
              <a:rPr lang="en-GB" dirty="0"/>
              <a:t>Developing Outdoor Activity skills</a:t>
            </a:r>
          </a:p>
          <a:p>
            <a:r>
              <a:rPr lang="en-GB" dirty="0"/>
              <a:t>Supporting other subjects in the National </a:t>
            </a:r>
            <a:r>
              <a:rPr lang="en-GB" dirty="0" smtClean="0"/>
              <a:t>Curriculum</a:t>
            </a:r>
          </a:p>
          <a:p>
            <a:r>
              <a:rPr lang="en-GB" dirty="0" smtClean="0"/>
              <a:t>Making memories</a:t>
            </a:r>
          </a:p>
          <a:p>
            <a:r>
              <a:rPr lang="en-GB" dirty="0" smtClean="0"/>
              <a:t>Growing independence</a:t>
            </a:r>
            <a:endParaRPr lang="en-GB" dirty="0"/>
          </a:p>
        </p:txBody>
      </p:sp>
    </p:spTree>
    <p:extLst>
      <p:ext uri="{BB962C8B-B14F-4D97-AF65-F5344CB8AC3E}">
        <p14:creationId xmlns:p14="http://schemas.microsoft.com/office/powerpoint/2010/main" val="37627148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Schedule</a:t>
            </a:r>
            <a:endParaRPr lang="en-GB" dirty="0"/>
          </a:p>
        </p:txBody>
      </p:sp>
      <p:sp>
        <p:nvSpPr>
          <p:cNvPr id="3" name="Content Placeholder 2"/>
          <p:cNvSpPr>
            <a:spLocks noGrp="1"/>
          </p:cNvSpPr>
          <p:nvPr>
            <p:ph idx="1"/>
          </p:nvPr>
        </p:nvSpPr>
        <p:spPr>
          <a:xfrm>
            <a:off x="838200" y="1538242"/>
            <a:ext cx="10515600" cy="4351338"/>
          </a:xfrm>
        </p:spPr>
        <p:txBody>
          <a:bodyPr/>
          <a:lstStyle/>
          <a:p>
            <a:r>
              <a:rPr lang="en-GB" dirty="0" smtClean="0"/>
              <a:t>Breakfast – altogether </a:t>
            </a:r>
          </a:p>
          <a:p>
            <a:r>
              <a:rPr lang="en-GB" dirty="0" smtClean="0"/>
              <a:t>Activity – in groups</a:t>
            </a:r>
          </a:p>
          <a:p>
            <a:r>
              <a:rPr lang="en-GB" dirty="0" smtClean="0"/>
              <a:t>Lunch - altogether </a:t>
            </a:r>
            <a:endParaRPr lang="en-GB" dirty="0"/>
          </a:p>
          <a:p>
            <a:r>
              <a:rPr lang="en-GB" dirty="0" smtClean="0"/>
              <a:t>Activity - </a:t>
            </a:r>
            <a:r>
              <a:rPr lang="en-GB" dirty="0"/>
              <a:t>in </a:t>
            </a:r>
            <a:r>
              <a:rPr lang="en-GB" dirty="0" smtClean="0"/>
              <a:t>groups</a:t>
            </a:r>
          </a:p>
          <a:p>
            <a:r>
              <a:rPr lang="en-GB" dirty="0" smtClean="0"/>
              <a:t>Dinner – altogether</a:t>
            </a:r>
          </a:p>
          <a:p>
            <a:r>
              <a:rPr lang="en-GB" dirty="0" smtClean="0"/>
              <a:t>Chill time – altogether</a:t>
            </a:r>
          </a:p>
          <a:p>
            <a:r>
              <a:rPr lang="en-GB" dirty="0" smtClean="0"/>
              <a:t>Bedtime – allocated bedrooms</a:t>
            </a:r>
          </a:p>
          <a:p>
            <a:endParaRPr lang="en-GB" dirty="0"/>
          </a:p>
          <a:p>
            <a:endParaRPr lang="en-GB" dirty="0" smtClean="0"/>
          </a:p>
          <a:p>
            <a:endParaRPr lang="en-GB" dirty="0"/>
          </a:p>
        </p:txBody>
      </p:sp>
    </p:spTree>
    <p:extLst>
      <p:ext uri="{BB962C8B-B14F-4D97-AF65-F5344CB8AC3E}">
        <p14:creationId xmlns:p14="http://schemas.microsoft.com/office/powerpoint/2010/main" val="385627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9377" y="273685"/>
            <a:ext cx="3407229" cy="1325563"/>
          </a:xfrm>
        </p:spPr>
        <p:txBody>
          <a:bodyPr/>
          <a:lstStyle/>
          <a:p>
            <a:r>
              <a:rPr lang="en-GB" dirty="0" smtClean="0"/>
              <a:t>What to bring</a:t>
            </a:r>
            <a:endParaRPr lang="en-GB" dirty="0"/>
          </a:p>
        </p:txBody>
      </p:sp>
      <p:sp>
        <p:nvSpPr>
          <p:cNvPr id="5" name="TextBox 4"/>
          <p:cNvSpPr txBox="1"/>
          <p:nvPr/>
        </p:nvSpPr>
        <p:spPr>
          <a:xfrm>
            <a:off x="459377" y="1742939"/>
            <a:ext cx="3474720" cy="4401205"/>
          </a:xfrm>
          <a:prstGeom prst="rect">
            <a:avLst/>
          </a:prstGeom>
          <a:noFill/>
        </p:spPr>
        <p:txBody>
          <a:bodyPr wrap="square" rtlCol="0">
            <a:spAutoFit/>
          </a:bodyPr>
          <a:lstStyle/>
          <a:p>
            <a:r>
              <a:rPr lang="en-GB" sz="2800" dirty="0" smtClean="0">
                <a:solidFill>
                  <a:schemeClr val="accent1">
                    <a:lumMod val="50000"/>
                  </a:schemeClr>
                </a:solidFill>
              </a:rPr>
              <a:t>There is a souvenir shop onsite so children can bring £5 in a named envelope that will be kept by an adult</a:t>
            </a:r>
            <a:r>
              <a:rPr lang="en-GB" sz="2800" dirty="0" smtClean="0">
                <a:solidFill>
                  <a:schemeClr val="accent1">
                    <a:lumMod val="50000"/>
                  </a:schemeClr>
                </a:solidFill>
              </a:rPr>
              <a:t>.</a:t>
            </a:r>
          </a:p>
          <a:p>
            <a:endParaRPr lang="en-US" sz="2800" dirty="0">
              <a:solidFill>
                <a:schemeClr val="accent1">
                  <a:lumMod val="50000"/>
                </a:schemeClr>
              </a:solidFill>
            </a:endParaRPr>
          </a:p>
          <a:p>
            <a:r>
              <a:rPr lang="en-US" sz="2800" dirty="0" smtClean="0">
                <a:solidFill>
                  <a:schemeClr val="accent1">
                    <a:lumMod val="50000"/>
                  </a:schemeClr>
                </a:solidFill>
              </a:rPr>
              <a:t>This should be handed into the office by Thursday 24</a:t>
            </a:r>
            <a:r>
              <a:rPr lang="en-US" sz="2800" baseline="30000" dirty="0" smtClean="0">
                <a:solidFill>
                  <a:schemeClr val="accent1">
                    <a:lumMod val="50000"/>
                  </a:schemeClr>
                </a:solidFill>
              </a:rPr>
              <a:t>th</a:t>
            </a:r>
            <a:r>
              <a:rPr lang="en-US" sz="2800" dirty="0" smtClean="0">
                <a:solidFill>
                  <a:schemeClr val="accent1">
                    <a:lumMod val="50000"/>
                  </a:schemeClr>
                </a:solidFill>
              </a:rPr>
              <a:t> March. </a:t>
            </a:r>
            <a:endParaRPr lang="en-GB" sz="2800" dirty="0">
              <a:solidFill>
                <a:schemeClr val="accent1">
                  <a:lumMod val="50000"/>
                </a:schemeClr>
              </a:solidFill>
            </a:endParaRPr>
          </a:p>
        </p:txBody>
      </p:sp>
      <p:pic>
        <p:nvPicPr>
          <p:cNvPr id="6" name="Picture 5"/>
          <p:cNvPicPr>
            <a:picLocks noChangeAspect="1"/>
          </p:cNvPicPr>
          <p:nvPr/>
        </p:nvPicPr>
        <p:blipFill>
          <a:blip r:embed="rId2"/>
          <a:stretch>
            <a:fillRect/>
          </a:stretch>
        </p:blipFill>
        <p:spPr>
          <a:xfrm>
            <a:off x="4743041" y="1051423"/>
            <a:ext cx="6677025" cy="4676775"/>
          </a:xfrm>
          <a:prstGeom prst="rect">
            <a:avLst/>
          </a:prstGeom>
        </p:spPr>
      </p:pic>
    </p:spTree>
    <p:extLst>
      <p:ext uri="{BB962C8B-B14F-4D97-AF65-F5344CB8AC3E}">
        <p14:creationId xmlns:p14="http://schemas.microsoft.com/office/powerpoint/2010/main" val="38786202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9718" y="186304"/>
            <a:ext cx="10515600" cy="1325563"/>
          </a:xfrm>
        </p:spPr>
        <p:txBody>
          <a:bodyPr/>
          <a:lstStyle/>
          <a:p>
            <a:r>
              <a:rPr lang="en-GB" b="1" dirty="0" smtClean="0">
                <a:solidFill>
                  <a:schemeClr val="accent1">
                    <a:lumMod val="50000"/>
                  </a:schemeClr>
                </a:solidFill>
              </a:rPr>
              <a:t>Tips</a:t>
            </a:r>
            <a:endParaRPr lang="en-GB" b="1" dirty="0">
              <a:solidFill>
                <a:schemeClr val="accent1">
                  <a:lumMod val="50000"/>
                </a:schemeClr>
              </a:solidFill>
            </a:endParaRPr>
          </a:p>
        </p:txBody>
      </p:sp>
      <p:pic>
        <p:nvPicPr>
          <p:cNvPr id="4" name="Picture 3"/>
          <p:cNvPicPr>
            <a:picLocks noChangeAspect="1"/>
          </p:cNvPicPr>
          <p:nvPr/>
        </p:nvPicPr>
        <p:blipFill>
          <a:blip r:embed="rId2"/>
          <a:stretch>
            <a:fillRect/>
          </a:stretch>
        </p:blipFill>
        <p:spPr>
          <a:xfrm>
            <a:off x="7092206" y="382801"/>
            <a:ext cx="4567481" cy="3479346"/>
          </a:xfrm>
          <a:prstGeom prst="rect">
            <a:avLst/>
          </a:prstGeom>
        </p:spPr>
      </p:pic>
      <p:sp>
        <p:nvSpPr>
          <p:cNvPr id="5" name="TextBox 4"/>
          <p:cNvSpPr txBox="1"/>
          <p:nvPr/>
        </p:nvSpPr>
        <p:spPr>
          <a:xfrm>
            <a:off x="619718" y="1318781"/>
            <a:ext cx="5807208" cy="5262979"/>
          </a:xfrm>
          <a:prstGeom prst="rect">
            <a:avLst/>
          </a:prstGeom>
          <a:noFill/>
        </p:spPr>
        <p:txBody>
          <a:bodyPr wrap="square" rtlCol="0">
            <a:spAutoFit/>
          </a:bodyPr>
          <a:lstStyle/>
          <a:p>
            <a:r>
              <a:rPr lang="en-GB" sz="2400" dirty="0" smtClean="0">
                <a:solidFill>
                  <a:schemeClr val="accent1"/>
                </a:solidFill>
              </a:rPr>
              <a:t>Label everything.</a:t>
            </a:r>
          </a:p>
          <a:p>
            <a:endParaRPr lang="en-GB" sz="2400" dirty="0">
              <a:solidFill>
                <a:schemeClr val="accent1"/>
              </a:solidFill>
            </a:endParaRPr>
          </a:p>
          <a:p>
            <a:r>
              <a:rPr lang="en-GB" sz="2400" dirty="0" smtClean="0">
                <a:solidFill>
                  <a:schemeClr val="accent1"/>
                </a:solidFill>
              </a:rPr>
              <a:t>Pack with your child.</a:t>
            </a:r>
          </a:p>
          <a:p>
            <a:endParaRPr lang="en-GB" sz="2400" dirty="0">
              <a:solidFill>
                <a:schemeClr val="accent1"/>
              </a:solidFill>
            </a:endParaRPr>
          </a:p>
          <a:p>
            <a:r>
              <a:rPr lang="en-GB" sz="2400" dirty="0" smtClean="0">
                <a:solidFill>
                  <a:schemeClr val="accent1"/>
                </a:solidFill>
              </a:rPr>
              <a:t>A change of clothing per day.</a:t>
            </a:r>
          </a:p>
          <a:p>
            <a:endParaRPr lang="en-GB" sz="2400" dirty="0">
              <a:solidFill>
                <a:schemeClr val="accent1"/>
              </a:solidFill>
            </a:endParaRPr>
          </a:p>
          <a:p>
            <a:r>
              <a:rPr lang="en-GB" sz="2400" dirty="0" smtClean="0">
                <a:solidFill>
                  <a:schemeClr val="accent1"/>
                </a:solidFill>
              </a:rPr>
              <a:t>Layers – warmer options.</a:t>
            </a:r>
          </a:p>
          <a:p>
            <a:endParaRPr lang="en-GB" sz="2400" dirty="0">
              <a:solidFill>
                <a:schemeClr val="accent1"/>
              </a:solidFill>
            </a:endParaRPr>
          </a:p>
          <a:p>
            <a:r>
              <a:rPr lang="en-GB" sz="2400" dirty="0" smtClean="0">
                <a:solidFill>
                  <a:schemeClr val="accent1"/>
                </a:solidFill>
              </a:rPr>
              <a:t>Bin </a:t>
            </a:r>
            <a:r>
              <a:rPr lang="en-GB" sz="2400" dirty="0">
                <a:solidFill>
                  <a:schemeClr val="accent1"/>
                </a:solidFill>
              </a:rPr>
              <a:t>liner – for dirty clothes.</a:t>
            </a:r>
          </a:p>
          <a:p>
            <a:endParaRPr lang="en-GB" sz="2400" dirty="0">
              <a:solidFill>
                <a:schemeClr val="accent1"/>
              </a:solidFill>
            </a:endParaRPr>
          </a:p>
          <a:p>
            <a:r>
              <a:rPr lang="en-GB" sz="2400" b="1" dirty="0" smtClean="0">
                <a:solidFill>
                  <a:srgbClr val="FF0000"/>
                </a:solidFill>
              </a:rPr>
              <a:t>NO</a:t>
            </a:r>
            <a:r>
              <a:rPr lang="en-GB" sz="2400" dirty="0" smtClean="0">
                <a:solidFill>
                  <a:srgbClr val="FF0000"/>
                </a:solidFill>
              </a:rPr>
              <a:t> devices /electronics. </a:t>
            </a:r>
            <a:r>
              <a:rPr lang="en-GB" sz="2400" b="1" dirty="0" smtClean="0">
                <a:solidFill>
                  <a:srgbClr val="FF0000"/>
                </a:solidFill>
              </a:rPr>
              <a:t>NO</a:t>
            </a:r>
            <a:r>
              <a:rPr lang="en-GB" sz="2400" dirty="0" smtClean="0">
                <a:solidFill>
                  <a:srgbClr val="FF0000"/>
                </a:solidFill>
              </a:rPr>
              <a:t> aerosols</a:t>
            </a:r>
          </a:p>
          <a:p>
            <a:endParaRPr lang="en-GB" sz="2400" dirty="0">
              <a:solidFill>
                <a:srgbClr val="FF0000"/>
              </a:solidFill>
            </a:endParaRPr>
          </a:p>
          <a:p>
            <a:r>
              <a:rPr lang="en-GB" sz="2400" dirty="0" smtClean="0">
                <a:solidFill>
                  <a:srgbClr val="FF0000"/>
                </a:solidFill>
              </a:rPr>
              <a:t>Lost property held for 2 weeks.</a:t>
            </a:r>
          </a:p>
          <a:p>
            <a:endParaRPr lang="en-GB" sz="2400" dirty="0">
              <a:solidFill>
                <a:schemeClr val="accent1"/>
              </a:solidFill>
            </a:endParaRPr>
          </a:p>
        </p:txBody>
      </p:sp>
    </p:spTree>
    <p:extLst>
      <p:ext uri="{BB962C8B-B14F-4D97-AF65-F5344CB8AC3E}">
        <p14:creationId xmlns:p14="http://schemas.microsoft.com/office/powerpoint/2010/main" val="3633370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Sample menu</a:t>
            </a:r>
            <a:endParaRPr lang="en-GB" dirty="0"/>
          </a:p>
        </p:txBody>
      </p:sp>
      <p:pic>
        <p:nvPicPr>
          <p:cNvPr id="5" name="Picture 4"/>
          <p:cNvPicPr>
            <a:picLocks noChangeAspect="1"/>
          </p:cNvPicPr>
          <p:nvPr/>
        </p:nvPicPr>
        <p:blipFill>
          <a:blip r:embed="rId2"/>
          <a:stretch>
            <a:fillRect/>
          </a:stretch>
        </p:blipFill>
        <p:spPr>
          <a:xfrm>
            <a:off x="5481366" y="0"/>
            <a:ext cx="5713503" cy="6676599"/>
          </a:xfrm>
          <a:prstGeom prst="rect">
            <a:avLst/>
          </a:prstGeom>
        </p:spPr>
      </p:pic>
    </p:spTree>
    <p:extLst>
      <p:ext uri="{BB962C8B-B14F-4D97-AF65-F5344CB8AC3E}">
        <p14:creationId xmlns:p14="http://schemas.microsoft.com/office/powerpoint/2010/main" val="21306798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Video</a:t>
            </a:r>
            <a:endParaRPr lang="en-GB" dirty="0"/>
          </a:p>
        </p:txBody>
      </p:sp>
      <p:sp>
        <p:nvSpPr>
          <p:cNvPr id="3" name="Content Placeholder 2"/>
          <p:cNvSpPr>
            <a:spLocks noGrp="1"/>
          </p:cNvSpPr>
          <p:nvPr>
            <p:ph idx="1"/>
          </p:nvPr>
        </p:nvSpPr>
        <p:spPr/>
        <p:txBody>
          <a:bodyPr/>
          <a:lstStyle/>
          <a:p>
            <a:r>
              <a:rPr lang="en-GB" dirty="0" smtClean="0">
                <a:hlinkClick r:id="rId2"/>
              </a:rPr>
              <a:t>Residential Visits - </a:t>
            </a:r>
            <a:r>
              <a:rPr lang="en-GB" dirty="0" err="1" smtClean="0">
                <a:hlinkClick r:id="rId2"/>
              </a:rPr>
              <a:t>Grafham</a:t>
            </a:r>
            <a:r>
              <a:rPr lang="en-GB" dirty="0" smtClean="0">
                <a:hlinkClick r:id="rId2"/>
              </a:rPr>
              <a:t> Water Centre (grafham-water-centre.co.uk)</a:t>
            </a:r>
            <a:endParaRPr lang="en-GB" dirty="0"/>
          </a:p>
        </p:txBody>
      </p:sp>
    </p:spTree>
    <p:extLst>
      <p:ext uri="{BB962C8B-B14F-4D97-AF65-F5344CB8AC3E}">
        <p14:creationId xmlns:p14="http://schemas.microsoft.com/office/powerpoint/2010/main" val="182581579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7916091" y="3604936"/>
            <a:ext cx="3862890" cy="2823806"/>
          </a:xfrm>
          <a:prstGeom prst="rect">
            <a:avLst/>
          </a:prstGeom>
        </p:spPr>
      </p:pic>
      <p:pic>
        <p:nvPicPr>
          <p:cNvPr id="6" name="Picture 5"/>
          <p:cNvPicPr>
            <a:picLocks noChangeAspect="1"/>
          </p:cNvPicPr>
          <p:nvPr/>
        </p:nvPicPr>
        <p:blipFill>
          <a:blip r:embed="rId3"/>
          <a:stretch>
            <a:fillRect/>
          </a:stretch>
        </p:blipFill>
        <p:spPr>
          <a:xfrm>
            <a:off x="3967491" y="3722690"/>
            <a:ext cx="3594471" cy="2706052"/>
          </a:xfrm>
          <a:prstGeom prst="rect">
            <a:avLst/>
          </a:prstGeom>
        </p:spPr>
      </p:pic>
      <p:pic>
        <p:nvPicPr>
          <p:cNvPr id="7" name="Picture 6"/>
          <p:cNvPicPr>
            <a:picLocks noChangeAspect="1"/>
          </p:cNvPicPr>
          <p:nvPr/>
        </p:nvPicPr>
        <p:blipFill>
          <a:blip r:embed="rId4"/>
          <a:stretch>
            <a:fillRect/>
          </a:stretch>
        </p:blipFill>
        <p:spPr>
          <a:xfrm>
            <a:off x="262557" y="3789329"/>
            <a:ext cx="3565919" cy="2639413"/>
          </a:xfrm>
          <a:prstGeom prst="rect">
            <a:avLst/>
          </a:prstGeom>
        </p:spPr>
      </p:pic>
      <p:pic>
        <p:nvPicPr>
          <p:cNvPr id="8" name="Picture 7"/>
          <p:cNvPicPr>
            <a:picLocks noChangeAspect="1"/>
          </p:cNvPicPr>
          <p:nvPr/>
        </p:nvPicPr>
        <p:blipFill>
          <a:blip r:embed="rId5"/>
          <a:stretch>
            <a:fillRect/>
          </a:stretch>
        </p:blipFill>
        <p:spPr>
          <a:xfrm>
            <a:off x="4037237" y="158372"/>
            <a:ext cx="3829661" cy="2741582"/>
          </a:xfrm>
          <a:prstGeom prst="rect">
            <a:avLst/>
          </a:prstGeom>
        </p:spPr>
      </p:pic>
      <p:pic>
        <p:nvPicPr>
          <p:cNvPr id="9" name="Picture 8"/>
          <p:cNvPicPr>
            <a:picLocks noChangeAspect="1"/>
          </p:cNvPicPr>
          <p:nvPr/>
        </p:nvPicPr>
        <p:blipFill>
          <a:blip r:embed="rId6"/>
          <a:stretch>
            <a:fillRect/>
          </a:stretch>
        </p:blipFill>
        <p:spPr>
          <a:xfrm>
            <a:off x="7866898" y="288529"/>
            <a:ext cx="4166468" cy="2846557"/>
          </a:xfrm>
          <a:prstGeom prst="rect">
            <a:avLst/>
          </a:prstGeom>
        </p:spPr>
      </p:pic>
      <p:pic>
        <p:nvPicPr>
          <p:cNvPr id="10" name="Picture 9"/>
          <p:cNvPicPr>
            <a:picLocks noChangeAspect="1"/>
          </p:cNvPicPr>
          <p:nvPr/>
        </p:nvPicPr>
        <p:blipFill>
          <a:blip r:embed="rId7"/>
          <a:stretch>
            <a:fillRect/>
          </a:stretch>
        </p:blipFill>
        <p:spPr>
          <a:xfrm>
            <a:off x="123813" y="158372"/>
            <a:ext cx="3864233" cy="2741582"/>
          </a:xfrm>
          <a:prstGeom prst="rect">
            <a:avLst/>
          </a:prstGeom>
        </p:spPr>
      </p:pic>
    </p:spTree>
    <p:extLst>
      <p:ext uri="{BB962C8B-B14F-4D97-AF65-F5344CB8AC3E}">
        <p14:creationId xmlns:p14="http://schemas.microsoft.com/office/powerpoint/2010/main" val="36429252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3069" y="163603"/>
            <a:ext cx="10515600" cy="1325563"/>
          </a:xfrm>
        </p:spPr>
        <p:txBody>
          <a:bodyPr/>
          <a:lstStyle/>
          <a:p>
            <a:r>
              <a:rPr lang="en-GB" b="1" dirty="0" smtClean="0"/>
              <a:t>On the day</a:t>
            </a:r>
            <a:endParaRPr lang="en-GB" b="1" dirty="0"/>
          </a:p>
        </p:txBody>
      </p:sp>
      <p:sp>
        <p:nvSpPr>
          <p:cNvPr id="3" name="Content Placeholder 2"/>
          <p:cNvSpPr>
            <a:spLocks noGrp="1"/>
          </p:cNvSpPr>
          <p:nvPr>
            <p:ph idx="1"/>
          </p:nvPr>
        </p:nvSpPr>
        <p:spPr>
          <a:xfrm>
            <a:off x="718457" y="1489166"/>
            <a:ext cx="10635343" cy="4687797"/>
          </a:xfrm>
        </p:spPr>
        <p:txBody>
          <a:bodyPr>
            <a:normAutofit fontScale="77500" lnSpcReduction="20000"/>
          </a:bodyPr>
          <a:lstStyle/>
          <a:p>
            <a:r>
              <a:rPr lang="en-GB" b="1" dirty="0" smtClean="0">
                <a:solidFill>
                  <a:srgbClr val="FF0000"/>
                </a:solidFill>
              </a:rPr>
              <a:t>Arrive</a:t>
            </a:r>
            <a:r>
              <a:rPr lang="en-GB" dirty="0" smtClean="0"/>
              <a:t> at 10.00 – 10.15 on Monday 28</a:t>
            </a:r>
            <a:r>
              <a:rPr lang="en-GB" baseline="30000" dirty="0" smtClean="0"/>
              <a:t>th</a:t>
            </a:r>
            <a:r>
              <a:rPr lang="en-GB" dirty="0"/>
              <a:t> March </a:t>
            </a:r>
            <a:endParaRPr lang="en-GB" dirty="0" smtClean="0"/>
          </a:p>
          <a:p>
            <a:pPr marL="0" indent="0">
              <a:buNone/>
            </a:pPr>
            <a:r>
              <a:rPr lang="en-GB" dirty="0" err="1" smtClean="0"/>
              <a:t>Grafham</a:t>
            </a:r>
            <a:r>
              <a:rPr lang="en-GB" dirty="0" smtClean="0"/>
              <a:t> </a:t>
            </a:r>
            <a:r>
              <a:rPr lang="en-GB" dirty="0"/>
              <a:t>Water </a:t>
            </a:r>
            <a:r>
              <a:rPr lang="en-GB" dirty="0" smtClean="0"/>
              <a:t>Centre, Perry, Huntingdon, Cambridgeshire, </a:t>
            </a:r>
            <a:r>
              <a:rPr lang="en-GB" b="1" dirty="0" smtClean="0">
                <a:solidFill>
                  <a:schemeClr val="accent1">
                    <a:lumMod val="50000"/>
                  </a:schemeClr>
                </a:solidFill>
              </a:rPr>
              <a:t>PE28</a:t>
            </a:r>
            <a:r>
              <a:rPr lang="en-GB" b="1" dirty="0">
                <a:solidFill>
                  <a:schemeClr val="accent1">
                    <a:lumMod val="50000"/>
                  </a:schemeClr>
                </a:solidFill>
              </a:rPr>
              <a:t> 0GW</a:t>
            </a:r>
            <a:endParaRPr lang="en-GB" b="1" dirty="0" smtClean="0">
              <a:solidFill>
                <a:schemeClr val="accent1">
                  <a:lumMod val="50000"/>
                </a:schemeClr>
              </a:solidFill>
            </a:endParaRPr>
          </a:p>
          <a:p>
            <a:pPr marL="0" indent="0">
              <a:buNone/>
            </a:pPr>
            <a:endParaRPr lang="en-GB" dirty="0" smtClean="0"/>
          </a:p>
          <a:p>
            <a:r>
              <a:rPr lang="en-GB" dirty="0"/>
              <a:t>B</a:t>
            </a:r>
            <a:r>
              <a:rPr lang="en-GB" dirty="0" smtClean="0"/>
              <a:t>ring a </a:t>
            </a:r>
            <a:r>
              <a:rPr lang="en-GB" b="1" dirty="0" smtClean="0">
                <a:solidFill>
                  <a:schemeClr val="accent1">
                    <a:lumMod val="50000"/>
                  </a:schemeClr>
                </a:solidFill>
              </a:rPr>
              <a:t>packed lunch </a:t>
            </a:r>
            <a:r>
              <a:rPr lang="en-GB" dirty="0" smtClean="0"/>
              <a:t>and a </a:t>
            </a:r>
            <a:r>
              <a:rPr lang="en-GB" b="1" dirty="0" smtClean="0">
                <a:solidFill>
                  <a:schemeClr val="accent1">
                    <a:lumMod val="50000"/>
                  </a:schemeClr>
                </a:solidFill>
              </a:rPr>
              <a:t>water bottle </a:t>
            </a:r>
            <a:r>
              <a:rPr lang="en-GB" dirty="0" smtClean="0"/>
              <a:t>they will use all week.</a:t>
            </a:r>
          </a:p>
          <a:p>
            <a:r>
              <a:rPr lang="en-GB" dirty="0" smtClean="0"/>
              <a:t>Bring a </a:t>
            </a:r>
            <a:r>
              <a:rPr lang="en-GB" b="1" dirty="0" smtClean="0">
                <a:solidFill>
                  <a:schemeClr val="accent1">
                    <a:lumMod val="50000"/>
                  </a:schemeClr>
                </a:solidFill>
              </a:rPr>
              <a:t>completed</a:t>
            </a:r>
            <a:r>
              <a:rPr lang="en-GB" dirty="0" smtClean="0"/>
              <a:t> medical </a:t>
            </a:r>
            <a:r>
              <a:rPr lang="en-GB" dirty="0" smtClean="0"/>
              <a:t>form should have been filled in </a:t>
            </a:r>
            <a:r>
              <a:rPr lang="en-GB" dirty="0" smtClean="0"/>
              <a:t>and hand </a:t>
            </a:r>
            <a:r>
              <a:rPr lang="en-GB" b="1" dirty="0" smtClean="0">
                <a:solidFill>
                  <a:schemeClr val="accent1">
                    <a:lumMod val="50000"/>
                  </a:schemeClr>
                </a:solidFill>
              </a:rPr>
              <a:t>any medicines, named </a:t>
            </a:r>
            <a:r>
              <a:rPr lang="en-GB" dirty="0" smtClean="0"/>
              <a:t>to </a:t>
            </a:r>
            <a:r>
              <a:rPr lang="en-GB" dirty="0" smtClean="0"/>
              <a:t>at Mrs </a:t>
            </a:r>
            <a:r>
              <a:rPr lang="en-GB" dirty="0" err="1" smtClean="0"/>
              <a:t>Holl</a:t>
            </a:r>
            <a:r>
              <a:rPr lang="en-GB" dirty="0" smtClean="0"/>
              <a:t>.</a:t>
            </a:r>
          </a:p>
          <a:p>
            <a:pPr marL="0" indent="0">
              <a:buNone/>
            </a:pPr>
            <a:r>
              <a:rPr lang="en-GB" dirty="0" smtClean="0"/>
              <a:t>(</a:t>
            </a:r>
            <a:r>
              <a:rPr lang="en-GB" dirty="0"/>
              <a:t>Medicines, including travel sickness tablets, should be prescribed, in the original packaging with the chemist’s instructions should be clearly labelled with the child's name.  Apart from asthma inhalers, all medicines should be handed in on the morning of departure</a:t>
            </a:r>
            <a:r>
              <a:rPr lang="en-GB" dirty="0" smtClean="0"/>
              <a:t>.)</a:t>
            </a:r>
            <a:endParaRPr lang="en-GB" dirty="0"/>
          </a:p>
          <a:p>
            <a:pPr marL="0" indent="0">
              <a:buNone/>
            </a:pPr>
            <a:endParaRPr lang="en-GB" dirty="0"/>
          </a:p>
          <a:p>
            <a:r>
              <a:rPr lang="en-GB" b="1" dirty="0" smtClean="0">
                <a:solidFill>
                  <a:srgbClr val="FF0000"/>
                </a:solidFill>
              </a:rPr>
              <a:t>Pick up</a:t>
            </a:r>
            <a:r>
              <a:rPr lang="en-GB" dirty="0" smtClean="0"/>
              <a:t> 14.30 on Wednesday 30</a:t>
            </a:r>
            <a:r>
              <a:rPr lang="en-GB" baseline="30000" dirty="0" smtClean="0"/>
              <a:t>th</a:t>
            </a:r>
            <a:r>
              <a:rPr lang="en-GB" dirty="0" smtClean="0"/>
              <a:t> </a:t>
            </a:r>
            <a:r>
              <a:rPr lang="en-GB" dirty="0" smtClean="0"/>
              <a:t>March from </a:t>
            </a:r>
            <a:r>
              <a:rPr lang="en-GB" dirty="0" err="1" smtClean="0"/>
              <a:t>Grafham</a:t>
            </a:r>
            <a:r>
              <a:rPr lang="en-GB" dirty="0" smtClean="0"/>
              <a:t> Water Centre</a:t>
            </a:r>
          </a:p>
          <a:p>
            <a:endParaRPr lang="en-US" dirty="0"/>
          </a:p>
          <a:p>
            <a:r>
              <a:rPr lang="en-GB" b="1" u="sng" dirty="0"/>
              <a:t>If you need to contact the staff on the residential visit, please contact the school office.</a:t>
            </a:r>
            <a:endParaRPr lang="en-GB" dirty="0"/>
          </a:p>
          <a:p>
            <a:endParaRPr lang="en-GB" dirty="0"/>
          </a:p>
        </p:txBody>
      </p:sp>
    </p:spTree>
    <p:extLst>
      <p:ext uri="{BB962C8B-B14F-4D97-AF65-F5344CB8AC3E}">
        <p14:creationId xmlns:p14="http://schemas.microsoft.com/office/powerpoint/2010/main" val="6906864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62104" y="1933304"/>
            <a:ext cx="5055326" cy="2304642"/>
          </a:xfrm>
        </p:spPr>
        <p:txBody>
          <a:bodyPr>
            <a:normAutofit/>
          </a:bodyPr>
          <a:lstStyle/>
          <a:p>
            <a:r>
              <a:rPr lang="en-GB" sz="6600" b="1" dirty="0" smtClean="0">
                <a:solidFill>
                  <a:schemeClr val="accent1">
                    <a:lumMod val="50000"/>
                  </a:schemeClr>
                </a:solidFill>
              </a:rPr>
              <a:t>Questions?</a:t>
            </a:r>
            <a:endParaRPr lang="en-GB" sz="6600" b="1" dirty="0">
              <a:solidFill>
                <a:schemeClr val="accent1">
                  <a:lumMod val="50000"/>
                </a:schemeClr>
              </a:solidFill>
            </a:endParaRPr>
          </a:p>
        </p:txBody>
      </p:sp>
    </p:spTree>
    <p:extLst>
      <p:ext uri="{BB962C8B-B14F-4D97-AF65-F5344CB8AC3E}">
        <p14:creationId xmlns:p14="http://schemas.microsoft.com/office/powerpoint/2010/main" val="52269726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274</TotalTime>
  <Words>212</Words>
  <Application>Microsoft Office PowerPoint</Application>
  <PresentationFormat>Widescreen</PresentationFormat>
  <Paragraphs>60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Grafham Water residential</vt:lpstr>
      <vt:lpstr>Agenda</vt:lpstr>
      <vt:lpstr>Aim of the trip</vt:lpstr>
      <vt:lpstr>Schedule</vt:lpstr>
      <vt:lpstr>What to bring</vt:lpstr>
      <vt:lpstr>Tips</vt:lpstr>
      <vt:lpstr>Sample menu</vt:lpstr>
      <vt:lpstr>Video</vt:lpstr>
      <vt:lpstr>PowerPoint Presentation</vt:lpstr>
      <vt:lpstr>On the day</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Grafham Water residential</dc:title>
  <dc:creator>Sonia Wall</dc:creator>
  <cp:lastModifiedBy>Mrs Farmer</cp:lastModifiedBy>
  <cp:revision>16</cp:revision>
  <dcterms:created xsi:type="dcterms:W3CDTF">2022-03-08T15:43:27Z</dcterms:created>
  <dcterms:modified xsi:type="dcterms:W3CDTF">2022-03-10T12:04:23Z</dcterms:modified>
</cp:coreProperties>
</file>