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61" r:id="rId2"/>
    <p:sldId id="276" r:id="rId3"/>
    <p:sldId id="277" r:id="rId4"/>
    <p:sldId id="278" r:id="rId5"/>
    <p:sldId id="262" r:id="rId6"/>
    <p:sldId id="264" r:id="rId7"/>
    <p:sldId id="265" r:id="rId8"/>
    <p:sldId id="266" r:id="rId9"/>
    <p:sldId id="272" r:id="rId10"/>
    <p:sldId id="275" r:id="rId11"/>
    <p:sldId id="281" r:id="rId12"/>
    <p:sldId id="267" r:id="rId13"/>
    <p:sldId id="268" r:id="rId14"/>
    <p:sldId id="279" r:id="rId15"/>
    <p:sldId id="273" r:id="rId16"/>
    <p:sldId id="280" r:id="rId17"/>
    <p:sldId id="260" r:id="rId18"/>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C9103"/>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790" autoAdjust="0"/>
    <p:restoredTop sz="94660"/>
  </p:normalViewPr>
  <p:slideViewPr>
    <p:cSldViewPr snapToGrid="0">
      <p:cViewPr varScale="1">
        <p:scale>
          <a:sx n="77" d="100"/>
          <a:sy n="77" d="100"/>
        </p:scale>
        <p:origin x="-324"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venir Next LT Pro"/>
              </a:defRPr>
            </a:lvl1pPr>
          </a:lstStyle>
          <a:p>
            <a:pPr>
              <a:defRPr/>
            </a:pPr>
            <a:endParaRPr lang="en-U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venir Next LT Pro"/>
              </a:defRPr>
            </a:lvl1pPr>
          </a:lstStyle>
          <a:p>
            <a:pPr>
              <a:defRPr/>
            </a:pPr>
            <a:fld id="{D646BC57-2964-40A4-8E2D-4C179F33E735}" type="datetimeFigureOut">
              <a:rPr lang="en-US"/>
              <a:pPr>
                <a:defRPr/>
              </a:pPr>
              <a:t>5/28/2020</a:t>
            </a:fld>
            <a:endParaRPr lang="en-US"/>
          </a:p>
        </p:txBody>
      </p:sp>
      <p:sp>
        <p:nvSpPr>
          <p:cNvPr id="13316" name="Rectangle 4"/>
          <p:cNvSpPr>
            <a:spLocks noGrp="1" noRo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venir Next LT Pro"/>
              </a:defRPr>
            </a:lvl1pPr>
          </a:lstStyle>
          <a:p>
            <a:pPr>
              <a:defRPr/>
            </a:pPr>
            <a:endParaRPr lang="en-U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venir Next LT Pro"/>
              </a:defRPr>
            </a:lvl1pPr>
          </a:lstStyle>
          <a:p>
            <a:pPr>
              <a:defRPr/>
            </a:pPr>
            <a:fld id="{12C88491-81DE-4FEE-A408-BF65254A1918}"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Rot="1" noChangeArrowheads="1" noTextEdit="1"/>
          </p:cNvSpPr>
          <p:nvPr>
            <p:ph type="sldImg"/>
          </p:nvPr>
        </p:nvSpPr>
        <p:spPr>
          <a:ln/>
        </p:spPr>
      </p:sp>
      <p:sp>
        <p:nvSpPr>
          <p:cNvPr id="1536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rrowheads="1" noTextEdit="1"/>
          </p:cNvSpPr>
          <p:nvPr>
            <p:ph type="sldImg"/>
          </p:nvPr>
        </p:nvSpPr>
        <p:spPr>
          <a:ln/>
        </p:spPr>
      </p:sp>
      <p:sp>
        <p:nvSpPr>
          <p:cNvPr id="1741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Rot="1" noChangeArrowheads="1" noTextEdit="1"/>
          </p:cNvSpPr>
          <p:nvPr>
            <p:ph type="sldImg"/>
          </p:nvPr>
        </p:nvSpPr>
        <p:spPr>
          <a:ln/>
        </p:spPr>
      </p:sp>
      <p:sp>
        <p:nvSpPr>
          <p:cNvPr id="1945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rrowheads="1" noTextEdit="1"/>
          </p:cNvSpPr>
          <p:nvPr>
            <p:ph type="sldImg"/>
          </p:nvPr>
        </p:nvSpPr>
        <p:spPr>
          <a:ln/>
        </p:spPr>
      </p:sp>
      <p:sp>
        <p:nvSpPr>
          <p:cNvPr id="2150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Rot="1" noChangeArrowheads="1" noTextEdit="1"/>
          </p:cNvSpPr>
          <p:nvPr>
            <p:ph type="sldImg"/>
          </p:nvPr>
        </p:nvSpPr>
        <p:spPr>
          <a:ln/>
        </p:spPr>
      </p:sp>
      <p:sp>
        <p:nvSpPr>
          <p:cNvPr id="2355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Rot="1" noChangeArrowheads="1" noTextEdit="1"/>
          </p:cNvSpPr>
          <p:nvPr>
            <p:ph type="sldImg"/>
          </p:nvPr>
        </p:nvSpPr>
        <p:spPr>
          <a:ln/>
        </p:spPr>
      </p:sp>
      <p:sp>
        <p:nvSpPr>
          <p:cNvPr id="2560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Rot="1" noChangeArrowheads="1" noTextEdit="1"/>
          </p:cNvSpPr>
          <p:nvPr>
            <p:ph type="sldImg"/>
          </p:nvPr>
        </p:nvSpPr>
        <p:spPr>
          <a:ln/>
        </p:spPr>
      </p:sp>
      <p:sp>
        <p:nvSpPr>
          <p:cNvPr id="2765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Rot="1" noChangeArrowheads="1" noTextEdit="1"/>
          </p:cNvSpPr>
          <p:nvPr>
            <p:ph type="sldImg"/>
          </p:nvPr>
        </p:nvSpPr>
        <p:spPr>
          <a:ln/>
        </p:spPr>
      </p:sp>
      <p:sp>
        <p:nvSpPr>
          <p:cNvPr id="2969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Rot="1" noChangeArrowheads="1" noTextEdit="1"/>
          </p:cNvSpPr>
          <p:nvPr>
            <p:ph type="sldImg"/>
          </p:nvPr>
        </p:nvSpPr>
        <p:spPr>
          <a:ln/>
        </p:spPr>
      </p:sp>
      <p:sp>
        <p:nvSpPr>
          <p:cNvPr id="3174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rrowheads="1" noTextEdit="1"/>
          </p:cNvSpPr>
          <p:nvPr>
            <p:ph type="sldImg"/>
          </p:nvPr>
        </p:nvSpPr>
        <p:spPr>
          <a:ln/>
        </p:spPr>
      </p:sp>
      <p:sp>
        <p:nvSpPr>
          <p:cNvPr id="3379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Rot="1" noChangeArrowheads="1" noTextEdit="1"/>
          </p:cNvSpPr>
          <p:nvPr>
            <p:ph type="sldImg"/>
          </p:nvPr>
        </p:nvSpPr>
        <p:spPr>
          <a:ln/>
        </p:spPr>
      </p:sp>
      <p:sp>
        <p:nvSpPr>
          <p:cNvPr id="3584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Rot="1" noChangeArrowheads="1" noTextEdit="1"/>
          </p:cNvSpPr>
          <p:nvPr>
            <p:ph type="sldImg"/>
          </p:nvPr>
        </p:nvSpPr>
        <p:spPr>
          <a:ln/>
        </p:spPr>
      </p:sp>
      <p:sp>
        <p:nvSpPr>
          <p:cNvPr id="3789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rrowheads="1" noTextEdit="1"/>
          </p:cNvSpPr>
          <p:nvPr>
            <p:ph type="sldImg"/>
          </p:nvPr>
        </p:nvSpPr>
        <p:spPr>
          <a:ln/>
        </p:spPr>
      </p:sp>
      <p:sp>
        <p:nvSpPr>
          <p:cNvPr id="3993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Rot="1" noChangeArrowheads="1" noTextEdit="1"/>
          </p:cNvSpPr>
          <p:nvPr>
            <p:ph type="sldImg"/>
          </p:nvPr>
        </p:nvSpPr>
        <p:spPr>
          <a:ln/>
        </p:spPr>
      </p:sp>
      <p:sp>
        <p:nvSpPr>
          <p:cNvPr id="4198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Ro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Rot="1" noChangeArrowheads="1" noTextEdit="1"/>
          </p:cNvSpPr>
          <p:nvPr>
            <p:ph type="sldImg"/>
          </p:nvPr>
        </p:nvSpPr>
        <p:spPr>
          <a:ln/>
        </p:spPr>
      </p:sp>
      <p:sp>
        <p:nvSpPr>
          <p:cNvPr id="4608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Rot="1" noChangeArrowheads="1" noTextEdit="1"/>
          </p:cNvSpPr>
          <p:nvPr>
            <p:ph type="sldImg"/>
          </p:nvPr>
        </p:nvSpPr>
        <p:spPr>
          <a:ln/>
        </p:spPr>
      </p:sp>
      <p:sp>
        <p:nvSpPr>
          <p:cNvPr id="4813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7">
            <a:extLst>
              <a:ext uri="{FF2B5EF4-FFF2-40B4-BE49-F238E27FC236}"/>
            </a:extLst>
          </p:cNvPr>
          <p:cNvSpPr/>
          <p:nvPr/>
        </p:nvSpPr>
        <p:spPr>
          <a:xfrm rot="5400000">
            <a:off x="858044" y="346869"/>
            <a:ext cx="146050" cy="7032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5" name="Rectangle 9">
            <a:extLst>
              <a:ext uri="{FF2B5EF4-FFF2-40B4-BE49-F238E27FC236}"/>
            </a:extLst>
          </p:cNvPr>
          <p:cNvSpPr/>
          <p:nvPr/>
        </p:nvSpPr>
        <p:spPr>
          <a:xfrm flipV="1">
            <a:off x="579438" y="4500563"/>
            <a:ext cx="11033125" cy="19050"/>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6" name="Date Placeholder 3">
            <a:extLst>
              <a:ext uri="{FF2B5EF4-FFF2-40B4-BE49-F238E27FC236}"/>
            </a:extLst>
          </p:cNvPr>
          <p:cNvSpPr>
            <a:spLocks noGrp="1"/>
          </p:cNvSpPr>
          <p:nvPr>
            <p:ph type="dt" sz="half" idx="10"/>
          </p:nvPr>
        </p:nvSpPr>
        <p:spPr>
          <a:xfrm>
            <a:off x="576263" y="6356350"/>
            <a:ext cx="2743200" cy="365125"/>
          </a:xfrm>
        </p:spPr>
        <p:txBody>
          <a:bodyPr/>
          <a:lstStyle>
            <a:lvl1pPr>
              <a:defRPr/>
            </a:lvl1pPr>
          </a:lstStyle>
          <a:p>
            <a:pPr>
              <a:defRPr/>
            </a:pPr>
            <a:fld id="{E98131A9-B383-4F8F-920E-7C01AB6E4E3D}" type="datetimeFigureOut">
              <a:rPr lang="en-US"/>
              <a:pPr>
                <a:defRPr/>
              </a:pPr>
              <a:t>5/28/2020</a:t>
            </a:fld>
            <a:endParaRPr lang="en-US" dirty="0"/>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a:xfrm>
            <a:off x="8869363" y="6356350"/>
            <a:ext cx="2743200" cy="365125"/>
          </a:xfrm>
        </p:spPr>
        <p:txBody>
          <a:bodyPr/>
          <a:lstStyle>
            <a:lvl1pPr>
              <a:defRPr/>
            </a:lvl1pPr>
          </a:lstStyle>
          <a:p>
            <a:pPr>
              <a:defRPr/>
            </a:pPr>
            <a:fld id="{A8D501A6-CB1C-4558-970A-3473F8BF5535}"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5" name="Rectangle 9">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1">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743C3413-A34F-4014-B1D9-353347AB1295}" type="datetimeFigureOut">
              <a:rPr lang="en-US"/>
              <a:pPr>
                <a:defRPr/>
              </a:pPr>
              <a:t>5/28/2020</a:t>
            </a:fld>
            <a:endParaRPr lang="en-US"/>
          </a:p>
        </p:txBody>
      </p:sp>
      <p:sp>
        <p:nvSpPr>
          <p:cNvPr id="8"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E1B0C629-4D2C-45EB-B417-C3FD537A1DE1}"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4981575"/>
            <a:ext cx="11134725" cy="822325"/>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5" name="Rectangle 9">
            <a:extLst>
              <a:ext uri="{FF2B5EF4-FFF2-40B4-BE49-F238E27FC236}"/>
            </a:extLst>
          </p:cNvPr>
          <p:cNvSpPr/>
          <p:nvPr/>
        </p:nvSpPr>
        <p:spPr>
          <a:xfrm>
            <a:off x="498475" y="5118100"/>
            <a:ext cx="146050" cy="5492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6" name="Date Placeholder 3">
            <a:extLst>
              <a:ext uri="{FF2B5EF4-FFF2-40B4-BE49-F238E27FC236}"/>
            </a:extLst>
          </p:cNvPr>
          <p:cNvSpPr>
            <a:spLocks noGrp="1"/>
          </p:cNvSpPr>
          <p:nvPr>
            <p:ph type="dt" sz="half" idx="10"/>
          </p:nvPr>
        </p:nvSpPr>
        <p:spPr/>
        <p:txBody>
          <a:bodyPr/>
          <a:lstStyle>
            <a:lvl1pPr>
              <a:defRPr/>
            </a:lvl1pPr>
          </a:lstStyle>
          <a:p>
            <a:pPr>
              <a:defRPr/>
            </a:pPr>
            <a:fld id="{D2F67B25-94D5-4D3E-A6FF-C75F6FD05FE4}" type="datetimeFigureOut">
              <a:rPr lang="en-US"/>
              <a:pPr>
                <a:defRPr/>
              </a:pPr>
              <a:t>5/28/2020</a:t>
            </a:fld>
            <a:endParaRPr lang="en-US"/>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p:txBody>
          <a:bodyPr/>
          <a:lstStyle>
            <a:lvl1pPr>
              <a:defRPr/>
            </a:lvl1pPr>
          </a:lstStyle>
          <a:p>
            <a:pPr>
              <a:defRPr/>
            </a:pPr>
            <a:fld id="{F0A2C7CE-01AD-4AD4-B2D8-E7D0FAD17F1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6" name="Rectangle 10">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7" name="Rectangle 12">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4">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EDD1FC1A-99EF-4347-95CF-E0441F8EB51A}" type="datetimeFigureOut">
              <a:rPr lang="en-US"/>
              <a:pPr>
                <a:defRPr/>
              </a:pPr>
              <a:t>5/28/2020</a:t>
            </a:fld>
            <a:endParaRPr lang="en-US"/>
          </a:p>
        </p:txBody>
      </p:sp>
      <p:sp>
        <p:nvSpPr>
          <p:cNvPr id="9"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0" name="Slide Number Placeholder 6">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687186FE-7C76-4DF4-8707-FFFF825CB03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7" name="Rectangle 10">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8" name="Rectangle 12">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9" name="Rectangle 14">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6">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6ACA8369-0B60-4953-B939-E7EF7FAEAE68}" type="datetimeFigureOut">
              <a:rPr lang="en-US"/>
              <a:pPr>
                <a:defRPr/>
              </a:pPr>
              <a:t>5/28/2020</a:t>
            </a:fld>
            <a:endParaRPr lang="en-US"/>
          </a:p>
        </p:txBody>
      </p:sp>
      <p:sp>
        <p:nvSpPr>
          <p:cNvPr id="11" name="Footer Placeholder 7">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2" name="Slide Number Placeholder 8">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86E5FB91-BA7C-452C-A26C-B6F2B5A0959B}"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3" name="Rectangle 6">
            <a:extLst>
              <a:ext uri="{FF2B5EF4-FFF2-40B4-BE49-F238E27FC236}"/>
            </a:extLst>
          </p:cNvPr>
          <p:cNvSpPr/>
          <p:nvPr/>
        </p:nvSpPr>
        <p:spPr>
          <a:xfrm>
            <a:off x="665163" y="1533525"/>
            <a:ext cx="10917237"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4" name="Rectangle 8">
            <a:extLst>
              <a:ext uri="{FF2B5EF4-FFF2-40B4-BE49-F238E27FC236}"/>
            </a:extLst>
          </p:cNvPr>
          <p:cNvSpPr/>
          <p:nvPr/>
        </p:nvSpPr>
        <p:spPr>
          <a:xfrm>
            <a:off x="609600" y="2971800"/>
            <a:ext cx="127000"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5" name="Date Placeholder 2">
            <a:extLst>
              <a:ext uri="{FF2B5EF4-FFF2-40B4-BE49-F238E27FC236}"/>
            </a:extLst>
          </p:cNvPr>
          <p:cNvSpPr>
            <a:spLocks noGrp="1"/>
          </p:cNvSpPr>
          <p:nvPr>
            <p:ph type="dt" sz="half" idx="10"/>
          </p:nvPr>
        </p:nvSpPr>
        <p:spPr/>
        <p:txBody>
          <a:bodyPr/>
          <a:lstStyle>
            <a:lvl1pPr>
              <a:defRPr/>
            </a:lvl1pPr>
          </a:lstStyle>
          <a:p>
            <a:pPr>
              <a:defRPr/>
            </a:pPr>
            <a:fld id="{060C7CD9-192F-4F6A-BD24-32816DC71B7E}" type="datetimeFigureOut">
              <a:rPr lang="en-US"/>
              <a:pPr>
                <a:defRPr/>
              </a:pPr>
              <a:t>5/28/2020</a:t>
            </a:fld>
            <a:endParaRPr lang="en-US"/>
          </a:p>
        </p:txBody>
      </p:sp>
      <p:sp>
        <p:nvSpPr>
          <p:cNvPr id="6" name="Footer Placeholder 3">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7" name="Slide Number Placeholder 4">
            <a:extLst>
              <a:ext uri="{FF2B5EF4-FFF2-40B4-BE49-F238E27FC236}"/>
            </a:extLst>
          </p:cNvPr>
          <p:cNvSpPr>
            <a:spLocks noGrp="1"/>
          </p:cNvSpPr>
          <p:nvPr>
            <p:ph type="sldNum" sz="quarter" idx="12"/>
          </p:nvPr>
        </p:nvSpPr>
        <p:spPr/>
        <p:txBody>
          <a:bodyPr/>
          <a:lstStyle>
            <a:lvl1pPr>
              <a:defRPr/>
            </a:lvl1pPr>
          </a:lstStyle>
          <a:p>
            <a:pPr>
              <a:defRPr/>
            </a:pPr>
            <a:fld id="{48690347-7360-4AE3-BDF3-91A15C291B3B}"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extLst>
          </p:cNvPr>
          <p:cNvSpPr>
            <a:spLocks noGrp="1"/>
          </p:cNvSpPr>
          <p:nvPr>
            <p:ph type="dt" sz="half" idx="10"/>
          </p:nvPr>
        </p:nvSpPr>
        <p:spPr/>
        <p:txBody>
          <a:bodyPr/>
          <a:lstStyle>
            <a:lvl1pPr>
              <a:defRPr/>
            </a:lvl1pPr>
          </a:lstStyle>
          <a:p>
            <a:pPr>
              <a:defRPr/>
            </a:pPr>
            <a:fld id="{7738966A-11A5-4EB3-B874-FCE2AED44C9A}" type="datetimeFigureOut">
              <a:rPr lang="en-US"/>
              <a:pPr>
                <a:defRPr/>
              </a:pPr>
              <a:t>5/28/2020</a:t>
            </a:fld>
            <a:endParaRPr lang="en-US"/>
          </a:p>
        </p:txBody>
      </p:sp>
      <p:sp>
        <p:nvSpPr>
          <p:cNvPr id="3"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extLst>
          </p:cNvPr>
          <p:cNvSpPr>
            <a:spLocks noGrp="1"/>
          </p:cNvSpPr>
          <p:nvPr>
            <p:ph type="sldNum" sz="quarter" idx="12"/>
          </p:nvPr>
        </p:nvSpPr>
        <p:spPr/>
        <p:txBody>
          <a:bodyPr/>
          <a:lstStyle>
            <a:lvl1pPr>
              <a:defRPr/>
            </a:lvl1pPr>
          </a:lstStyle>
          <a:p>
            <a:pPr>
              <a:defRPr/>
            </a:pPr>
            <a:fld id="{25E77067-3940-4610-9A5D-6D253B822834}"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0B12D2CE-CAD1-4397-B4F7-178EBA5B9780}" type="datetimeFigureOut">
              <a:rPr lang="en-US"/>
              <a:pPr>
                <a:defRPr/>
              </a:pPr>
              <a:t>5/28/2020</a:t>
            </a:fld>
            <a:endParaRPr lang="en-US" dirty="0"/>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566570B1-5FFE-4AD1-ACE9-ECE8ED50398C}"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extLst>
          </p:cNvPr>
          <p:cNvSpPr>
            <a:spLocks noGrp="1"/>
          </p:cNvSpPr>
          <p:nvPr>
            <p:ph type="pic" idx="1"/>
          </p:nvPr>
        </p:nvSpPr>
        <p:spPr>
          <a:xfrm>
            <a:off x="4965192" y="1161288"/>
            <a:ext cx="6729984" cy="4645152"/>
          </a:xfrm>
        </p:spPr>
        <p:txBody>
          <a:bodyPr rtlCol="0">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a:extLst>
              <a:ext uri="{FF2B5EF4-FFF2-40B4-BE49-F238E27FC236}"/>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914814E7-DDCA-4346-83FB-E2CDF52830BF}" type="datetimeFigureOut">
              <a:rPr lang="en-US"/>
              <a:pPr>
                <a:defRPr/>
              </a:pPr>
              <a:t>5/28/2020</a:t>
            </a:fld>
            <a:endParaRPr lang="en-US"/>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5D8C09E4-082E-4CA4-AA25-0A710BC73E3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1DD52EEC-CB71-4D67-B61F-3EA7810DC2EE}"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4A82AFFD-F807-49BB-A26D-1631DAD6632E}"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72D088FD-2453-4AED-B40F-322B583DAC86}"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F7C16F9E-6300-4C0C-BA01-DAD687E6C92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a:extLst>
              <a:ext uri="{FF2B5EF4-FFF2-40B4-BE49-F238E27FC236}"/>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A44F6857-8B38-40DA-BC2D-AD0FF2FE55E6}"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0803E92B-7DEA-49DA-9ED4-893C0F681726}" type="slidenum">
              <a:rPr lang="en-US"/>
              <a:pPr>
                <a:defRPr/>
              </a:pPr>
              <a:t>‹#›</a:t>
            </a:fld>
            <a:endParaRPr lang="en-US"/>
          </a:p>
        </p:txBody>
      </p:sp>
      <p:pic>
        <p:nvPicPr>
          <p:cNvPr id="1031" name="Picture 10" descr="A screenshot of a cell phone&#10;&#10;Description automatically generated"/>
          <p:cNvPicPr>
            <a:picLocks noChangeAspect="1"/>
          </p:cNvPicPr>
          <p:nvPr userDrawn="1"/>
        </p:nvPicPr>
        <p:blipFill>
          <a:blip r:embed="rId13"/>
          <a:srcRect/>
          <a:stretch>
            <a:fillRect/>
          </a:stretch>
        </p:blipFill>
        <p:spPr bwMode="auto">
          <a:xfrm>
            <a:off x="0" y="-101600"/>
            <a:ext cx="12192000" cy="70675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69" r:id="rId7"/>
    <p:sldLayoutId id="2147483678" r:id="rId8"/>
    <p:sldLayoutId id="2147483679" r:id="rId9"/>
    <p:sldLayoutId id="2147483670" r:id="rId10"/>
    <p:sldLayoutId id="2147483671"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venir Next LT Pro"/>
        </a:defRPr>
      </a:lvl2pPr>
      <a:lvl3pPr algn="l" rtl="0" eaLnBrk="0" fontAlgn="base" hangingPunct="0">
        <a:lnSpc>
          <a:spcPct val="90000"/>
        </a:lnSpc>
        <a:spcBef>
          <a:spcPct val="0"/>
        </a:spcBef>
        <a:spcAft>
          <a:spcPct val="0"/>
        </a:spcAft>
        <a:defRPr sz="4400">
          <a:solidFill>
            <a:schemeClr val="tx1"/>
          </a:solidFill>
          <a:latin typeface="Avenir Next LT Pro"/>
        </a:defRPr>
      </a:lvl3pPr>
      <a:lvl4pPr algn="l" rtl="0" eaLnBrk="0" fontAlgn="base" hangingPunct="0">
        <a:lnSpc>
          <a:spcPct val="90000"/>
        </a:lnSpc>
        <a:spcBef>
          <a:spcPct val="0"/>
        </a:spcBef>
        <a:spcAft>
          <a:spcPct val="0"/>
        </a:spcAft>
        <a:defRPr sz="4400">
          <a:solidFill>
            <a:schemeClr val="tx1"/>
          </a:solidFill>
          <a:latin typeface="Avenir Next LT Pro"/>
        </a:defRPr>
      </a:lvl4pPr>
      <a:lvl5pPr algn="l" rtl="0" eaLnBrk="0" fontAlgn="base" hangingPunct="0">
        <a:lnSpc>
          <a:spcPct val="90000"/>
        </a:lnSpc>
        <a:spcBef>
          <a:spcPct val="0"/>
        </a:spcBef>
        <a:spcAft>
          <a:spcPct val="0"/>
        </a:spcAft>
        <a:defRPr sz="4400">
          <a:solidFill>
            <a:schemeClr val="tx1"/>
          </a:solidFill>
          <a:latin typeface="Avenir Next LT Pro"/>
        </a:defRPr>
      </a:lvl5pPr>
      <a:lvl6pPr marL="457200" algn="l" rtl="0" fontAlgn="base">
        <a:lnSpc>
          <a:spcPct val="90000"/>
        </a:lnSpc>
        <a:spcBef>
          <a:spcPct val="0"/>
        </a:spcBef>
        <a:spcAft>
          <a:spcPct val="0"/>
        </a:spcAft>
        <a:defRPr sz="4400">
          <a:solidFill>
            <a:schemeClr val="tx1"/>
          </a:solidFill>
          <a:latin typeface="Avenir Next LT Pro"/>
        </a:defRPr>
      </a:lvl6pPr>
      <a:lvl7pPr marL="914400" algn="l" rtl="0" fontAlgn="base">
        <a:lnSpc>
          <a:spcPct val="90000"/>
        </a:lnSpc>
        <a:spcBef>
          <a:spcPct val="0"/>
        </a:spcBef>
        <a:spcAft>
          <a:spcPct val="0"/>
        </a:spcAft>
        <a:defRPr sz="4400">
          <a:solidFill>
            <a:schemeClr val="tx1"/>
          </a:solidFill>
          <a:latin typeface="Avenir Next LT Pro"/>
        </a:defRPr>
      </a:lvl7pPr>
      <a:lvl8pPr marL="1371600" algn="l" rtl="0" fontAlgn="base">
        <a:lnSpc>
          <a:spcPct val="90000"/>
        </a:lnSpc>
        <a:spcBef>
          <a:spcPct val="0"/>
        </a:spcBef>
        <a:spcAft>
          <a:spcPct val="0"/>
        </a:spcAft>
        <a:defRPr sz="4400">
          <a:solidFill>
            <a:schemeClr val="tx1"/>
          </a:solidFill>
          <a:latin typeface="Avenir Next LT Pro"/>
        </a:defRPr>
      </a:lvl8pPr>
      <a:lvl9pPr marL="1828800" algn="l" rtl="0" fontAlgn="base">
        <a:lnSpc>
          <a:spcPct val="90000"/>
        </a:lnSpc>
        <a:spcBef>
          <a:spcPct val="0"/>
        </a:spcBef>
        <a:spcAft>
          <a:spcPct val="0"/>
        </a:spcAft>
        <a:defRPr sz="4400">
          <a:solidFill>
            <a:schemeClr val="tx1"/>
          </a:solidFill>
          <a:latin typeface="Avenir Next LT Pro"/>
        </a:defRPr>
      </a:lvl9pPr>
    </p:titleStyle>
    <p:bodyStyle>
      <a:lvl1pPr marL="228600" indent="-228600" algn="l" rtl="0" eaLnBrk="0" fontAlgn="base" hangingPunct="0">
        <a:lnSpc>
          <a:spcPct val="11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11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11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vimeo.com/417759463/19a5f890f2"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s://vimeo.com/417706824/e13a74fb52"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2"/>
          <p:cNvPicPr>
            <a:picLocks noChangeAspect="1"/>
          </p:cNvPicPr>
          <p:nvPr/>
        </p:nvPicPr>
        <p:blipFill>
          <a:blip r:embed="rId3"/>
          <a:srcRect/>
          <a:stretch>
            <a:fillRect/>
          </a:stretch>
        </p:blipFill>
        <p:spPr bwMode="auto">
          <a:xfrm>
            <a:off x="619125" y="1939925"/>
            <a:ext cx="5707063" cy="3795713"/>
          </a:xfrm>
          <a:prstGeom prst="rect">
            <a:avLst/>
          </a:prstGeom>
          <a:noFill/>
          <a:ln w="9525">
            <a:noFill/>
            <a:miter lim="800000"/>
            <a:headEnd/>
            <a:tailEnd/>
          </a:ln>
        </p:spPr>
      </p:pic>
      <p:sp>
        <p:nvSpPr>
          <p:cNvPr id="4" name="Rectangle 7">
            <a:extLst>
              <a:ext uri="{FF2B5EF4-FFF2-40B4-BE49-F238E27FC236}"/>
            </a:extLst>
          </p:cNvPr>
          <p:cNvSpPr/>
          <p:nvPr/>
        </p:nvSpPr>
        <p:spPr>
          <a:xfrm>
            <a:off x="6711950" y="4352925"/>
            <a:ext cx="5114925" cy="144780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fontAlgn="auto">
              <a:spcBef>
                <a:spcPts val="0"/>
              </a:spcBef>
              <a:spcAft>
                <a:spcPts val="0"/>
              </a:spcAf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5</a:t>
            </a:r>
          </a:p>
          <a:p>
            <a:pPr fontAlgn="auto">
              <a:spcBef>
                <a:spcPts val="0"/>
              </a:spcBef>
              <a:spcAft>
                <a:spcPts val="0"/>
              </a:spcAft>
              <a:defRPr/>
            </a:pPr>
            <a:r>
              <a:rPr lang="en-GB" sz="4400" b="1" dirty="0">
                <a:solidFill>
                  <a:srgbClr val="F48B06"/>
                </a:solidFill>
                <a:latin typeface="Calibri" panose="020F0502020204030204" pitchFamily="34" charset="0"/>
                <a:cs typeface="Calibri" panose="020F0502020204030204" pitchFamily="34" charset="0"/>
              </a:rPr>
              <a:t>Lost but not lost</a:t>
            </a:r>
          </a:p>
        </p:txBody>
      </p:sp>
      <p:pic>
        <p:nvPicPr>
          <p:cNvPr id="14339" name="Picture 4" descr="A close up of a sign&#10;&#10;Description automatically generated"/>
          <p:cNvPicPr>
            <a:picLocks noChangeAspect="1"/>
          </p:cNvPicPr>
          <p:nvPr/>
        </p:nvPicPr>
        <p:blipFill>
          <a:blip r:embed="rId4"/>
          <a:srcRect/>
          <a:stretch>
            <a:fillRect/>
          </a:stretch>
        </p:blipFill>
        <p:spPr bwMode="auto">
          <a:xfrm>
            <a:off x="6711950" y="2000250"/>
            <a:ext cx="4278313" cy="23526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76238" y="1431925"/>
            <a:ext cx="11391900" cy="830263"/>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It is session 5 already! Matthew and Gemma are back to tackle one of the most worrying things many Year 6 students think about when going to secondary school: getting lost!</a:t>
            </a:r>
          </a:p>
        </p:txBody>
      </p:sp>
      <p:sp>
        <p:nvSpPr>
          <p:cNvPr id="6" name="TextBox 5">
            <a:extLst>
              <a:ext uri="{FF2B5EF4-FFF2-40B4-BE49-F238E27FC236}"/>
            </a:extLst>
          </p:cNvPr>
          <p:cNvSpPr txBox="1"/>
          <p:nvPr/>
        </p:nvSpPr>
        <p:spPr>
          <a:xfrm>
            <a:off x="1865313" y="2681288"/>
            <a:ext cx="3313112" cy="2740025"/>
          </a:xfrm>
          <a:prstGeom prst="rect">
            <a:avLst/>
          </a:prstGeom>
          <a:noFill/>
          <a:ln>
            <a:noFill/>
          </a:ln>
        </p:spPr>
        <p:txBody>
          <a:bodyPr lIns="180000" tIns="108000">
            <a:spAutoFit/>
          </a:bodyPr>
          <a:lstStyle/>
          <a:p>
            <a:pPr fontAlgn="auto">
              <a:spcBef>
                <a:spcPts val="0"/>
              </a:spcBef>
              <a:spcAft>
                <a:spcPts val="0"/>
              </a:spcAft>
              <a:defRPr/>
            </a:pP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Burton </a:t>
            </a: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p:txBody>
      </p:sp>
      <p:sp>
        <p:nvSpPr>
          <p:cNvPr id="7" name="TextBox 6">
            <a:extLst>
              <a:ext uri="{FF2B5EF4-FFF2-40B4-BE49-F238E27FC236}"/>
            </a:extLst>
          </p:cNvPr>
          <p:cNvSpPr txBox="1"/>
          <p:nvPr/>
        </p:nvSpPr>
        <p:spPr>
          <a:xfrm>
            <a:off x="6326188" y="2638425"/>
            <a:ext cx="3313112" cy="3479800"/>
          </a:xfrm>
          <a:prstGeom prst="rect">
            <a:avLst/>
          </a:prstGeom>
          <a:noFill/>
          <a:ln>
            <a:noFill/>
          </a:ln>
        </p:spPr>
        <p:txBody>
          <a:bodyPr lIns="180000" tIns="108000">
            <a:spAutoFit/>
          </a:bodyPr>
          <a:lstStyle/>
          <a:p>
            <a:pPr fontAlgn="auto">
              <a:spcBef>
                <a:spcPts val="0"/>
              </a:spcBef>
              <a:spcAft>
                <a:spcPts val="0"/>
              </a:spcAft>
              <a:defRPr/>
            </a:pP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16388" name="Picture 8" descr="A person looking at the camera&#10;&#10;Description automatically generated"/>
          <p:cNvPicPr>
            <a:picLocks noChangeAspect="1"/>
          </p:cNvPicPr>
          <p:nvPr/>
        </p:nvPicPr>
        <p:blipFill>
          <a:blip r:embed="rId3"/>
          <a:srcRect/>
          <a:stretch>
            <a:fillRect/>
          </a:stretch>
        </p:blipFill>
        <p:spPr bwMode="auto">
          <a:xfrm>
            <a:off x="6683375" y="3268663"/>
            <a:ext cx="1765300" cy="2684462"/>
          </a:xfrm>
          <a:prstGeom prst="rect">
            <a:avLst/>
          </a:prstGeom>
          <a:noFill/>
          <a:ln w="9525">
            <a:noFill/>
            <a:miter lim="800000"/>
            <a:headEnd/>
            <a:tailEnd/>
          </a:ln>
        </p:spPr>
      </p:pic>
      <p:pic>
        <p:nvPicPr>
          <p:cNvPr id="16389" name="Picture 10" descr="A person standing on a city street&#10;&#10;Description automatically generated"/>
          <p:cNvPicPr>
            <a:picLocks noChangeAspect="1"/>
          </p:cNvPicPr>
          <p:nvPr/>
        </p:nvPicPr>
        <p:blipFill>
          <a:blip r:embed="rId4"/>
          <a:srcRect/>
          <a:stretch>
            <a:fillRect/>
          </a:stretch>
        </p:blipFill>
        <p:spPr bwMode="auto">
          <a:xfrm>
            <a:off x="2133600" y="3271838"/>
            <a:ext cx="2232025" cy="264795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1688" y="1468438"/>
            <a:ext cx="7505700" cy="1384300"/>
          </a:xfrm>
          <a:prstGeom prst="rect">
            <a:avLst/>
          </a:prstGeom>
          <a:noFill/>
        </p:spPr>
        <p:txBody>
          <a:bodyPr>
            <a:spAutoFit/>
          </a:bodyPr>
          <a:lstStyle/>
          <a:p>
            <a:pP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In Session 4, we </a:t>
            </a:r>
            <a:r>
              <a:rPr lang="en-GB" sz="2800" b="1" dirty="0">
                <a:solidFill>
                  <a:schemeClr val="tx1">
                    <a:lumMod val="75000"/>
                    <a:lumOff val="25000"/>
                  </a:schemeClr>
                </a:solidFill>
                <a:latin typeface="Calibri" panose="020F0502020204030204" pitchFamily="34" charset="0"/>
                <a:cs typeface="Calibri" panose="020F0502020204030204" pitchFamily="34" charset="0"/>
              </a:rPr>
              <a:t>looked at </a:t>
            </a:r>
            <a:r>
              <a:rPr lang="en-US" sz="2800" b="1" dirty="0">
                <a:solidFill>
                  <a:schemeClr val="tx1">
                    <a:lumMod val="75000"/>
                    <a:lumOff val="25000"/>
                  </a:schemeClr>
                </a:solidFill>
                <a:latin typeface="Calibri" panose="020F0502020204030204" pitchFamily="34" charset="0"/>
                <a:cs typeface="Calibri" panose="020F0502020204030204" pitchFamily="34" charset="0"/>
              </a:rPr>
              <a:t>managing change and all the things that will be different when you go to secondary school.</a:t>
            </a:r>
          </a:p>
        </p:txBody>
      </p:sp>
      <p:sp>
        <p:nvSpPr>
          <p:cNvPr id="6" name="TextBox 5"/>
          <p:cNvSpPr txBox="1"/>
          <p:nvPr/>
        </p:nvSpPr>
        <p:spPr>
          <a:xfrm>
            <a:off x="801688" y="3429000"/>
            <a:ext cx="6529387" cy="830263"/>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We looked at some ways of managing that change and encouraged you to have a great first day.</a:t>
            </a:r>
          </a:p>
        </p:txBody>
      </p:sp>
      <p:pic>
        <p:nvPicPr>
          <p:cNvPr id="18435" name="Picture 6" descr="A picture containing clock, man, standing&#10;&#10;Description automatically generated"/>
          <p:cNvPicPr>
            <a:picLocks noChangeAspect="1"/>
          </p:cNvPicPr>
          <p:nvPr/>
        </p:nvPicPr>
        <p:blipFill>
          <a:blip r:embed="rId3"/>
          <a:srcRect/>
          <a:stretch>
            <a:fillRect/>
          </a:stretch>
        </p:blipFill>
        <p:spPr bwMode="auto">
          <a:xfrm>
            <a:off x="9266238" y="1468438"/>
            <a:ext cx="1912937" cy="4954587"/>
          </a:xfrm>
          <a:prstGeom prst="rect">
            <a:avLst/>
          </a:prstGeom>
          <a:noFill/>
          <a:ln w="9525">
            <a:noFill/>
            <a:miter lim="800000"/>
            <a:headEnd/>
            <a:tailEnd/>
          </a:ln>
        </p:spPr>
      </p:pic>
      <p:sp>
        <p:nvSpPr>
          <p:cNvPr id="8" name="TextBox 7"/>
          <p:cNvSpPr txBox="1"/>
          <p:nvPr/>
        </p:nvSpPr>
        <p:spPr>
          <a:xfrm>
            <a:off x="801688" y="4597400"/>
            <a:ext cx="6529387" cy="831850"/>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It is going to be a great time to meet new people and to try new things.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476750" y="5513388"/>
            <a:ext cx="7212013" cy="831850"/>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If you are reading alongside these sessions, then you can read up to page 56.</a:t>
            </a:r>
          </a:p>
        </p:txBody>
      </p:sp>
      <p:sp>
        <p:nvSpPr>
          <p:cNvPr id="4" name="TextBox 3"/>
          <p:cNvSpPr txBox="1"/>
          <p:nvPr/>
        </p:nvSpPr>
        <p:spPr>
          <a:xfrm>
            <a:off x="889000" y="1393825"/>
            <a:ext cx="10799763" cy="646113"/>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Here is Matthew Burton to introduce today’s session:</a:t>
            </a:r>
          </a:p>
        </p:txBody>
      </p:sp>
      <p:pic>
        <p:nvPicPr>
          <p:cNvPr id="20483" name="Picture 6" descr="A person standing in front of a window&#10;&#10;Description automatically generated">
            <a:hlinkClick r:id="rId3"/>
          </p:cNvPr>
          <p:cNvPicPr>
            <a:picLocks noChangeAspect="1"/>
          </p:cNvPicPr>
          <p:nvPr/>
        </p:nvPicPr>
        <p:blipFill>
          <a:blip r:embed="rId4"/>
          <a:srcRect/>
          <a:stretch>
            <a:fillRect/>
          </a:stretch>
        </p:blipFill>
        <p:spPr bwMode="auto">
          <a:xfrm>
            <a:off x="4476750" y="2359025"/>
            <a:ext cx="5221288" cy="2932113"/>
          </a:xfrm>
          <a:prstGeom prst="rect">
            <a:avLst/>
          </a:prstGeom>
          <a:noFill/>
          <a:ln w="9525">
            <a:noFill/>
            <a:miter lim="800000"/>
            <a:headEnd/>
            <a:tailEnd/>
          </a:ln>
        </p:spPr>
      </p:pic>
      <p:pic>
        <p:nvPicPr>
          <p:cNvPr id="20484" name="Picture 8" descr="A close up of a logo&#10;&#10;Description automatically generated">
            <a:hlinkClick r:id="rId3"/>
          </p:cNvPr>
          <p:cNvPicPr>
            <a:picLocks noChangeAspect="1"/>
          </p:cNvPicPr>
          <p:nvPr/>
        </p:nvPicPr>
        <p:blipFill>
          <a:blip r:embed="rId5"/>
          <a:srcRect/>
          <a:stretch>
            <a:fillRect/>
          </a:stretch>
        </p:blipFill>
        <p:spPr bwMode="auto">
          <a:xfrm>
            <a:off x="6096000" y="2498725"/>
            <a:ext cx="2324100" cy="2654300"/>
          </a:xfrm>
          <a:prstGeom prst="rect">
            <a:avLst/>
          </a:prstGeom>
          <a:noFill/>
          <a:ln w="9525">
            <a:noFill/>
            <a:miter lim="800000"/>
            <a:headEnd/>
            <a:tailEnd/>
          </a:ln>
        </p:spPr>
      </p:pic>
      <p:pic>
        <p:nvPicPr>
          <p:cNvPr id="20485" name="Picture 1"/>
          <p:cNvPicPr>
            <a:picLocks noChangeAspect="1"/>
          </p:cNvPicPr>
          <p:nvPr/>
        </p:nvPicPr>
        <p:blipFill>
          <a:blip r:embed="rId6"/>
          <a:srcRect/>
          <a:stretch>
            <a:fillRect/>
          </a:stretch>
        </p:blipFill>
        <p:spPr bwMode="auto">
          <a:xfrm>
            <a:off x="987425" y="2341563"/>
            <a:ext cx="2795588" cy="39497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extLst>
          </p:cNvPr>
          <p:cNvSpPr txBox="1"/>
          <p:nvPr/>
        </p:nvSpPr>
        <p:spPr>
          <a:xfrm>
            <a:off x="623888" y="1298575"/>
            <a:ext cx="6427787" cy="646113"/>
          </a:xfrm>
          <a:prstGeom prst="rect">
            <a:avLst/>
          </a:pr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rPr>
              <a:t>Have you ever felt lost?</a:t>
            </a:r>
          </a:p>
        </p:txBody>
      </p:sp>
      <p:pic>
        <p:nvPicPr>
          <p:cNvPr id="22530" name="Picture 3"/>
          <p:cNvPicPr>
            <a:picLocks noChangeAspect="1"/>
          </p:cNvPicPr>
          <p:nvPr/>
        </p:nvPicPr>
        <p:blipFill>
          <a:blip r:embed="rId3"/>
          <a:srcRect/>
          <a:stretch>
            <a:fillRect/>
          </a:stretch>
        </p:blipFill>
        <p:spPr bwMode="auto">
          <a:xfrm>
            <a:off x="6426200" y="1863725"/>
            <a:ext cx="4740275" cy="3913188"/>
          </a:xfrm>
          <a:prstGeom prst="rect">
            <a:avLst/>
          </a:prstGeom>
          <a:noFill/>
          <a:ln w="9525">
            <a:noFill/>
            <a:miter lim="800000"/>
            <a:headEnd/>
            <a:tailEnd/>
          </a:ln>
        </p:spPr>
      </p:pic>
      <p:sp>
        <p:nvSpPr>
          <p:cNvPr id="3" name="TextBox 2">
            <a:extLst>
              <a:ext uri="{FF2B5EF4-FFF2-40B4-BE49-F238E27FC236}"/>
            </a:extLst>
          </p:cNvPr>
          <p:cNvSpPr txBox="1"/>
          <p:nvPr/>
        </p:nvSpPr>
        <p:spPr>
          <a:xfrm>
            <a:off x="714375" y="2360613"/>
            <a:ext cx="5211763" cy="3416300"/>
          </a:xfrm>
          <a:prstGeom prst="rect">
            <a:avLst/>
          </a:prstGeom>
          <a:noFill/>
          <a:ln w="38100">
            <a:solidFill>
              <a:srgbClr val="FC9103"/>
            </a:solidFill>
          </a:ln>
        </p:spPr>
        <p:txBody>
          <a:bodyPr>
            <a:spAutoFit/>
          </a:bodyPr>
          <a:lstStyle/>
          <a:p>
            <a:pPr fontAlgn="auto">
              <a:spcBef>
                <a:spcPts val="0"/>
              </a:spcBef>
              <a:spcAft>
                <a:spcPts val="0"/>
              </a:spcAf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Sometimes we all feel lost and it might be during the following situations: </a:t>
            </a:r>
          </a:p>
          <a:p>
            <a:pPr fontAlgn="auto">
              <a:spcBef>
                <a:spcPts val="0"/>
              </a:spcBef>
              <a:spcAft>
                <a:spcPts val="0"/>
              </a:spcAft>
              <a:defRPr/>
            </a:pPr>
            <a:endParaRPr lang="en-GB" sz="24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fontAlgn="auto">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Moving schools</a:t>
            </a:r>
          </a:p>
          <a:p>
            <a:pPr marL="285750" indent="-285750" fontAlgn="auto">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Moving home</a:t>
            </a:r>
          </a:p>
          <a:p>
            <a:pPr marL="285750" indent="-285750" fontAlgn="auto">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Going to a new club</a:t>
            </a:r>
          </a:p>
          <a:p>
            <a:pPr marL="285750" indent="-285750" fontAlgn="auto">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Playing a new sport</a:t>
            </a:r>
          </a:p>
          <a:p>
            <a:pPr marL="285750" indent="-285750" fontAlgn="auto">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Trying a new skill or task</a:t>
            </a:r>
          </a:p>
          <a:p>
            <a:pPr marL="285750" indent="-285750" fontAlgn="auto">
              <a:spcBef>
                <a:spcPts val="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Solving a problem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extLst>
          </p:cNvPr>
          <p:cNvSpPr txBox="1"/>
          <p:nvPr/>
        </p:nvSpPr>
        <p:spPr>
          <a:xfrm>
            <a:off x="601663" y="1331913"/>
            <a:ext cx="6457950" cy="1754187"/>
          </a:xfrm>
          <a:prstGeom prst="rect">
            <a:avLst/>
          </a:prstGeom>
          <a:noFill/>
        </p:spPr>
        <p:txBody>
          <a:bodyPr>
            <a:spAutoFit/>
          </a:bodyPr>
          <a:lstStyle/>
          <a:p>
            <a:pPr fontAlgn="auto">
              <a:spcBef>
                <a:spcPts val="0"/>
              </a:spcBef>
              <a:spcAft>
                <a:spcPts val="0"/>
              </a:spcAft>
              <a:defRPr/>
            </a:pPr>
            <a:r>
              <a:rPr lang="en-GB" sz="3600" dirty="0">
                <a:solidFill>
                  <a:schemeClr val="tx1">
                    <a:lumMod val="75000"/>
                    <a:lumOff val="25000"/>
                  </a:schemeClr>
                </a:solidFill>
                <a:latin typeface="Calibri" panose="020F0502020204030204" pitchFamily="34" charset="0"/>
              </a:rPr>
              <a:t>Starting a new school can make you feel a bit lost </a:t>
            </a:r>
            <a:r>
              <a:rPr lang="en-GB" sz="3600" b="1" dirty="0">
                <a:solidFill>
                  <a:schemeClr val="tx1">
                    <a:lumMod val="75000"/>
                    <a:lumOff val="25000"/>
                  </a:schemeClr>
                </a:solidFill>
                <a:latin typeface="Calibri" panose="020F0502020204030204" pitchFamily="34" charset="0"/>
              </a:rPr>
              <a:t>BUT remember that you are NOT ALONE. </a:t>
            </a:r>
          </a:p>
        </p:txBody>
      </p:sp>
      <p:sp>
        <p:nvSpPr>
          <p:cNvPr id="24578" name="Rectangle 4"/>
          <p:cNvSpPr>
            <a:spLocks noChangeArrowheads="1"/>
          </p:cNvSpPr>
          <p:nvPr/>
        </p:nvSpPr>
        <p:spPr bwMode="auto">
          <a:xfrm>
            <a:off x="5854700" y="5243513"/>
            <a:ext cx="5475288" cy="1200150"/>
          </a:xfrm>
          <a:prstGeom prst="rect">
            <a:avLst/>
          </a:prstGeom>
          <a:noFill/>
          <a:ln w="9525">
            <a:noFill/>
            <a:miter lim="800000"/>
            <a:headEnd/>
            <a:tailEnd/>
          </a:ln>
        </p:spPr>
        <p:txBody>
          <a:bodyPr>
            <a:spAutoFit/>
          </a:bodyPr>
          <a:lstStyle/>
          <a:p>
            <a:pPr algn="r"/>
            <a:r>
              <a:rPr lang="en-GB" sz="3600" b="1">
                <a:solidFill>
                  <a:srgbClr val="FC9103"/>
                </a:solidFill>
                <a:latin typeface="Calibri" pitchFamily="34" charset="0"/>
              </a:rPr>
              <a:t>We can often have fears of being lost and that is okay. </a:t>
            </a:r>
          </a:p>
        </p:txBody>
      </p:sp>
      <p:pic>
        <p:nvPicPr>
          <p:cNvPr id="24579" name="Picture 5"/>
          <p:cNvPicPr>
            <a:picLocks noChangeAspect="1"/>
          </p:cNvPicPr>
          <p:nvPr/>
        </p:nvPicPr>
        <p:blipFill>
          <a:blip r:embed="rId3"/>
          <a:srcRect/>
          <a:stretch>
            <a:fillRect/>
          </a:stretch>
        </p:blipFill>
        <p:spPr bwMode="auto">
          <a:xfrm>
            <a:off x="7397750" y="1566863"/>
            <a:ext cx="3994150" cy="2659062"/>
          </a:xfrm>
          <a:prstGeom prst="rect">
            <a:avLst/>
          </a:prstGeom>
          <a:noFill/>
          <a:ln w="9525">
            <a:noFill/>
            <a:miter lim="800000"/>
            <a:headEnd/>
            <a:tailEnd/>
          </a:ln>
        </p:spPr>
      </p:pic>
      <p:pic>
        <p:nvPicPr>
          <p:cNvPr id="24580" name="Picture 1"/>
          <p:cNvPicPr>
            <a:picLocks noChangeAspect="1"/>
          </p:cNvPicPr>
          <p:nvPr/>
        </p:nvPicPr>
        <p:blipFill>
          <a:blip r:embed="rId4"/>
          <a:srcRect/>
          <a:stretch>
            <a:fillRect/>
          </a:stretch>
        </p:blipFill>
        <p:spPr bwMode="auto">
          <a:xfrm>
            <a:off x="727075" y="3538538"/>
            <a:ext cx="4138613" cy="2746375"/>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444500" y="1263650"/>
            <a:ext cx="11303000" cy="646113"/>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cs typeface="Calibri" panose="020F0502020204030204" pitchFamily="34" charset="0"/>
              </a:rPr>
              <a:t>You don’t need to worry about being lost and here is why!</a:t>
            </a:r>
          </a:p>
        </p:txBody>
      </p:sp>
      <p:sp>
        <p:nvSpPr>
          <p:cNvPr id="5" name="TextBox 4"/>
          <p:cNvSpPr txBox="1"/>
          <p:nvPr/>
        </p:nvSpPr>
        <p:spPr>
          <a:xfrm>
            <a:off x="530225" y="1992313"/>
            <a:ext cx="11661775" cy="4035425"/>
          </a:xfrm>
          <a:prstGeom prst="rect">
            <a:avLst/>
          </a:prstGeom>
          <a:noFill/>
        </p:spPr>
        <p:txBody>
          <a:bodyPr>
            <a:spAutoFit/>
          </a:bodyPr>
          <a:lstStyle/>
          <a:p>
            <a:pPr marL="342900" indent="-342900">
              <a:lnSpc>
                <a:spcPct val="120000"/>
              </a:lnSpc>
              <a:buFont typeface="Avenir Next LT Pro"/>
              <a:buAutoNum type="arabicPeriod"/>
            </a:pPr>
            <a:endParaRPr lang="en-US" sz="2400">
              <a:solidFill>
                <a:srgbClr val="404040"/>
              </a:solidFill>
              <a:latin typeface="Calibri" pitchFamily="34" charset="0"/>
            </a:endParaRPr>
          </a:p>
          <a:p>
            <a:pPr marL="342900" indent="-342900">
              <a:lnSpc>
                <a:spcPct val="120000"/>
              </a:lnSpc>
              <a:buFont typeface="Avenir Next LT Pro"/>
              <a:buAutoNum type="arabicPeriod"/>
            </a:pPr>
            <a:r>
              <a:rPr lang="en-US" sz="2400">
                <a:solidFill>
                  <a:srgbClr val="404040"/>
                </a:solidFill>
                <a:latin typeface="Calibri" pitchFamily="34" charset="0"/>
              </a:rPr>
              <a:t>You will have a virtual tour which you can watch multiple times.</a:t>
            </a:r>
          </a:p>
          <a:p>
            <a:pPr marL="342900" indent="-342900">
              <a:lnSpc>
                <a:spcPct val="120000"/>
              </a:lnSpc>
              <a:buFont typeface="Avenir Next LT Pro"/>
              <a:buAutoNum type="arabicPeriod"/>
            </a:pPr>
            <a:r>
              <a:rPr lang="en-US" sz="2400">
                <a:solidFill>
                  <a:srgbClr val="404040"/>
                </a:solidFill>
                <a:latin typeface="Calibri" pitchFamily="34" charset="0"/>
              </a:rPr>
              <a:t>You will have an older student and/or your tutor to give you a tour.</a:t>
            </a:r>
          </a:p>
          <a:p>
            <a:pPr marL="342900" indent="-342900">
              <a:lnSpc>
                <a:spcPct val="120000"/>
              </a:lnSpc>
              <a:buFont typeface="Avenir Next LT Pro"/>
              <a:buAutoNum type="arabicPeriod"/>
            </a:pPr>
            <a:r>
              <a:rPr lang="en-US" sz="2400">
                <a:solidFill>
                  <a:srgbClr val="404040"/>
                </a:solidFill>
                <a:latin typeface="Calibri" pitchFamily="34" charset="0"/>
              </a:rPr>
              <a:t>Everyone else in your form class will be feeling exactly the same.</a:t>
            </a:r>
          </a:p>
          <a:p>
            <a:pPr marL="342900" indent="-342900">
              <a:lnSpc>
                <a:spcPct val="120000"/>
              </a:lnSpc>
              <a:buFont typeface="Avenir Next LT Pro"/>
              <a:buAutoNum type="arabicPeriod"/>
            </a:pPr>
            <a:r>
              <a:rPr lang="en-US" sz="2400">
                <a:solidFill>
                  <a:srgbClr val="404040"/>
                </a:solidFill>
                <a:latin typeface="Calibri" pitchFamily="34" charset="0"/>
              </a:rPr>
              <a:t>Your tutor is there is help you.</a:t>
            </a:r>
          </a:p>
          <a:p>
            <a:pPr marL="342900" indent="-342900">
              <a:lnSpc>
                <a:spcPct val="120000"/>
              </a:lnSpc>
              <a:buFont typeface="Avenir Next LT Pro"/>
              <a:buAutoNum type="arabicPeriod"/>
            </a:pPr>
            <a:r>
              <a:rPr lang="en-US" sz="2400">
                <a:solidFill>
                  <a:srgbClr val="404040"/>
                </a:solidFill>
                <a:latin typeface="Calibri" pitchFamily="34" charset="0"/>
              </a:rPr>
              <a:t>For the first day, or more, you and your class are usually all together in one place anyway.</a:t>
            </a:r>
          </a:p>
          <a:p>
            <a:pPr marL="342900" indent="-342900">
              <a:lnSpc>
                <a:spcPct val="120000"/>
              </a:lnSpc>
              <a:buFont typeface="Avenir Next LT Pro"/>
              <a:buAutoNum type="arabicPeriod"/>
            </a:pPr>
            <a:r>
              <a:rPr lang="en-US" sz="2400">
                <a:solidFill>
                  <a:srgbClr val="404040"/>
                </a:solidFill>
                <a:latin typeface="Calibri" pitchFamily="34" charset="0"/>
              </a:rPr>
              <a:t>On the first day there are only Year 7 and Year 12 in the school so it’s quieter</a:t>
            </a:r>
          </a:p>
          <a:p>
            <a:pPr marL="342900" indent="-342900">
              <a:lnSpc>
                <a:spcPct val="120000"/>
              </a:lnSpc>
              <a:buFont typeface="Avenir Next LT Pro"/>
              <a:buAutoNum type="arabicPeriod"/>
            </a:pPr>
            <a:r>
              <a:rPr lang="en-US" sz="2400">
                <a:solidFill>
                  <a:srgbClr val="404040"/>
                </a:solidFill>
                <a:latin typeface="Calibri" pitchFamily="34" charset="0"/>
              </a:rPr>
              <a:t>You can ask older students where to go – they will want to help.</a:t>
            </a:r>
          </a:p>
          <a:p>
            <a:pPr marL="342900" indent="-342900">
              <a:lnSpc>
                <a:spcPct val="120000"/>
              </a:lnSpc>
              <a:buFont typeface="Avenir Next LT Pro"/>
              <a:buAutoNum type="arabicPeriod"/>
            </a:pPr>
            <a:r>
              <a:rPr lang="en-US" sz="2400">
                <a:solidFill>
                  <a:srgbClr val="404040"/>
                </a:solidFill>
                <a:latin typeface="Calibri" pitchFamily="34" charset="0"/>
              </a:rPr>
              <a:t>Hinchingbrooke is full of staff who want to help you – ask them!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9"/>
          <p:cNvPicPr>
            <a:picLocks noChangeAspect="1"/>
          </p:cNvPicPr>
          <p:nvPr/>
        </p:nvPicPr>
        <p:blipFill>
          <a:blip r:embed="rId3"/>
          <a:srcRect/>
          <a:stretch>
            <a:fillRect/>
          </a:stretch>
        </p:blipFill>
        <p:spPr bwMode="auto">
          <a:xfrm>
            <a:off x="4405313" y="2043113"/>
            <a:ext cx="3571875" cy="3028950"/>
          </a:xfrm>
          <a:prstGeom prst="rect">
            <a:avLst/>
          </a:prstGeom>
          <a:noFill/>
          <a:ln w="9525">
            <a:noFill/>
            <a:miter lim="800000"/>
            <a:headEnd/>
            <a:tailEnd/>
          </a:ln>
        </p:spPr>
      </p:pic>
      <p:sp>
        <p:nvSpPr>
          <p:cNvPr id="2" name="Rectangle 1">
            <a:extLst>
              <a:ext uri="{FF2B5EF4-FFF2-40B4-BE49-F238E27FC236}"/>
            </a:extLst>
          </p:cNvPr>
          <p:cNvSpPr/>
          <p:nvPr/>
        </p:nvSpPr>
        <p:spPr>
          <a:xfrm>
            <a:off x="560388" y="1365250"/>
            <a:ext cx="11226800" cy="830263"/>
          </a:xfrm>
          <a:prstGeom prst="rect">
            <a:avLst/>
          </a:prstGeom>
        </p:spPr>
        <p:txBody>
          <a:bodyPr>
            <a:spAutoFit/>
          </a:bodyPr>
          <a:lstStyle/>
          <a:p>
            <a:pPr fontAlgn="auto">
              <a:spcBef>
                <a:spcPts val="0"/>
              </a:spcBef>
              <a:spcAft>
                <a:spcPts val="0"/>
              </a:spcAft>
              <a:defRPr/>
            </a:pPr>
            <a:r>
              <a:rPr lang="en-GB" sz="2400" b="1" dirty="0">
                <a:solidFill>
                  <a:schemeClr val="tx1">
                    <a:lumMod val="75000"/>
                    <a:lumOff val="25000"/>
                  </a:schemeClr>
                </a:solidFill>
                <a:latin typeface="Calibri" panose="020F0502020204030204" pitchFamily="34" charset="0"/>
              </a:rPr>
              <a:t>Being physically lost is more obvious, but sometimes we can also feel emotionally lost.</a:t>
            </a:r>
          </a:p>
          <a:p>
            <a:pPr fontAlgn="auto">
              <a:spcBef>
                <a:spcPts val="0"/>
              </a:spcBef>
              <a:spcAft>
                <a:spcPts val="0"/>
              </a:spcAft>
              <a:defRPr/>
            </a:pPr>
            <a:r>
              <a:rPr lang="en-GB" sz="2400" b="1" dirty="0">
                <a:solidFill>
                  <a:schemeClr val="tx1">
                    <a:lumMod val="75000"/>
                    <a:lumOff val="25000"/>
                  </a:schemeClr>
                </a:solidFill>
                <a:latin typeface="Calibri" panose="020F0502020204030204" pitchFamily="34" charset="0"/>
              </a:rPr>
              <a:t>These are some of the signs:</a:t>
            </a:r>
          </a:p>
        </p:txBody>
      </p:sp>
      <p:sp>
        <p:nvSpPr>
          <p:cNvPr id="3" name="TextBox 2">
            <a:extLst>
              <a:ext uri="{FF2B5EF4-FFF2-40B4-BE49-F238E27FC236}"/>
            </a:extLst>
          </p:cNvPr>
          <p:cNvSpPr txBox="1"/>
          <p:nvPr/>
        </p:nvSpPr>
        <p:spPr>
          <a:xfrm>
            <a:off x="9561513" y="2960688"/>
            <a:ext cx="1893887" cy="461962"/>
          </a:xfrm>
          <a:prstGeom prst="rect">
            <a:avLst/>
          </a:prstGeom>
          <a:noFill/>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Feeling numb</a:t>
            </a:r>
          </a:p>
        </p:txBody>
      </p:sp>
      <p:sp>
        <p:nvSpPr>
          <p:cNvPr id="4" name="TextBox 3">
            <a:extLst>
              <a:ext uri="{FF2B5EF4-FFF2-40B4-BE49-F238E27FC236}"/>
            </a:extLst>
          </p:cNvPr>
          <p:cNvSpPr txBox="1"/>
          <p:nvPr/>
        </p:nvSpPr>
        <p:spPr>
          <a:xfrm>
            <a:off x="803275" y="5475288"/>
            <a:ext cx="2330450" cy="830262"/>
          </a:xfrm>
          <a:prstGeom prst="rect">
            <a:avLst/>
          </a:prstGeom>
          <a:noFill/>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Unable to concentrate</a:t>
            </a:r>
          </a:p>
        </p:txBody>
      </p:sp>
      <p:sp>
        <p:nvSpPr>
          <p:cNvPr id="5" name="TextBox 4">
            <a:extLst>
              <a:ext uri="{FF2B5EF4-FFF2-40B4-BE49-F238E27FC236}"/>
            </a:extLst>
          </p:cNvPr>
          <p:cNvSpPr txBox="1"/>
          <p:nvPr/>
        </p:nvSpPr>
        <p:spPr>
          <a:xfrm>
            <a:off x="498475" y="4168775"/>
            <a:ext cx="2886075" cy="831850"/>
          </a:xfrm>
          <a:prstGeom prst="rect">
            <a:avLst/>
          </a:prstGeom>
          <a:noFill/>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Not interested in hobbies</a:t>
            </a:r>
          </a:p>
        </p:txBody>
      </p:sp>
      <p:sp>
        <p:nvSpPr>
          <p:cNvPr id="6" name="TextBox 5">
            <a:extLst>
              <a:ext uri="{FF2B5EF4-FFF2-40B4-BE49-F238E27FC236}"/>
            </a:extLst>
          </p:cNvPr>
          <p:cNvSpPr txBox="1"/>
          <p:nvPr/>
        </p:nvSpPr>
        <p:spPr>
          <a:xfrm>
            <a:off x="9561513" y="5289550"/>
            <a:ext cx="1893887" cy="831850"/>
          </a:xfrm>
          <a:prstGeom prst="rect">
            <a:avLst/>
          </a:prstGeom>
          <a:noFill/>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Feeling helpless</a:t>
            </a:r>
          </a:p>
        </p:txBody>
      </p:sp>
      <p:sp>
        <p:nvSpPr>
          <p:cNvPr id="7" name="TextBox 6">
            <a:extLst>
              <a:ext uri="{FF2B5EF4-FFF2-40B4-BE49-F238E27FC236}"/>
            </a:extLst>
          </p:cNvPr>
          <p:cNvSpPr txBox="1"/>
          <p:nvPr/>
        </p:nvSpPr>
        <p:spPr>
          <a:xfrm>
            <a:off x="6956425" y="5565775"/>
            <a:ext cx="2330450" cy="461963"/>
          </a:xfrm>
          <a:prstGeom prst="rect">
            <a:avLst/>
          </a:prstGeom>
          <a:noFill/>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Lack motivation</a:t>
            </a:r>
          </a:p>
        </p:txBody>
      </p:sp>
      <p:sp>
        <p:nvSpPr>
          <p:cNvPr id="8" name="TextBox 7">
            <a:extLst>
              <a:ext uri="{FF2B5EF4-FFF2-40B4-BE49-F238E27FC236}"/>
            </a:extLst>
          </p:cNvPr>
          <p:cNvSpPr txBox="1"/>
          <p:nvPr/>
        </p:nvSpPr>
        <p:spPr>
          <a:xfrm>
            <a:off x="9561513" y="3976688"/>
            <a:ext cx="1893887" cy="831850"/>
          </a:xfrm>
          <a:prstGeom prst="rect">
            <a:avLst/>
          </a:prstGeom>
          <a:noFill/>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Feeling hopeless</a:t>
            </a:r>
          </a:p>
        </p:txBody>
      </p:sp>
      <p:sp>
        <p:nvSpPr>
          <p:cNvPr id="9" name="TextBox 8">
            <a:extLst>
              <a:ext uri="{FF2B5EF4-FFF2-40B4-BE49-F238E27FC236}"/>
            </a:extLst>
          </p:cNvPr>
          <p:cNvSpPr txBox="1"/>
          <p:nvPr/>
        </p:nvSpPr>
        <p:spPr>
          <a:xfrm>
            <a:off x="768350" y="2886075"/>
            <a:ext cx="2347913" cy="830263"/>
          </a:xfrm>
          <a:prstGeom prst="rect">
            <a:avLst/>
          </a:prstGeom>
          <a:noFill/>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Missing what you know</a:t>
            </a:r>
          </a:p>
        </p:txBody>
      </p:sp>
      <p:sp>
        <p:nvSpPr>
          <p:cNvPr id="11" name="TextBox 10">
            <a:extLst>
              <a:ext uri="{FF2B5EF4-FFF2-40B4-BE49-F238E27FC236}"/>
            </a:extLst>
          </p:cNvPr>
          <p:cNvSpPr txBox="1"/>
          <p:nvPr/>
        </p:nvSpPr>
        <p:spPr>
          <a:xfrm>
            <a:off x="3859213" y="5289550"/>
            <a:ext cx="2332037" cy="1201738"/>
          </a:xfrm>
          <a:prstGeom prst="rect">
            <a:avLst/>
          </a:prstGeom>
          <a:noFill/>
        </p:spPr>
        <p:txBody>
          <a:bodyPr>
            <a:spAutoFit/>
          </a:bodyPr>
          <a:lstStyle/>
          <a:p>
            <a:pPr algn="ctr" fontAlgn="auto">
              <a:spcBef>
                <a:spcPts val="0"/>
              </a:spcBef>
              <a:spcAft>
                <a:spcPts val="0"/>
              </a:spcAft>
              <a:defRP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Wishing things were the same as before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1028700" y="1241425"/>
            <a:ext cx="9551988" cy="584200"/>
          </a:xfrm>
          <a:prstGeom prst="rect">
            <a:avLst/>
          </a:prstGeom>
        </p:spPr>
        <p:txBody>
          <a:bodyPr wrap="none">
            <a:spAutoFit/>
          </a:bodyPr>
          <a:lstStyle/>
          <a:p>
            <a:pPr fontAlgn="auto">
              <a:spcBef>
                <a:spcPts val="0"/>
              </a:spcBef>
              <a:spcAft>
                <a:spcPts val="0"/>
              </a:spcAft>
              <a:defRPr/>
            </a:pPr>
            <a:r>
              <a:rPr lang="en-GB" sz="3200" b="1" dirty="0">
                <a:solidFill>
                  <a:schemeClr val="tx1">
                    <a:lumMod val="75000"/>
                    <a:lumOff val="25000"/>
                  </a:schemeClr>
                </a:solidFill>
                <a:latin typeface="Calibri" panose="020F0502020204030204" pitchFamily="34" charset="0"/>
              </a:rPr>
              <a:t>If you are worried then sometimes you can experience:</a:t>
            </a:r>
          </a:p>
        </p:txBody>
      </p:sp>
      <p:sp>
        <p:nvSpPr>
          <p:cNvPr id="3" name="TextBox 2">
            <a:extLst>
              <a:ext uri="{FF2B5EF4-FFF2-40B4-BE49-F238E27FC236}"/>
            </a:extLst>
          </p:cNvPr>
          <p:cNvSpPr txBox="1"/>
          <p:nvPr/>
        </p:nvSpPr>
        <p:spPr>
          <a:xfrm>
            <a:off x="906463" y="2205038"/>
            <a:ext cx="2528887" cy="523875"/>
          </a:xfrm>
          <a:prstGeom prst="rect">
            <a:avLst/>
          </a:prstGeom>
          <a:noFill/>
        </p:spPr>
        <p:txBody>
          <a:bodyPr>
            <a:spAutoFit/>
          </a:bodyPr>
          <a:lstStyle/>
          <a:p>
            <a:pPr algn="ctr" fontAlgn="auto">
              <a:spcBef>
                <a:spcPts val="0"/>
              </a:spcBef>
              <a:spcAft>
                <a:spcPts val="0"/>
              </a:spcAft>
              <a:defRP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sick </a:t>
            </a:r>
          </a:p>
        </p:txBody>
      </p:sp>
      <p:sp>
        <p:nvSpPr>
          <p:cNvPr id="4" name="TextBox 3">
            <a:extLst>
              <a:ext uri="{FF2B5EF4-FFF2-40B4-BE49-F238E27FC236}"/>
            </a:extLst>
          </p:cNvPr>
          <p:cNvSpPr txBox="1"/>
          <p:nvPr/>
        </p:nvSpPr>
        <p:spPr>
          <a:xfrm>
            <a:off x="773113" y="3878263"/>
            <a:ext cx="2530475" cy="523875"/>
          </a:xfrm>
          <a:prstGeom prst="rect">
            <a:avLst/>
          </a:prstGeom>
          <a:noFill/>
        </p:spPr>
        <p:txBody>
          <a:bodyPr>
            <a:spAutoFit/>
          </a:bodyPr>
          <a:lstStyle/>
          <a:p>
            <a:pPr algn="ctr" fontAlgn="auto">
              <a:spcBef>
                <a:spcPts val="0"/>
              </a:spcBef>
              <a:spcAft>
                <a:spcPts val="0"/>
              </a:spcAft>
              <a:defRP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tense </a:t>
            </a:r>
          </a:p>
        </p:txBody>
      </p:sp>
      <p:sp>
        <p:nvSpPr>
          <p:cNvPr id="5" name="TextBox 4">
            <a:extLst>
              <a:ext uri="{FF2B5EF4-FFF2-40B4-BE49-F238E27FC236}"/>
            </a:extLst>
          </p:cNvPr>
          <p:cNvSpPr txBox="1"/>
          <p:nvPr/>
        </p:nvSpPr>
        <p:spPr>
          <a:xfrm>
            <a:off x="8888413" y="3646488"/>
            <a:ext cx="2530475" cy="523875"/>
          </a:xfrm>
          <a:prstGeom prst="rect">
            <a:avLst/>
          </a:prstGeom>
          <a:noFill/>
        </p:spPr>
        <p:txBody>
          <a:bodyPr>
            <a:spAutoFit/>
          </a:bodyPr>
          <a:lstStyle/>
          <a:p>
            <a:pPr algn="ctr" fontAlgn="auto">
              <a:spcBef>
                <a:spcPts val="0"/>
              </a:spcBef>
              <a:spcAft>
                <a:spcPts val="0"/>
              </a:spcAft>
              <a:defRP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anxious</a:t>
            </a:r>
          </a:p>
        </p:txBody>
      </p:sp>
      <p:sp>
        <p:nvSpPr>
          <p:cNvPr id="6" name="TextBox 5">
            <a:extLst>
              <a:ext uri="{FF2B5EF4-FFF2-40B4-BE49-F238E27FC236}"/>
            </a:extLst>
          </p:cNvPr>
          <p:cNvSpPr txBox="1"/>
          <p:nvPr/>
        </p:nvSpPr>
        <p:spPr>
          <a:xfrm>
            <a:off x="8888413" y="5146675"/>
            <a:ext cx="2530475" cy="954088"/>
          </a:xfrm>
          <a:prstGeom prst="rect">
            <a:avLst/>
          </a:prstGeom>
          <a:noFill/>
        </p:spPr>
        <p:txBody>
          <a:bodyPr>
            <a:spAutoFit/>
          </a:bodyPr>
          <a:lstStyle/>
          <a:p>
            <a:pPr algn="ctr" fontAlgn="auto">
              <a:spcBef>
                <a:spcPts val="0"/>
              </a:spcBef>
              <a:spcAft>
                <a:spcPts val="0"/>
              </a:spcAft>
              <a:defRP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Not feeling hungry</a:t>
            </a:r>
          </a:p>
        </p:txBody>
      </p:sp>
      <p:sp>
        <p:nvSpPr>
          <p:cNvPr id="7" name="TextBox 6">
            <a:extLst>
              <a:ext uri="{FF2B5EF4-FFF2-40B4-BE49-F238E27FC236}"/>
            </a:extLst>
          </p:cNvPr>
          <p:cNvSpPr txBox="1"/>
          <p:nvPr/>
        </p:nvSpPr>
        <p:spPr>
          <a:xfrm>
            <a:off x="8888413" y="2205038"/>
            <a:ext cx="2530475" cy="523875"/>
          </a:xfrm>
          <a:prstGeom prst="rect">
            <a:avLst/>
          </a:prstGeom>
          <a:noFill/>
        </p:spPr>
        <p:txBody>
          <a:bodyPr>
            <a:spAutoFit/>
          </a:bodyPr>
          <a:lstStyle/>
          <a:p>
            <a:pPr algn="ctr" fontAlgn="auto">
              <a:spcBef>
                <a:spcPts val="0"/>
              </a:spcBef>
              <a:spcAft>
                <a:spcPts val="0"/>
              </a:spcAft>
              <a:defRP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Trouble sleeping</a:t>
            </a:r>
          </a:p>
        </p:txBody>
      </p:sp>
      <p:sp>
        <p:nvSpPr>
          <p:cNvPr id="8" name="TextBox 7">
            <a:extLst>
              <a:ext uri="{FF2B5EF4-FFF2-40B4-BE49-F238E27FC236}"/>
            </a:extLst>
          </p:cNvPr>
          <p:cNvSpPr txBox="1"/>
          <p:nvPr/>
        </p:nvSpPr>
        <p:spPr>
          <a:xfrm>
            <a:off x="773113" y="5111750"/>
            <a:ext cx="2530475" cy="954088"/>
          </a:xfrm>
          <a:prstGeom prst="rect">
            <a:avLst/>
          </a:prstGeom>
          <a:noFill/>
        </p:spPr>
        <p:txBody>
          <a:bodyPr>
            <a:spAutoFit/>
          </a:bodyPr>
          <a:lstStyle/>
          <a:p>
            <a:pPr algn="ctr" fontAlgn="auto">
              <a:spcBef>
                <a:spcPts val="0"/>
              </a:spcBef>
              <a:spcAft>
                <a:spcPts val="0"/>
              </a:spcAft>
              <a:defRP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Having a headache</a:t>
            </a:r>
          </a:p>
        </p:txBody>
      </p:sp>
      <p:sp>
        <p:nvSpPr>
          <p:cNvPr id="9" name="TextBox 8">
            <a:extLst>
              <a:ext uri="{FF2B5EF4-FFF2-40B4-BE49-F238E27FC236}"/>
            </a:extLst>
          </p:cNvPr>
          <p:cNvSpPr txBox="1"/>
          <p:nvPr/>
        </p:nvSpPr>
        <p:spPr>
          <a:xfrm>
            <a:off x="4762500" y="1960563"/>
            <a:ext cx="2798763" cy="1373187"/>
          </a:xfrm>
          <a:prstGeom prst="rect">
            <a:avLst/>
          </a:prstGeom>
          <a:noFill/>
        </p:spPr>
        <p:txBody>
          <a:bodyPr>
            <a:spAutoFit/>
          </a:bodyPr>
          <a:lstStyle/>
          <a:p>
            <a:pPr algn="ctr" fontAlgn="auto">
              <a:spcBef>
                <a:spcPts val="0"/>
              </a:spcBef>
              <a:spcAft>
                <a:spcPts val="0"/>
              </a:spcAft>
              <a:defRPr/>
            </a:pP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tired or having no energy</a:t>
            </a:r>
          </a:p>
        </p:txBody>
      </p:sp>
      <p:pic>
        <p:nvPicPr>
          <p:cNvPr id="30729" name="Picture 9"/>
          <p:cNvPicPr>
            <a:picLocks noChangeAspect="1"/>
          </p:cNvPicPr>
          <p:nvPr/>
        </p:nvPicPr>
        <p:blipFill>
          <a:blip r:embed="rId3"/>
          <a:srcRect/>
          <a:stretch>
            <a:fillRect/>
          </a:stretch>
        </p:blipFill>
        <p:spPr bwMode="auto">
          <a:xfrm>
            <a:off x="3925888" y="3297238"/>
            <a:ext cx="4340225" cy="3351212"/>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3"/>
          <p:cNvPicPr>
            <a:picLocks noChangeAspect="1"/>
          </p:cNvPicPr>
          <p:nvPr/>
        </p:nvPicPr>
        <p:blipFill>
          <a:blip r:embed="rId3"/>
          <a:srcRect/>
          <a:stretch>
            <a:fillRect/>
          </a:stretch>
        </p:blipFill>
        <p:spPr bwMode="auto">
          <a:xfrm>
            <a:off x="5297488" y="1531938"/>
            <a:ext cx="6323012" cy="4927600"/>
          </a:xfrm>
          <a:prstGeom prst="rect">
            <a:avLst/>
          </a:prstGeom>
          <a:noFill/>
          <a:ln w="9525">
            <a:noFill/>
            <a:miter lim="800000"/>
            <a:headEnd/>
            <a:tailEnd/>
          </a:ln>
        </p:spPr>
      </p:pic>
      <p:sp>
        <p:nvSpPr>
          <p:cNvPr id="2" name="TextBox 1">
            <a:extLst>
              <a:ext uri="{FF2B5EF4-FFF2-40B4-BE49-F238E27FC236}"/>
            </a:extLst>
          </p:cNvPr>
          <p:cNvSpPr txBox="1"/>
          <p:nvPr/>
        </p:nvSpPr>
        <p:spPr>
          <a:xfrm>
            <a:off x="571500" y="1412875"/>
            <a:ext cx="4252913" cy="4524375"/>
          </a:xfrm>
          <a:prstGeom prst="rect">
            <a:avLst/>
          </a:pr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rPr>
              <a:t>We all have times when we feel a bit strange because everything is different. This is a normal part of going through change and it does pass.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1813" y="1298575"/>
            <a:ext cx="10406062" cy="1938338"/>
          </a:xfrm>
          <a:prstGeom prst="rect">
            <a:avLst/>
          </a:prstGeom>
          <a:noFill/>
        </p:spPr>
        <p:txBody>
          <a:bodyPr>
            <a:spAutoFit/>
          </a:bodyPr>
          <a:lstStyle/>
          <a:p>
            <a:pPr fontAlgn="auto">
              <a:spcBef>
                <a:spcPts val="0"/>
              </a:spcBef>
              <a:spcAft>
                <a:spcPts val="0"/>
              </a:spcAft>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Remember when Matthew Syed talked about a ‘growth mindset’? </a:t>
            </a:r>
            <a:br>
              <a:rPr lang="en-US" sz="2000" dirty="0">
                <a:solidFill>
                  <a:schemeClr val="tx1">
                    <a:lumMod val="75000"/>
                    <a:lumOff val="25000"/>
                  </a:schemeClr>
                </a:solidFill>
                <a:latin typeface="Calibri" panose="020F0502020204030204" pitchFamily="34" charset="0"/>
                <a:cs typeface="Calibri" panose="020F0502020204030204" pitchFamily="34" charset="0"/>
              </a:rPr>
            </a:br>
            <a:r>
              <a:rPr lang="en-US" sz="2000" dirty="0">
                <a:solidFill>
                  <a:schemeClr val="tx1">
                    <a:lumMod val="75000"/>
                    <a:lumOff val="25000"/>
                  </a:schemeClr>
                </a:solidFill>
                <a:latin typeface="Calibri" panose="020F0502020204030204" pitchFamily="34" charset="0"/>
                <a:cs typeface="Calibri" panose="020F0502020204030204" pitchFamily="34" charset="0"/>
              </a:rPr>
              <a:t>Now is the time to remind yourself of that!</a:t>
            </a:r>
          </a:p>
          <a:p>
            <a:pPr fontAlgn="auto">
              <a:spcBef>
                <a:spcPts val="0"/>
              </a:spcBef>
              <a:spcAft>
                <a:spcPts val="0"/>
              </a:spcAft>
              <a:defRPr/>
            </a:pPr>
            <a:endParaRPr lang="en-US" sz="20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In your workbook, change the statements on the left so that they are positive and hopeful. Your brain sometimes tells you negative things that are not based on fact. Your job is to tell your brain that there is another way to think and that it is wrong sometimes!</a:t>
            </a:r>
          </a:p>
        </p:txBody>
      </p:sp>
      <p:graphicFrame>
        <p:nvGraphicFramePr>
          <p:cNvPr id="4" name="Table 3"/>
          <p:cNvGraphicFramePr>
            <a:graphicFrameLocks noGrp="1"/>
          </p:cNvGraphicFramePr>
          <p:nvPr/>
        </p:nvGraphicFramePr>
        <p:xfrm>
          <a:off x="658813" y="3429000"/>
          <a:ext cx="9477375" cy="2865438"/>
        </p:xfrm>
        <a:graphic>
          <a:graphicData uri="http://schemas.openxmlformats.org/drawingml/2006/table">
            <a:tbl>
              <a:tblPr firstRow="1" bandRow="1">
                <a:tableStyleId>{5C22544A-7EE6-4342-B048-85BDC9FD1C3A}</a:tableStyleId>
              </a:tblPr>
              <a:tblGrid>
                <a:gridCol w="4738757">
                  <a:extLst>
                    <a:ext uri="{9D8B030D-6E8A-4147-A177-3AD203B41FA5}"/>
                  </a:extLst>
                </a:gridCol>
                <a:gridCol w="4738757">
                  <a:extLst>
                    <a:ext uri="{9D8B030D-6E8A-4147-A177-3AD203B41FA5}"/>
                  </a:extLst>
                </a:gridCol>
              </a:tblGrid>
              <a:tr h="370840">
                <a:tc>
                  <a:txBody>
                    <a:bodyPr/>
                    <a:lstStyle/>
                    <a:p>
                      <a:r>
                        <a:rPr lang="en-US" b="1" i="0" dirty="0">
                          <a:latin typeface="Calibri" panose="020F0502020204030204" pitchFamily="34" charset="0"/>
                          <a:cs typeface="Calibri" panose="020F0502020204030204" pitchFamily="34" charset="0"/>
                        </a:rPr>
                        <a:t>Statement</a:t>
                      </a:r>
                    </a:p>
                  </a:txBody>
                  <a:tcPr>
                    <a:solidFill>
                      <a:srgbClr val="FC9103"/>
                    </a:solidFill>
                  </a:tcPr>
                </a:tc>
                <a:tc>
                  <a:txBody>
                    <a:bodyPr/>
                    <a:lstStyle/>
                    <a:p>
                      <a:r>
                        <a:rPr lang="en-US" b="1" i="0" dirty="0">
                          <a:latin typeface="Calibri" panose="020F0502020204030204" pitchFamily="34" charset="0"/>
                          <a:cs typeface="Calibri" panose="020F0502020204030204" pitchFamily="34" charset="0"/>
                        </a:rPr>
                        <a:t>Transform</a:t>
                      </a:r>
                      <a:r>
                        <a:rPr lang="en-US" b="1" i="0" baseline="0" dirty="0">
                          <a:latin typeface="Calibri" panose="020F0502020204030204" pitchFamily="34" charset="0"/>
                          <a:cs typeface="Calibri" panose="020F0502020204030204" pitchFamily="34" charset="0"/>
                        </a:rPr>
                        <a:t> it!</a:t>
                      </a:r>
                      <a:endParaRPr lang="en-US" b="1" i="0" dirty="0">
                        <a:latin typeface="Calibri" panose="020F0502020204030204" pitchFamily="34" charset="0"/>
                        <a:cs typeface="Calibri" panose="020F0502020204030204" pitchFamily="34" charset="0"/>
                      </a:endParaRPr>
                    </a:p>
                  </a:txBody>
                  <a:tcPr>
                    <a:solidFill>
                      <a:srgbClr val="FC9103"/>
                    </a:solidFill>
                  </a:tcPr>
                </a:tc>
                <a:extLst>
                  <a:ext uri="{0D108BD9-81ED-4DB2-BD59-A6C34878D82A}"/>
                </a:extLst>
              </a:tr>
              <a:tr h="363583">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won’t ever fit in.</a:t>
                      </a:r>
                    </a:p>
                  </a:txBody>
                  <a:tcPr>
                    <a:noFill/>
                  </a:tcPr>
                </a:tc>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This is not true – I will find people who are like me; I just need to find them!</a:t>
                      </a:r>
                    </a:p>
                  </a:txBody>
                  <a:tcPr>
                    <a:noFill/>
                  </a:tcPr>
                </a:tc>
                <a:extLst>
                  <a:ext uri="{0D108BD9-81ED-4DB2-BD59-A6C34878D82A}"/>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will</a:t>
                      </a:r>
                      <a:r>
                        <a:rPr lang="en-US" b="0" i="0" baseline="0" dirty="0">
                          <a:solidFill>
                            <a:schemeClr val="tx1">
                              <a:lumMod val="75000"/>
                              <a:lumOff val="25000"/>
                            </a:schemeClr>
                          </a:solidFill>
                          <a:latin typeface="Calibri" panose="020F0502020204030204" pitchFamily="34" charset="0"/>
                          <a:cs typeface="Calibri" panose="020F0502020204030204" pitchFamily="34" charset="0"/>
                        </a:rPr>
                        <a:t> always be lost.</a:t>
                      </a:r>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can’t do these subjects.</a:t>
                      </a:r>
                    </a:p>
                  </a:txBody>
                  <a:tcPr>
                    <a:noFill/>
                  </a:tcPr>
                </a:tc>
                <a:tc>
                  <a:txBody>
                    <a:bodyPr/>
                    <a:lstStyle/>
                    <a:p>
                      <a:endParaRPr lang="en-US" b="0" i="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a:t>
                      </a:r>
                      <a:r>
                        <a:rPr lang="en-US" b="0" i="0" baseline="0" dirty="0">
                          <a:solidFill>
                            <a:schemeClr val="tx1">
                              <a:lumMod val="75000"/>
                              <a:lumOff val="25000"/>
                            </a:schemeClr>
                          </a:solidFill>
                          <a:latin typeface="Calibri" panose="020F0502020204030204" pitchFamily="34" charset="0"/>
                          <a:cs typeface="Calibri" panose="020F0502020204030204" pitchFamily="34" charset="0"/>
                        </a:rPr>
                        <a:t> won’t make friends like I had in Year 6.</a:t>
                      </a:r>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miss my</a:t>
                      </a:r>
                      <a:r>
                        <a:rPr lang="en-US" b="0" i="0" baseline="0" dirty="0">
                          <a:solidFill>
                            <a:schemeClr val="tx1">
                              <a:lumMod val="75000"/>
                              <a:lumOff val="25000"/>
                            </a:schemeClr>
                          </a:solidFill>
                          <a:latin typeface="Calibri" panose="020F0502020204030204" pitchFamily="34" charset="0"/>
                          <a:cs typeface="Calibri" panose="020F0502020204030204" pitchFamily="34" charset="0"/>
                        </a:rPr>
                        <a:t> primary school.</a:t>
                      </a:r>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endParaRPr lang="en-US" b="0" i="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One of your own: </a:t>
                      </a:r>
                    </a:p>
                  </a:txBody>
                  <a:tcPr>
                    <a:noFill/>
                  </a:tcPr>
                </a:tc>
                <a:tc>
                  <a:txBody>
                    <a:bodyPr/>
                    <a:lstStyle/>
                    <a:p>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93725" y="1328738"/>
            <a:ext cx="11363325" cy="954087"/>
          </a:xfrm>
          <a:prstGeom prst="rect">
            <a:avLst/>
          </a:prstGeom>
        </p:spPr>
        <p:txBody>
          <a:bodyPr>
            <a:spAutoFit/>
          </a:bodyPr>
          <a:lstStyle/>
          <a:p>
            <a:pPr fontAlgn="auto">
              <a:spcBef>
                <a:spcPts val="0"/>
              </a:spcBef>
              <a:spcAft>
                <a:spcPts val="0"/>
              </a:spcAft>
              <a:defRPr/>
            </a:pPr>
            <a:r>
              <a:rPr lang="en-GB" sz="2800" b="1">
                <a:solidFill>
                  <a:schemeClr val="tx1">
                    <a:lumMod val="75000"/>
                    <a:lumOff val="25000"/>
                  </a:schemeClr>
                </a:solidFill>
                <a:latin typeface="Calibri" panose="020F0502020204030204" pitchFamily="34" charset="0"/>
              </a:rPr>
              <a:t>Matthew suggests some ways to help when you feel both </a:t>
            </a:r>
            <a:br>
              <a:rPr lang="en-GB" sz="2800" b="1">
                <a:solidFill>
                  <a:schemeClr val="tx1">
                    <a:lumMod val="75000"/>
                    <a:lumOff val="25000"/>
                  </a:schemeClr>
                </a:solidFill>
                <a:latin typeface="Calibri" panose="020F0502020204030204" pitchFamily="34" charset="0"/>
              </a:rPr>
            </a:br>
            <a:r>
              <a:rPr lang="en-GB" sz="2800" b="1">
                <a:solidFill>
                  <a:schemeClr val="tx1">
                    <a:lumMod val="75000"/>
                    <a:lumOff val="25000"/>
                  </a:schemeClr>
                </a:solidFill>
                <a:latin typeface="Calibri" panose="020F0502020204030204" pitchFamily="34" charset="0"/>
              </a:rPr>
              <a:t>kinds of ‘lost’ – emotionally and physically!</a:t>
            </a:r>
            <a:endParaRPr lang="en-GB" sz="2800" b="1" dirty="0">
              <a:solidFill>
                <a:schemeClr val="tx1">
                  <a:lumMod val="75000"/>
                  <a:lumOff val="25000"/>
                </a:schemeClr>
              </a:solidFill>
              <a:latin typeface="Calibri" panose="020F0502020204030204" pitchFamily="34" charset="0"/>
            </a:endParaRPr>
          </a:p>
        </p:txBody>
      </p:sp>
      <p:sp>
        <p:nvSpPr>
          <p:cNvPr id="36866" name="TextBox 2"/>
          <p:cNvSpPr txBox="1">
            <a:spLocks noChangeArrowheads="1"/>
          </p:cNvSpPr>
          <p:nvPr/>
        </p:nvSpPr>
        <p:spPr bwMode="auto">
          <a:xfrm>
            <a:off x="690563" y="2462213"/>
            <a:ext cx="8791575" cy="3816350"/>
          </a:xfrm>
          <a:prstGeom prst="rect">
            <a:avLst/>
          </a:prstGeom>
          <a:noFill/>
          <a:ln w="38100">
            <a:solidFill>
              <a:srgbClr val="FC9103"/>
            </a:solidFill>
            <a:miter lim="800000"/>
            <a:headEnd/>
            <a:tailEnd/>
          </a:ln>
        </p:spPr>
        <p:txBody>
          <a:bodyPr>
            <a:spAutoFit/>
          </a:bodyPr>
          <a:lstStyle/>
          <a:p>
            <a:pPr marL="342900" indent="-342900">
              <a:spcBef>
                <a:spcPts val="1200"/>
              </a:spcBef>
              <a:buFont typeface="Avenir Next LT Pro"/>
              <a:buAutoNum type="arabicPeriod"/>
            </a:pPr>
            <a:r>
              <a:rPr lang="en-GB" sz="2400">
                <a:solidFill>
                  <a:srgbClr val="404040"/>
                </a:solidFill>
                <a:latin typeface="Calibri" pitchFamily="34" charset="0"/>
              </a:rPr>
              <a:t>Ask your way around.</a:t>
            </a:r>
          </a:p>
          <a:p>
            <a:pPr marL="342900" indent="-342900">
              <a:spcBef>
                <a:spcPts val="1200"/>
              </a:spcBef>
              <a:buFont typeface="Avenir Next LT Pro"/>
              <a:buAutoNum type="arabicPeriod"/>
            </a:pPr>
            <a:r>
              <a:rPr lang="en-GB" sz="2400">
                <a:solidFill>
                  <a:srgbClr val="404040"/>
                </a:solidFill>
                <a:latin typeface="Calibri" pitchFamily="34" charset="0"/>
              </a:rPr>
              <a:t>Accept help and find your ‘go-to’ person – someone you feel able to go to if you have questions or concerns. Your tutor might be that person.</a:t>
            </a:r>
          </a:p>
          <a:p>
            <a:pPr marL="342900" indent="-342900">
              <a:spcBef>
                <a:spcPts val="1200"/>
              </a:spcBef>
              <a:buFont typeface="Avenir Next LT Pro"/>
              <a:buAutoNum type="arabicPeriod"/>
            </a:pPr>
            <a:r>
              <a:rPr lang="en-GB" sz="2400">
                <a:solidFill>
                  <a:srgbClr val="404040"/>
                </a:solidFill>
                <a:latin typeface="Calibri" pitchFamily="34" charset="0"/>
              </a:rPr>
              <a:t>Be honest – tell people how you feel.</a:t>
            </a:r>
          </a:p>
          <a:p>
            <a:pPr marL="342900" indent="-342900">
              <a:spcBef>
                <a:spcPts val="1200"/>
              </a:spcBef>
              <a:buFont typeface="Avenir Next LT Pro"/>
              <a:buAutoNum type="arabicPeriod"/>
            </a:pPr>
            <a:r>
              <a:rPr lang="en-GB" sz="2400">
                <a:solidFill>
                  <a:srgbClr val="404040"/>
                </a:solidFill>
                <a:latin typeface="Calibri" pitchFamily="34" charset="0"/>
              </a:rPr>
              <a:t>Do your research – work out where things are.</a:t>
            </a:r>
          </a:p>
          <a:p>
            <a:pPr marL="342900" indent="-342900">
              <a:spcBef>
                <a:spcPts val="1200"/>
              </a:spcBef>
              <a:buFont typeface="Avenir Next LT Pro"/>
              <a:buAutoNum type="arabicPeriod"/>
            </a:pPr>
            <a:r>
              <a:rPr lang="en-GB" sz="2400">
                <a:solidFill>
                  <a:srgbClr val="404040"/>
                </a:solidFill>
                <a:latin typeface="Calibri" pitchFamily="34" charset="0"/>
              </a:rPr>
              <a:t>Make sure you have your Triangle of Trust (more in a moment).</a:t>
            </a:r>
          </a:p>
          <a:p>
            <a:pPr marL="342900" indent="-342900">
              <a:spcBef>
                <a:spcPts val="1200"/>
              </a:spcBef>
              <a:buFont typeface="Avenir Next LT Pro"/>
              <a:buAutoNum type="arabicPeriod"/>
            </a:pPr>
            <a:r>
              <a:rPr lang="en-GB" sz="2400">
                <a:solidFill>
                  <a:srgbClr val="404040"/>
                </a:solidFill>
                <a:latin typeface="Calibri" pitchFamily="34" charset="0"/>
              </a:rPr>
              <a:t>Don</a:t>
            </a:r>
            <a:r>
              <a:rPr lang="ur-PK" sz="2400">
                <a:solidFill>
                  <a:srgbClr val="404040"/>
                </a:solidFill>
                <a:latin typeface="Calibri" pitchFamily="34" charset="0"/>
              </a:rPr>
              <a:t>’</a:t>
            </a:r>
            <a:r>
              <a:rPr lang="en-GB" sz="2400">
                <a:solidFill>
                  <a:srgbClr val="404040"/>
                </a:solidFill>
                <a:latin typeface="Calibri" pitchFamily="34" charset="0"/>
              </a:rPr>
              <a:t>t look back – focus on this new world.</a:t>
            </a:r>
          </a:p>
        </p:txBody>
      </p:sp>
      <p:pic>
        <p:nvPicPr>
          <p:cNvPr id="36867" name="Picture 3"/>
          <p:cNvPicPr>
            <a:picLocks noChangeAspect="1"/>
          </p:cNvPicPr>
          <p:nvPr/>
        </p:nvPicPr>
        <p:blipFill>
          <a:blip r:embed="rId3"/>
          <a:srcRect/>
          <a:stretch>
            <a:fillRect/>
          </a:stretch>
        </p:blipFill>
        <p:spPr bwMode="auto">
          <a:xfrm>
            <a:off x="9753600" y="2298700"/>
            <a:ext cx="1747838" cy="4143375"/>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66738" y="1293813"/>
            <a:ext cx="9091612" cy="646112"/>
          </a:xfrm>
          <a:prstGeom prst="rect">
            <a:avLst/>
          </a:prstGeom>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rPr>
              <a:t>This is the Triangle of Trust</a:t>
            </a:r>
          </a:p>
        </p:txBody>
      </p:sp>
      <p:sp>
        <p:nvSpPr>
          <p:cNvPr id="3" name="TextBox 2">
            <a:extLst>
              <a:ext uri="{FF2B5EF4-FFF2-40B4-BE49-F238E27FC236}"/>
            </a:extLst>
          </p:cNvPr>
          <p:cNvSpPr txBox="1"/>
          <p:nvPr/>
        </p:nvSpPr>
        <p:spPr>
          <a:xfrm>
            <a:off x="822325" y="2301875"/>
            <a:ext cx="6156325" cy="3338513"/>
          </a:xfrm>
          <a:prstGeom prst="rect">
            <a:avLst/>
          </a:prstGeom>
          <a:noFill/>
          <a:ln w="19050">
            <a:solidFill>
              <a:srgbClr val="FC9103"/>
            </a:solidFill>
          </a:ln>
        </p:spPr>
        <p:txBody>
          <a:bodyPr lIns="180000" tIns="144000" bIns="144000">
            <a:spAutoFit/>
          </a:bodyPr>
          <a:lstStyle/>
          <a:p>
            <a:pPr marL="285750" indent="-28575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Write down who is in your Triangle of Trust. Put their names on the triangle in your workbook.</a:t>
            </a:r>
          </a:p>
          <a:p>
            <a:pPr marL="285750" indent="-28575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Who can you talk to about different things?</a:t>
            </a:r>
          </a:p>
          <a:p>
            <a:pPr marL="285750" indent="-28575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What three things make you feel happy and good?</a:t>
            </a:r>
          </a:p>
          <a:p>
            <a:pPr marL="285750" indent="-285750" fontAlgn="auto">
              <a:spcBef>
                <a:spcPts val="12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Where is your safe place to just relax? </a:t>
            </a:r>
          </a:p>
        </p:txBody>
      </p:sp>
      <p:sp>
        <p:nvSpPr>
          <p:cNvPr id="7" name="TextBox 6"/>
          <p:cNvSpPr txBox="1"/>
          <p:nvPr/>
        </p:nvSpPr>
        <p:spPr>
          <a:xfrm rot="18234875">
            <a:off x="7356475" y="3595688"/>
            <a:ext cx="1671637" cy="369888"/>
          </a:xfrm>
          <a:prstGeom prst="rect">
            <a:avLst/>
          </a:prstGeom>
          <a:noFill/>
        </p:spPr>
        <p:txBody>
          <a:bodyPr>
            <a:spAutoFit/>
          </a:bodyPr>
          <a:lstStyle/>
          <a:p>
            <a:pPr algn="ctr" fontAlgn="auto">
              <a:spcBef>
                <a:spcPts val="0"/>
              </a:spcBef>
              <a:spcAft>
                <a:spcPts val="0"/>
              </a:spcAft>
              <a:defRPr/>
            </a:pPr>
            <a:r>
              <a:rPr lang="en-US" dirty="0">
                <a:solidFill>
                  <a:schemeClr val="tx1">
                    <a:lumMod val="75000"/>
                    <a:lumOff val="25000"/>
                  </a:schemeClr>
                </a:solidFill>
                <a:latin typeface="Calibri Light" panose="020F0302020204030204" pitchFamily="34" charset="0"/>
                <a:cs typeface="Calibri Light" panose="020F0302020204030204" pitchFamily="34" charset="0"/>
              </a:rPr>
              <a:t>YOU!</a:t>
            </a:r>
          </a:p>
        </p:txBody>
      </p:sp>
      <p:sp>
        <p:nvSpPr>
          <p:cNvPr id="8" name="Triangle 7">
            <a:extLst>
              <a:ext uri="{FF2B5EF4-FFF2-40B4-BE49-F238E27FC236}"/>
            </a:extLst>
          </p:cNvPr>
          <p:cNvSpPr/>
          <p:nvPr/>
        </p:nvSpPr>
        <p:spPr>
          <a:xfrm>
            <a:off x="7680325" y="2871788"/>
            <a:ext cx="3146425" cy="2390775"/>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TextBox 8">
            <a:extLst>
              <a:ext uri="{FF2B5EF4-FFF2-40B4-BE49-F238E27FC236}"/>
            </a:extLst>
          </p:cNvPr>
          <p:cNvSpPr txBox="1"/>
          <p:nvPr/>
        </p:nvSpPr>
        <p:spPr>
          <a:xfrm>
            <a:off x="8339138" y="5440363"/>
            <a:ext cx="1917700" cy="368300"/>
          </a:xfrm>
          <a:prstGeom prst="rect">
            <a:avLst/>
          </a:prstGeom>
          <a:noFill/>
        </p:spPr>
        <p:txBody>
          <a:bodyPr>
            <a:spAutoFit/>
          </a:bodyPr>
          <a:lstStyle/>
          <a:p>
            <a:pPr algn="ctr" fontAlgn="auto">
              <a:spcBef>
                <a:spcPts val="0"/>
              </a:spcBef>
              <a:spcAft>
                <a:spcPts val="0"/>
              </a:spcAft>
              <a:defRPr/>
            </a:pPr>
            <a:r>
              <a:rPr lang="en-US" dirty="0">
                <a:solidFill>
                  <a:schemeClr val="tx1">
                    <a:lumMod val="75000"/>
                    <a:lumOff val="25000"/>
                  </a:schemeClr>
                </a:solidFill>
                <a:latin typeface="Calibri Light" panose="020F0302020204030204" pitchFamily="34" charset="0"/>
                <a:cs typeface="Calibri Light" panose="020F0302020204030204" pitchFamily="34" charset="0"/>
              </a:rPr>
              <a:t>School/Teachers</a:t>
            </a:r>
          </a:p>
        </p:txBody>
      </p:sp>
      <p:sp>
        <p:nvSpPr>
          <p:cNvPr id="10" name="TextBox 9">
            <a:extLst>
              <a:ext uri="{FF2B5EF4-FFF2-40B4-BE49-F238E27FC236}"/>
            </a:extLst>
          </p:cNvPr>
          <p:cNvSpPr txBox="1"/>
          <p:nvPr/>
        </p:nvSpPr>
        <p:spPr>
          <a:xfrm rot="3252108">
            <a:off x="9460706" y="3545682"/>
            <a:ext cx="1671637" cy="368300"/>
          </a:xfrm>
          <a:prstGeom prst="rect">
            <a:avLst/>
          </a:prstGeom>
          <a:noFill/>
        </p:spPr>
        <p:txBody>
          <a:bodyPr>
            <a:spAutoFit/>
          </a:bodyPr>
          <a:lstStyle/>
          <a:p>
            <a:pPr algn="ctr" fontAlgn="auto">
              <a:spcBef>
                <a:spcPts val="0"/>
              </a:spcBef>
              <a:spcAft>
                <a:spcPts val="0"/>
              </a:spcAft>
              <a:defRPr/>
            </a:pPr>
            <a:r>
              <a:rPr lang="en-US" dirty="0">
                <a:solidFill>
                  <a:schemeClr val="tx1">
                    <a:lumMod val="75000"/>
                    <a:lumOff val="25000"/>
                  </a:schemeClr>
                </a:solidFill>
                <a:latin typeface="Calibri Light" panose="020F0302020204030204" pitchFamily="34" charset="0"/>
                <a:cs typeface="Calibri Light" panose="020F0302020204030204" pitchFamily="34" charset="0"/>
              </a:rPr>
              <a:t>Home/Parents</a:t>
            </a:r>
          </a:p>
        </p:txBody>
      </p:sp>
      <p:sp>
        <p:nvSpPr>
          <p:cNvPr id="11" name="TextBox 10">
            <a:extLst>
              <a:ext uri="{FF2B5EF4-FFF2-40B4-BE49-F238E27FC236}"/>
            </a:extLst>
          </p:cNvPr>
          <p:cNvSpPr txBox="1"/>
          <p:nvPr/>
        </p:nvSpPr>
        <p:spPr>
          <a:xfrm>
            <a:off x="7685088" y="2276475"/>
            <a:ext cx="2982912" cy="368300"/>
          </a:xfrm>
          <a:prstGeom prst="rect">
            <a:avLst/>
          </a:prstGeom>
          <a:noFill/>
        </p:spPr>
        <p:txBody>
          <a:bodyPr>
            <a:spAutoFit/>
          </a:bodyPr>
          <a:lstStyle/>
          <a:p>
            <a:pPr algn="ctr" fontAlgn="auto">
              <a:spcBef>
                <a:spcPts val="0"/>
              </a:spcBef>
              <a:spcAft>
                <a:spcPts val="0"/>
              </a:spcAft>
              <a:defRPr/>
            </a:pPr>
            <a:r>
              <a:rPr lang="en-US" b="1" dirty="0" err="1">
                <a:solidFill>
                  <a:schemeClr val="tx1">
                    <a:lumMod val="75000"/>
                    <a:lumOff val="25000"/>
                  </a:schemeClr>
                </a:solidFill>
                <a:latin typeface="Calibri" panose="020F0502020204030204" pitchFamily="34" charset="0"/>
                <a:cs typeface="Calibri" panose="020F0502020204030204" pitchFamily="34" charset="0"/>
              </a:rPr>
              <a:t>Mr</a:t>
            </a:r>
            <a:r>
              <a:rPr lang="en-US" b="1" dirty="0">
                <a:solidFill>
                  <a:schemeClr val="tx1">
                    <a:lumMod val="75000"/>
                    <a:lumOff val="25000"/>
                  </a:schemeClr>
                </a:solidFill>
                <a:latin typeface="Calibri" panose="020F0502020204030204" pitchFamily="34" charset="0"/>
                <a:cs typeface="Calibri" panose="020F0502020204030204" pitchFamily="34" charset="0"/>
              </a:rPr>
              <a:t> Burton’s Triangle of Trust: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4675" y="1371600"/>
            <a:ext cx="10015538" cy="4035425"/>
          </a:xfrm>
          <a:prstGeom prst="rect">
            <a:avLst/>
          </a:prstGeom>
          <a:noFill/>
        </p:spPr>
        <p:txBody>
          <a:bodyPr>
            <a:spAutoFit/>
          </a:bodyPr>
          <a:lstStyle/>
          <a:p>
            <a:pPr>
              <a:lnSpc>
                <a:spcPct val="120000"/>
              </a:lnSpc>
            </a:pPr>
            <a:r>
              <a:rPr lang="en-US" sz="2400">
                <a:solidFill>
                  <a:srgbClr val="404040"/>
                </a:solidFill>
                <a:latin typeface="Calibri" pitchFamily="34" charset="0"/>
              </a:rPr>
              <a:t>Starting anything new is both exciting and a bit scary BUT it is worth it because being at Hinchingbrooke is going to build on all of the great things you have experienced at primary school. It is the time when you are going to work out what kind of person you want to be and the kind of things you like. </a:t>
            </a:r>
          </a:p>
          <a:p>
            <a:pPr>
              <a:lnSpc>
                <a:spcPct val="120000"/>
              </a:lnSpc>
            </a:pPr>
            <a:endParaRPr lang="en-US" sz="2400">
              <a:solidFill>
                <a:srgbClr val="404040"/>
              </a:solidFill>
              <a:latin typeface="Calibri" pitchFamily="34" charset="0"/>
            </a:endParaRPr>
          </a:p>
          <a:p>
            <a:pPr>
              <a:lnSpc>
                <a:spcPct val="120000"/>
              </a:lnSpc>
            </a:pPr>
            <a:r>
              <a:rPr lang="en-US" sz="2400">
                <a:solidFill>
                  <a:srgbClr val="404040"/>
                </a:solidFill>
                <a:latin typeface="Calibri" pitchFamily="34" charset="0"/>
              </a:rPr>
              <a:t>Soon you will be in a routine and everything will become familiar. That ‘new Year 7’ feeling doesn’t last very long. </a:t>
            </a:r>
          </a:p>
          <a:p>
            <a:pPr>
              <a:lnSpc>
                <a:spcPct val="120000"/>
              </a:lnSpc>
            </a:pPr>
            <a:endParaRPr lang="en-US" sz="2400">
              <a:solidFill>
                <a:srgbClr val="404040"/>
              </a:solidFill>
              <a:latin typeface="Calibri" pitchFamily="34" charset="0"/>
            </a:endParaRPr>
          </a:p>
          <a:p>
            <a:pPr>
              <a:lnSpc>
                <a:spcPct val="120000"/>
              </a:lnSpc>
            </a:pPr>
            <a:r>
              <a:rPr lang="en-US" sz="2400">
                <a:solidFill>
                  <a:srgbClr val="404040"/>
                </a:solidFill>
                <a:latin typeface="Calibri" pitchFamily="34" charset="0"/>
              </a:rPr>
              <a:t>After a week, you will start to feel at home.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extLst>
          </p:cNvPr>
          <p:cNvSpPr txBox="1"/>
          <p:nvPr/>
        </p:nvSpPr>
        <p:spPr>
          <a:xfrm>
            <a:off x="7480300" y="2271713"/>
            <a:ext cx="4287838" cy="4032250"/>
          </a:xfrm>
          <a:prstGeom prst="rect">
            <a:avLst/>
          </a:prstGeom>
          <a:noFill/>
        </p:spPr>
        <p:txBody>
          <a:bodyPr>
            <a:spAutoFit/>
          </a:bodyPr>
          <a:lstStyle/>
          <a:p>
            <a:pPr fontAlgn="auto">
              <a:spcBef>
                <a:spcPts val="0"/>
              </a:spcBef>
              <a:spcAft>
                <a:spcPts val="0"/>
              </a:spcAft>
              <a:defRPr/>
            </a:pPr>
            <a:r>
              <a:rPr lang="en-GB" sz="3200" dirty="0">
                <a:solidFill>
                  <a:schemeClr val="tx1">
                    <a:lumMod val="75000"/>
                    <a:lumOff val="25000"/>
                  </a:schemeClr>
                </a:solidFill>
                <a:latin typeface="Calibri" panose="020F0502020204030204" pitchFamily="34" charset="0"/>
                <a:cs typeface="Calibri" panose="020F0502020204030204" pitchFamily="34" charset="0"/>
              </a:rPr>
              <a:t>Secondary school will be great because you meet loads of new people.</a:t>
            </a:r>
          </a:p>
          <a:p>
            <a:pPr fontAlgn="auto">
              <a:spcBef>
                <a:spcPts val="0"/>
              </a:spcBef>
              <a:spcAft>
                <a:spcPts val="0"/>
              </a:spcAft>
              <a:defRPr/>
            </a:pPr>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GB" sz="3200" dirty="0">
                <a:solidFill>
                  <a:schemeClr val="tx1">
                    <a:lumMod val="75000"/>
                    <a:lumOff val="25000"/>
                  </a:schemeClr>
                </a:solidFill>
                <a:latin typeface="Calibri" panose="020F0502020204030204" pitchFamily="34" charset="0"/>
                <a:cs typeface="Calibri" panose="020F0502020204030204" pitchFamily="34" charset="0"/>
              </a:rPr>
              <a:t>That means there will be more room to swim and more fish to jump around with!</a:t>
            </a:r>
          </a:p>
        </p:txBody>
      </p:sp>
      <p:pic>
        <p:nvPicPr>
          <p:cNvPr id="43010" name="Picture 2"/>
          <p:cNvPicPr>
            <a:picLocks noChangeAspect="1"/>
          </p:cNvPicPr>
          <p:nvPr/>
        </p:nvPicPr>
        <p:blipFill>
          <a:blip r:embed="rId3"/>
          <a:srcRect/>
          <a:stretch>
            <a:fillRect/>
          </a:stretch>
        </p:blipFill>
        <p:spPr bwMode="auto">
          <a:xfrm>
            <a:off x="703263" y="2271713"/>
            <a:ext cx="6384925" cy="4246562"/>
          </a:xfrm>
          <a:prstGeom prst="rect">
            <a:avLst/>
          </a:prstGeom>
          <a:noFill/>
          <a:ln w="9525">
            <a:noFill/>
            <a:miter lim="800000"/>
            <a:headEnd/>
            <a:tailEnd/>
          </a:ln>
        </p:spPr>
      </p:pic>
      <p:sp>
        <p:nvSpPr>
          <p:cNvPr id="4" name="Rectangle 3">
            <a:extLst>
              <a:ext uri="{FF2B5EF4-FFF2-40B4-BE49-F238E27FC236}"/>
            </a:extLst>
          </p:cNvPr>
          <p:cNvSpPr/>
          <p:nvPr/>
        </p:nvSpPr>
        <p:spPr>
          <a:xfrm>
            <a:off x="600075" y="1309688"/>
            <a:ext cx="9223375" cy="646112"/>
          </a:xfrm>
          <a:prstGeom prst="rect">
            <a:avLst/>
          </a:prstGeom>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rPr>
              <a:t>Now start to let yourself feel excited! </a:t>
            </a:r>
            <a:endPar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06450" y="1428750"/>
            <a:ext cx="8855075" cy="1200150"/>
          </a:xfrm>
          <a:prstGeom prst="rect">
            <a:avLst/>
          </a:pr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cs typeface="Calibri" panose="020F0502020204030204" pitchFamily="34" charset="0"/>
              </a:rPr>
              <a:t>Gemma can help us navigate some of these feelings too.</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45058" name="Picture 4" descr="A picture containing person, indoor, woman, table&#10;&#10;Description automatically generated">
            <a:hlinkClick r:id="rId3"/>
          </p:cNvPr>
          <p:cNvPicPr>
            <a:picLocks noChangeAspect="1"/>
          </p:cNvPicPr>
          <p:nvPr/>
        </p:nvPicPr>
        <p:blipFill>
          <a:blip r:embed="rId4"/>
          <a:srcRect/>
          <a:stretch>
            <a:fillRect/>
          </a:stretch>
        </p:blipFill>
        <p:spPr bwMode="auto">
          <a:xfrm>
            <a:off x="979488" y="2705100"/>
            <a:ext cx="6659562" cy="3741738"/>
          </a:xfrm>
          <a:prstGeom prst="rect">
            <a:avLst/>
          </a:prstGeom>
          <a:noFill/>
          <a:ln w="9525">
            <a:noFill/>
            <a:miter lim="800000"/>
            <a:headEnd/>
            <a:tailEnd/>
          </a:ln>
        </p:spPr>
      </p:pic>
      <p:pic>
        <p:nvPicPr>
          <p:cNvPr id="45059" name="Picture 3" descr="A close up of a logo&#10;&#10;Description automatically generated">
            <a:hlinkClick r:id="rId3"/>
          </p:cNvPr>
          <p:cNvPicPr>
            <a:picLocks noChangeAspect="1"/>
          </p:cNvPicPr>
          <p:nvPr/>
        </p:nvPicPr>
        <p:blipFill>
          <a:blip r:embed="rId5"/>
          <a:srcRect/>
          <a:stretch>
            <a:fillRect/>
          </a:stretch>
        </p:blipFill>
        <p:spPr bwMode="auto">
          <a:xfrm>
            <a:off x="3146425" y="3248025"/>
            <a:ext cx="2324100" cy="265430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6"/>
          <p:cNvSpPr>
            <a:spLocks noChangeArrowheads="1"/>
          </p:cNvSpPr>
          <p:nvPr/>
        </p:nvSpPr>
        <p:spPr bwMode="auto">
          <a:xfrm>
            <a:off x="4757738" y="3660775"/>
            <a:ext cx="2676525" cy="261938"/>
          </a:xfrm>
          <a:prstGeom prst="rect">
            <a:avLst/>
          </a:prstGeom>
          <a:noFill/>
          <a:ln w="9525">
            <a:noFill/>
            <a:miter lim="800000"/>
            <a:headEnd/>
            <a:tailEnd/>
          </a:ln>
        </p:spPr>
        <p:txBody>
          <a:bodyPr wrap="none">
            <a:spAutoFit/>
          </a:bodyPr>
          <a:lstStyle/>
          <a:p>
            <a:pPr algn="ctr"/>
            <a:r>
              <a:rPr lang="en-GB" sz="1100" b="1">
                <a:latin typeface="Calibri" pitchFamily="34" charset="0"/>
              </a:rPr>
              <a:t>© 2020 The PiXL Club Ltd and Hachette UK</a:t>
            </a:r>
            <a:endParaRPr lang="en-US" sz="1100" b="1">
              <a:solidFill>
                <a:srgbClr val="000000"/>
              </a:solidFill>
              <a:latin typeface="Calibri" pitchFamily="34" charset="0"/>
            </a:endParaRPr>
          </a:p>
        </p:txBody>
      </p:sp>
      <p:sp>
        <p:nvSpPr>
          <p:cNvPr id="5" name="TextBox 4">
            <a:extLst>
              <a:ext uri="{FF2B5EF4-FFF2-40B4-BE49-F238E27FC236}"/>
            </a:extLst>
          </p:cNvPr>
          <p:cNvSpPr txBox="1"/>
          <p:nvPr/>
        </p:nvSpPr>
        <p:spPr>
          <a:xfrm>
            <a:off x="2944813" y="4067175"/>
            <a:ext cx="6577012" cy="2295525"/>
          </a:xfrm>
          <a:prstGeom prst="rect">
            <a:avLst/>
          </a:prstGeom>
          <a:noFill/>
          <a:ln w="53975" cap="sq" cmpd="dbl">
            <a:solidFill>
              <a:schemeClr val="bg1">
                <a:lumMod val="50000"/>
              </a:schemeClr>
            </a:solidFill>
            <a:prstDash val="solid"/>
            <a:miter lim="800000"/>
          </a:ln>
        </p:spPr>
        <p:txBody>
          <a:bodyPr>
            <a:spAutoFit/>
          </a:bodyPr>
          <a:lstStyle/>
          <a:p>
            <a:pPr fontAlgn="auto">
              <a:lnSpc>
                <a:spcPct val="120000"/>
              </a:lnSpc>
              <a:spcBef>
                <a:spcPts val="0"/>
              </a:spcBef>
              <a:spcAft>
                <a:spcPts val="0"/>
              </a:spcAft>
              <a:defRPr/>
            </a:pPr>
            <a:endParaRPr lang="en-GB" sz="1000" dirty="0">
              <a:latin typeface="Calibri" panose="020F0502020204030204" pitchFamily="34" charset="0"/>
              <a:cs typeface="Calibri" panose="020F0502020204030204" pitchFamily="34" charset="0"/>
            </a:endParaRP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p:txBody>
      </p:sp>
    </p:spTree>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501</TotalTime>
  <Words>943</Words>
  <Application>Microsoft Macintosh PowerPoint</Application>
  <PresentationFormat>Custom</PresentationFormat>
  <Paragraphs>108</Paragraphs>
  <Slides>17</Slides>
  <Notes>17</Notes>
  <HiddenSlides>0</HiddenSlides>
  <MMClips>0</MMClips>
  <ScaleCrop>false</ScaleCrop>
  <HeadingPairs>
    <vt:vector size="6" baseType="variant">
      <vt:variant>
        <vt:lpstr>Fonts Used</vt:lpstr>
      </vt:variant>
      <vt:variant>
        <vt:i4>5</vt:i4>
      </vt:variant>
      <vt:variant>
        <vt:lpstr>Design Template</vt:lpstr>
      </vt:variant>
      <vt:variant>
        <vt:i4>9</vt:i4>
      </vt:variant>
      <vt:variant>
        <vt:lpstr>Slide Titles</vt:lpstr>
      </vt:variant>
      <vt:variant>
        <vt:i4>17</vt:i4>
      </vt:variant>
    </vt:vector>
  </HeadingPairs>
  <TitlesOfParts>
    <vt:vector size="31" baseType="lpstr">
      <vt:lpstr>Arial</vt:lpstr>
      <vt:lpstr>Avenir Next LT Pro</vt:lpstr>
      <vt:lpstr>Calibri</vt:lpstr>
      <vt:lpstr>Calibri Light</vt:lpstr>
      <vt:lpstr>Times New Roman</vt:lpstr>
      <vt:lpstr>AccentBoxVTI</vt:lpstr>
      <vt:lpstr>AccentBoxVTI</vt:lpstr>
      <vt:lpstr>AccentBoxVTI</vt:lpstr>
      <vt:lpstr>AccentBoxVTI</vt:lpstr>
      <vt:lpstr>AccentBoxVTI</vt:lpstr>
      <vt:lpstr>AccentBoxVTI</vt:lpstr>
      <vt:lpstr>AccentBoxVTI</vt:lpstr>
      <vt:lpstr>AccentBoxVTI</vt:lpstr>
      <vt:lpstr>AccentBoxVTI</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David Milner</cp:lastModifiedBy>
  <cp:revision>55</cp:revision>
  <dcterms:created xsi:type="dcterms:W3CDTF">2020-05-05T13:34:20Z</dcterms:created>
  <dcterms:modified xsi:type="dcterms:W3CDTF">2020-05-28T09:43:08Z</dcterms:modified>
</cp:coreProperties>
</file>