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61" r:id="rId3"/>
    <p:sldId id="278" r:id="rId4"/>
    <p:sldId id="279" r:id="rId5"/>
    <p:sldId id="280" r:id="rId6"/>
    <p:sldId id="262" r:id="rId7"/>
    <p:sldId id="272" r:id="rId8"/>
    <p:sldId id="264" r:id="rId9"/>
    <p:sldId id="266" r:id="rId10"/>
    <p:sldId id="265" r:id="rId11"/>
    <p:sldId id="267" r:id="rId12"/>
    <p:sldId id="281" r:id="rId13"/>
    <p:sldId id="273" r:id="rId14"/>
    <p:sldId id="282" r:id="rId15"/>
    <p:sldId id="268" r:id="rId16"/>
    <p:sldId id="277" r:id="rId17"/>
    <p:sldId id="274" r:id="rId18"/>
    <p:sldId id="270" r:id="rId19"/>
    <p:sldId id="283" r:id="rId20"/>
    <p:sldId id="284" r:id="rId21"/>
    <p:sldId id="260" r:id="rId2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A6A04"/>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56"/>
    <p:restoredTop sz="93197"/>
  </p:normalViewPr>
  <p:slideViewPr>
    <p:cSldViewPr snapToGrid="0">
      <p:cViewPr varScale="1">
        <p:scale>
          <a:sx n="72" d="100"/>
          <a:sy n="72" d="100"/>
        </p:scale>
        <p:origin x="-324" y="-84"/>
      </p:cViewPr>
      <p:guideLst>
        <p:guide orient="horz" pos="2160"/>
        <p:guide pos="3840"/>
      </p:guideLst>
    </p:cSldViewPr>
  </p:slideViewPr>
  <p:notesTextViewPr>
    <p:cViewPr>
      <p:scale>
        <a:sx n="1" d="1"/>
        <a:sy n="1" d="1"/>
      </p:scale>
      <p:origin x="0" y="0"/>
    </p:cViewPr>
  </p:notesTextViewPr>
  <p:sorterViewPr>
    <p:cViewPr>
      <p:scale>
        <a:sx n="100" d="100"/>
        <a:sy n="100" d="100"/>
      </p:scale>
      <p:origin x="0" y="-244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p>
        </p:txBody>
      </p:sp>
      <p:sp>
        <p:nvSpPr>
          <p:cNvPr id="542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14022747-E54A-4DED-B5B9-F6DBDE425CFF}" type="datetimeFigureOut">
              <a:rPr lang="en-US"/>
              <a:pPr>
                <a:defRPr/>
              </a:pPr>
              <a:t>5/28/2020</a:t>
            </a:fld>
            <a:endParaRPr lang="en-US"/>
          </a:p>
        </p:txBody>
      </p:sp>
      <p:sp>
        <p:nvSpPr>
          <p:cNvPr id="25604" name="Rectangle 4"/>
          <p:cNvSpPr>
            <a:spLocks noGrp="1"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542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42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p>
        </p:txBody>
      </p:sp>
      <p:sp>
        <p:nvSpPr>
          <p:cNvPr id="542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9C75C325-CFD4-4DB8-8B58-6ED99ED5A42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rrowheads="1" noTextEdit="1"/>
          </p:cNvSpPr>
          <p:nvPr>
            <p:ph type="sldImg"/>
          </p:nvPr>
        </p:nvSpPr>
        <p:spPr>
          <a:ln/>
        </p:spPr>
      </p:sp>
      <p:sp>
        <p:nvSpPr>
          <p:cNvPr id="2765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rrowheads="1" noTextEdit="1"/>
          </p:cNvSpPr>
          <p:nvPr>
            <p:ph type="sldImg"/>
          </p:nvPr>
        </p:nvSpPr>
        <p:spPr>
          <a:ln/>
        </p:spPr>
      </p:sp>
      <p:sp>
        <p:nvSpPr>
          <p:cNvPr id="2969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rrowheads="1" noTextEdit="1"/>
          </p:cNvSpPr>
          <p:nvPr>
            <p:ph type="sldImg"/>
          </p:nvPr>
        </p:nvSpPr>
        <p:spPr>
          <a:ln/>
        </p:spPr>
      </p:sp>
      <p:sp>
        <p:nvSpPr>
          <p:cNvPr id="3174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rrowheads="1" noTextEdit="1"/>
          </p:cNvSpPr>
          <p:nvPr>
            <p:ph type="sldImg"/>
          </p:nvPr>
        </p:nvSpPr>
        <p:spPr>
          <a:ln/>
        </p:spPr>
      </p:sp>
      <p:sp>
        <p:nvSpPr>
          <p:cNvPr id="3379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rrowheads="1" noTextEdit="1"/>
          </p:cNvSpPr>
          <p:nvPr>
            <p:ph type="sldImg"/>
          </p:nvPr>
        </p:nvSpPr>
        <p:spPr>
          <a:ln/>
        </p:spPr>
      </p:sp>
      <p:sp>
        <p:nvSpPr>
          <p:cNvPr id="3584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rrowheads="1" noTextEdit="1"/>
          </p:cNvSpPr>
          <p:nvPr>
            <p:ph type="sldImg"/>
          </p:nvPr>
        </p:nvSpPr>
        <p:spPr>
          <a:ln/>
        </p:spPr>
      </p:sp>
      <p:sp>
        <p:nvSpPr>
          <p:cNvPr id="3789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rrowheads="1" noTextEdit="1"/>
          </p:cNvSpPr>
          <p:nvPr>
            <p:ph type="sldImg"/>
          </p:nvPr>
        </p:nvSpPr>
        <p:spPr>
          <a:ln/>
        </p:spPr>
      </p:sp>
      <p:sp>
        <p:nvSpPr>
          <p:cNvPr id="3993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rrowheads="1" noTextEdit="1"/>
          </p:cNvSpPr>
          <p:nvPr>
            <p:ph type="sldImg"/>
          </p:nvPr>
        </p:nvSpPr>
        <p:spPr>
          <a:ln/>
        </p:spPr>
      </p:sp>
      <p:sp>
        <p:nvSpPr>
          <p:cNvPr id="4198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rrowheads="1" noTextEdit="1"/>
          </p:cNvSpPr>
          <p:nvPr>
            <p:ph type="sldImg"/>
          </p:nvPr>
        </p:nvSpPr>
        <p:spPr>
          <a:ln/>
        </p:spPr>
      </p:sp>
      <p:sp>
        <p:nvSpPr>
          <p:cNvPr id="4608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rrowheads="1" noTextEdit="1"/>
          </p:cNvSpPr>
          <p:nvPr>
            <p:ph type="sldImg"/>
          </p:nvPr>
        </p:nvSpPr>
        <p:spPr>
          <a:ln/>
        </p:spPr>
      </p:sp>
      <p:sp>
        <p:nvSpPr>
          <p:cNvPr id="4813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rrowheads="1" noTextEdit="1"/>
          </p:cNvSpPr>
          <p:nvPr>
            <p:ph type="sldImg"/>
          </p:nvPr>
        </p:nvSpPr>
        <p:spPr>
          <a:ln/>
        </p:spPr>
      </p:sp>
      <p:sp>
        <p:nvSpPr>
          <p:cNvPr id="5017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rrowheads="1" noTextEdit="1"/>
          </p:cNvSpPr>
          <p:nvPr>
            <p:ph type="sldImg"/>
          </p:nvPr>
        </p:nvSpPr>
        <p:spPr>
          <a:ln/>
        </p:spPr>
      </p:sp>
      <p:sp>
        <p:nvSpPr>
          <p:cNvPr id="5222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rrowheads="1" noTextEdit="1"/>
          </p:cNvSpPr>
          <p:nvPr>
            <p:ph type="sldImg"/>
          </p:nvPr>
        </p:nvSpPr>
        <p:spPr>
          <a:ln/>
        </p:spPr>
      </p:sp>
      <p:sp>
        <p:nvSpPr>
          <p:cNvPr id="5427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rrowheads="1" noTextEdit="1"/>
          </p:cNvSpPr>
          <p:nvPr>
            <p:ph type="sldImg"/>
          </p:nvPr>
        </p:nvSpPr>
        <p:spPr>
          <a:ln/>
        </p:spPr>
      </p:sp>
      <p:sp>
        <p:nvSpPr>
          <p:cNvPr id="5632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rrowheads="1" noTextEdit="1"/>
          </p:cNvSpPr>
          <p:nvPr>
            <p:ph type="sldImg"/>
          </p:nvPr>
        </p:nvSpPr>
        <p:spPr>
          <a:ln/>
        </p:spPr>
      </p:sp>
      <p:sp>
        <p:nvSpPr>
          <p:cNvPr id="5837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Rot="1" noChangeArrowheads="1" noTextEdit="1"/>
          </p:cNvSpPr>
          <p:nvPr>
            <p:ph type="sldImg"/>
          </p:nvPr>
        </p:nvSpPr>
        <p:spPr>
          <a:ln/>
        </p:spPr>
      </p:sp>
      <p:sp>
        <p:nvSpPr>
          <p:cNvPr id="6041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Rot="1" noChangeArrowheads="1" noTextEdit="1"/>
          </p:cNvSpPr>
          <p:nvPr>
            <p:ph type="sldImg"/>
          </p:nvPr>
        </p:nvSpPr>
        <p:spPr>
          <a:ln/>
        </p:spPr>
      </p:sp>
      <p:sp>
        <p:nvSpPr>
          <p:cNvPr id="6246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Rot="1" noChangeArrowheads="1" noTextEdit="1"/>
          </p:cNvSpPr>
          <p:nvPr>
            <p:ph type="sldImg"/>
          </p:nvPr>
        </p:nvSpPr>
        <p:spPr>
          <a:ln/>
        </p:spPr>
      </p:sp>
      <p:sp>
        <p:nvSpPr>
          <p:cNvPr id="6451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a:spLocks noGrp="1" noRot="1" noChangeArrowheads="1" noTextEdit="1"/>
          </p:cNvSpPr>
          <p:nvPr>
            <p:ph type="sldImg"/>
          </p:nvPr>
        </p:nvSpPr>
        <p:spPr>
          <a:ln/>
        </p:spPr>
      </p:sp>
      <p:sp>
        <p:nvSpPr>
          <p:cNvPr id="6656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E135F7C4-CCEF-480A-8FB9-5595CE3E77A7}"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66480882-7DE3-4F43-8DF4-BAFD38556B7C}"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E06A4F38-DE14-4715-A134-B41ACF167BE8}"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707D0F91-D159-426D-B952-81FD2E0B684C}"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04BD417D-60C8-4D91-B74E-A104381B2E42}"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07358BF8-80F4-4854-A922-706D2310E7AF}"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D7CC5BC3-F2F6-496A-9BC4-20FE3824DCD5}"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354D59F0-F745-4F02-B006-655E0F185FB0}"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extLst>
          </p:cNvPr>
          <p:cNvSpPr>
            <a:spLocks noGrp="1"/>
          </p:cNvSpPr>
          <p:nvPr>
            <p:ph type="dt" sz="half" idx="10"/>
          </p:nvPr>
        </p:nvSpPr>
        <p:spPr/>
        <p:txBody>
          <a:bodyPr/>
          <a:lstStyle>
            <a:lvl1pPr>
              <a:defRPr/>
            </a:lvl1pPr>
          </a:lstStyle>
          <a:p>
            <a:pPr>
              <a:defRPr/>
            </a:pPr>
            <a:fld id="{77CB1595-0D72-40DB-A18D-B31FCE534FEA}" type="datetimeFigureOut">
              <a:rPr lang="en-GB"/>
              <a:pPr>
                <a:defRPr/>
              </a:pPr>
              <a:t>28/05/2020</a:t>
            </a:fld>
            <a:endParaRPr lang="en-GB"/>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extLst>
          </p:cNvPr>
          <p:cNvSpPr>
            <a:spLocks noGrp="1"/>
          </p:cNvSpPr>
          <p:nvPr>
            <p:ph type="sldNum" sz="quarter" idx="12"/>
          </p:nvPr>
        </p:nvSpPr>
        <p:spPr/>
        <p:txBody>
          <a:bodyPr/>
          <a:lstStyle>
            <a:lvl1pPr>
              <a:defRPr/>
            </a:lvl1pPr>
          </a:lstStyle>
          <a:p>
            <a:pPr>
              <a:defRPr/>
            </a:pPr>
            <a:fld id="{1A2D1F36-935E-49F3-8104-E7A88B03CD9E}"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extLst>
          </p:cNvPr>
          <p:cNvSpPr>
            <a:spLocks noGrp="1"/>
          </p:cNvSpPr>
          <p:nvPr>
            <p:ph type="dt" sz="half" idx="10"/>
          </p:nvPr>
        </p:nvSpPr>
        <p:spPr/>
        <p:txBody>
          <a:bodyPr/>
          <a:lstStyle>
            <a:lvl1pPr>
              <a:defRPr/>
            </a:lvl1pPr>
          </a:lstStyle>
          <a:p>
            <a:pPr>
              <a:defRPr/>
            </a:pPr>
            <a:fld id="{C55D2EE5-9C8A-44AF-A606-47438516BFF6}" type="datetimeFigureOut">
              <a:rPr lang="en-GB"/>
              <a:pPr>
                <a:defRPr/>
              </a:pPr>
              <a:t>28/05/2020</a:t>
            </a:fld>
            <a:endParaRPr lang="en-GB"/>
          </a:p>
        </p:txBody>
      </p:sp>
      <p:sp>
        <p:nvSpPr>
          <p:cNvPr id="4"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extLst>
          </p:cNvPr>
          <p:cNvSpPr>
            <a:spLocks noGrp="1"/>
          </p:cNvSpPr>
          <p:nvPr>
            <p:ph type="sldNum" sz="quarter" idx="12"/>
          </p:nvPr>
        </p:nvSpPr>
        <p:spPr/>
        <p:txBody>
          <a:bodyPr/>
          <a:lstStyle>
            <a:lvl1pPr>
              <a:defRPr/>
            </a:lvl1pPr>
          </a:lstStyle>
          <a:p>
            <a:pPr>
              <a:defRPr/>
            </a:pPr>
            <a:fld id="{B83A81D9-1C0F-42A2-86BA-C31460AE7D2F}"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2F0A7051-3398-4566-923C-4915B5B2CCB2}" type="datetimeFigureOut">
              <a:rPr lang="en-GB"/>
              <a:pPr>
                <a:defRPr/>
              </a:pPr>
              <a:t>28/05/2020</a:t>
            </a:fld>
            <a:endParaRPr lang="en-GB"/>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27041DB4-4699-4387-80F1-39220D0CF117}"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2D635A11-4CF8-455D-98DA-262AF29716A4}"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E51C3040-19A8-47ED-BB37-D397CEF360A9}"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64C8CFC5-3FD9-41BB-97A9-2C3303696806}"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3973E179-3020-40DC-BEA7-401983F670D1}"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25DF7E24-A510-485B-8254-8D708B687FA3}"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A48C59F-C721-4B62-AD9C-8258FA36CF4F}"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D852BA5D-03D2-4314-864A-7C190E7EC2EE}"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EBD3FDA-B700-492E-88D5-4E3F329460B1}"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911BB9BF-FF73-43CB-91C7-65E375E9D167}"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ECCCAFE6-3759-4380-8E35-407B89B55FDB}"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B366EBFF-F33C-4FEF-A5C0-CB420D4E5B22}"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158D33B7-4790-4578-BDD2-3632AAA709B6}"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6ED9F543-5391-4ABB-B7B0-F135AA19B7B5}"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DDB4BAC5-EC03-46D2-9F0A-EFF7CDF27219}"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FC53EC5E-D6CE-44B4-878D-00B141B7D737}"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0F29EE93-AAE4-4A66-9550-09D6671019D1}"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D3E8E08D-C41A-40BF-9B13-441210A1EB34}"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744EAAA6-6772-4598-8BA1-52BB72D80615}"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0AF1352E-C544-46EA-808C-F65E1DF088CC}"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C54ABDC3-8290-4224-AC9B-CB092F944684}"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00E2E79E-EF59-4CAD-90E5-3CE2419987C4}"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677597BE-9512-4CEB-8D8F-9318FEC9305F}"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BD5BFF97-D92E-45F0-96A4-3022E1FB323B}"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D682E83A-072E-4D33-B948-6BE727716A37}"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1A4E3103-5363-406F-96AE-7AFA28543B18}"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0081E824-7B58-4545-BB5C-CBE03C597233}"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EE593910-E57A-4107-AB15-EBA05A158AE2}"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D0F55555-9374-4827-8975-1FD9582A75B5}"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9F94315D-AC0F-4FFD-8B32-DCB99596DC56}"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0C3B0E1-000F-4C1B-B7C8-50BBF8E8D2A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B8149258-CD6A-45BF-99B7-72099F0F0C4E}"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E336020-5808-4524-AD10-C581920A3BEC}"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defRPr>
      </a:lvl2pPr>
      <a:lvl3pPr algn="l" rtl="0" eaLnBrk="0" fontAlgn="base" hangingPunct="0">
        <a:lnSpc>
          <a:spcPct val="90000"/>
        </a:lnSpc>
        <a:spcBef>
          <a:spcPct val="0"/>
        </a:spcBef>
        <a:spcAft>
          <a:spcPct val="0"/>
        </a:spcAft>
        <a:defRPr sz="4400">
          <a:solidFill>
            <a:schemeClr val="tx1"/>
          </a:solidFill>
          <a:latin typeface="Calibri Light"/>
        </a:defRPr>
      </a:lvl3pPr>
      <a:lvl4pPr algn="l" rtl="0" eaLnBrk="0" fontAlgn="base" hangingPunct="0">
        <a:lnSpc>
          <a:spcPct val="90000"/>
        </a:lnSpc>
        <a:spcBef>
          <a:spcPct val="0"/>
        </a:spcBef>
        <a:spcAft>
          <a:spcPct val="0"/>
        </a:spcAft>
        <a:defRPr sz="4400">
          <a:solidFill>
            <a:schemeClr val="tx1"/>
          </a:solidFill>
          <a:latin typeface="Calibri Light"/>
        </a:defRPr>
      </a:lvl4pPr>
      <a:lvl5pPr algn="l" rtl="0" eaLnBrk="0" fontAlgn="base" hangingPunct="0">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0F4A832F-E33E-419A-97D9-F806288BCC9D}"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EE021EE-3765-496C-B1D0-DE28D17673A4}" type="slidenum">
              <a:rPr lang="en-US"/>
              <a:pPr>
                <a:defRPr/>
              </a:pPr>
              <a:t>‹#›</a:t>
            </a:fld>
            <a:endParaRPr lang="en-US"/>
          </a:p>
        </p:txBody>
      </p:sp>
      <p:pic>
        <p:nvPicPr>
          <p:cNvPr id="13319"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0" r:id="rId7"/>
    <p:sldLayoutId id="2147483689" r:id="rId8"/>
    <p:sldLayoutId id="2147483690" r:id="rId9"/>
    <p:sldLayoutId id="2147483681" r:id="rId10"/>
    <p:sldLayoutId id="2147483682"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hyperlink" Target="https://vimeo.com/417761916/8fd7253538" TargetMode="Externa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hyperlink" Target="https://vimeo.com/417727709/9ea7153c17" TargetMode="External"/><Relationship Id="rId2" Type="http://schemas.openxmlformats.org/officeDocument/2006/relationships/notesSlide" Target="../notesSlides/notesSlide18.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p:cNvPicPr>
          <p:nvPr/>
        </p:nvPicPr>
        <p:blipFill>
          <a:blip r:embed="rId3"/>
          <a:srcRect/>
          <a:stretch>
            <a:fillRect/>
          </a:stretch>
        </p:blipFill>
        <p:spPr bwMode="auto">
          <a:xfrm>
            <a:off x="517525" y="1935163"/>
            <a:ext cx="6024563" cy="3921125"/>
          </a:xfrm>
          <a:prstGeom prst="rect">
            <a:avLst/>
          </a:prstGeom>
          <a:noFill/>
          <a:ln w="9525">
            <a:noFill/>
            <a:miter lim="800000"/>
            <a:headEnd/>
            <a:tailEnd/>
          </a:ln>
        </p:spPr>
      </p:pic>
      <p:sp>
        <p:nvSpPr>
          <p:cNvPr id="4" name="Rectangle 7">
            <a:extLst>
              <a:ext uri="{FF2B5EF4-FFF2-40B4-BE49-F238E27FC236}"/>
            </a:extLst>
          </p:cNvPr>
          <p:cNvSpPr/>
          <p:nvPr/>
        </p:nvSpPr>
        <p:spPr>
          <a:xfrm>
            <a:off x="6921500" y="4352925"/>
            <a:ext cx="5114925" cy="144780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4</a:t>
            </a:r>
          </a:p>
          <a:p>
            <a:pP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Making the change</a:t>
            </a:r>
          </a:p>
        </p:txBody>
      </p:sp>
      <p:pic>
        <p:nvPicPr>
          <p:cNvPr id="26627" name="Picture 4" descr="A close up of a sign&#10;&#10;Description automatically generated"/>
          <p:cNvPicPr>
            <a:picLocks noChangeAspect="1"/>
          </p:cNvPicPr>
          <p:nvPr/>
        </p:nvPicPr>
        <p:blipFill>
          <a:blip r:embed="rId4"/>
          <a:srcRect/>
          <a:stretch>
            <a:fillRect/>
          </a:stretch>
        </p:blipFill>
        <p:spPr bwMode="auto">
          <a:xfrm>
            <a:off x="6921500" y="2000250"/>
            <a:ext cx="4279900" cy="23526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93725" y="1506538"/>
            <a:ext cx="11004550" cy="1914525"/>
          </a:xfrm>
          <a:prstGeom prst="rect">
            <a:avLst/>
          </a:prstGeom>
          <a:noFill/>
        </p:spPr>
        <p:txBody>
          <a:bodyPr>
            <a:spAutoFit/>
          </a:bodyPr>
          <a:lstStyle/>
          <a:p>
            <a:pPr fontAlgn="auto">
              <a:lnSpc>
                <a:spcPct val="120000"/>
              </a:lnSpc>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Welcome to Session 4. We have a new person who is going to help us for the rest of these sessions and that’s Matthew Burton. Matthew is an author, TV presenter (occasionally on BBC Bitesize) and starred in ‘Educating Yorkshire’. He is also often on TV and radio being interviewed. He is a headteacher and has written ‘Go Big’ to help you as you move on to secondary school. Gemma is still here and will pop up at the end!</a:t>
            </a:r>
          </a:p>
        </p:txBody>
      </p:sp>
      <p:sp>
        <p:nvSpPr>
          <p:cNvPr id="8" name="TextBox 7"/>
          <p:cNvSpPr txBox="1"/>
          <p:nvPr/>
        </p:nvSpPr>
        <p:spPr>
          <a:xfrm>
            <a:off x="1865313" y="3421063"/>
            <a:ext cx="3313112" cy="2740025"/>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6" name="TextBox 5">
            <a:extLst>
              <a:ext uri="{FF2B5EF4-FFF2-40B4-BE49-F238E27FC236}"/>
            </a:extLst>
          </p:cNvPr>
          <p:cNvSpPr txBox="1"/>
          <p:nvPr/>
        </p:nvSpPr>
        <p:spPr>
          <a:xfrm>
            <a:off x="6326188" y="3378200"/>
            <a:ext cx="3313112" cy="3479800"/>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28676" name="Picture 9" descr="A person looking at the camera&#10;&#10;Description automatically generated"/>
          <p:cNvPicPr>
            <a:picLocks noChangeAspect="1"/>
          </p:cNvPicPr>
          <p:nvPr/>
        </p:nvPicPr>
        <p:blipFill>
          <a:blip r:embed="rId3"/>
          <a:srcRect/>
          <a:stretch>
            <a:fillRect/>
          </a:stretch>
        </p:blipFill>
        <p:spPr bwMode="auto">
          <a:xfrm>
            <a:off x="6683375" y="4008438"/>
            <a:ext cx="1765300" cy="2684462"/>
          </a:xfrm>
          <a:prstGeom prst="rect">
            <a:avLst/>
          </a:prstGeom>
          <a:noFill/>
          <a:ln w="9525">
            <a:noFill/>
            <a:miter lim="800000"/>
            <a:headEnd/>
            <a:tailEnd/>
          </a:ln>
        </p:spPr>
      </p:pic>
      <p:pic>
        <p:nvPicPr>
          <p:cNvPr id="28677" name="Picture 15" descr="A person standing on a city street&#10;&#10;Description automatically generated"/>
          <p:cNvPicPr>
            <a:picLocks noChangeAspect="1"/>
          </p:cNvPicPr>
          <p:nvPr/>
        </p:nvPicPr>
        <p:blipFill>
          <a:blip r:embed="rId4"/>
          <a:srcRect/>
          <a:stretch>
            <a:fillRect/>
          </a:stretch>
        </p:blipFill>
        <p:spPr bwMode="auto">
          <a:xfrm>
            <a:off x="2133600" y="4011613"/>
            <a:ext cx="2232025" cy="26479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7550" y="1411288"/>
            <a:ext cx="8186738" cy="1077912"/>
          </a:xfrm>
          <a:prstGeom prst="rect">
            <a:avLst/>
          </a:prstGeom>
          <a:noFill/>
        </p:spPr>
        <p:txBody>
          <a:bodyPr>
            <a:spAutoFit/>
          </a:bodyPr>
          <a:lstStyle/>
          <a:p>
            <a:pPr fontAlgn="auto">
              <a:spcBef>
                <a:spcPts val="0"/>
              </a:spcBef>
              <a:spcAft>
                <a:spcPts val="0"/>
              </a:spcAft>
              <a:defRPr/>
            </a:pPr>
            <a:r>
              <a:rPr lang="en-US" sz="3200" b="1" dirty="0">
                <a:solidFill>
                  <a:schemeClr val="tx1">
                    <a:lumMod val="75000"/>
                    <a:lumOff val="25000"/>
                  </a:schemeClr>
                </a:solidFill>
                <a:latin typeface="Calibri" panose="020F0502020204030204" pitchFamily="34" charset="0"/>
                <a:cs typeface="Calibri" panose="020F0502020204030204" pitchFamily="34" charset="0"/>
              </a:rPr>
              <a:t>In Session 3, we </a:t>
            </a:r>
            <a:r>
              <a:rPr lang="en-GB" sz="32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3200" b="1" dirty="0">
                <a:solidFill>
                  <a:schemeClr val="tx1">
                    <a:lumMod val="75000"/>
                    <a:lumOff val="25000"/>
                  </a:schemeClr>
                </a:solidFill>
                <a:latin typeface="Calibri" panose="020F0502020204030204" pitchFamily="34" charset="0"/>
                <a:cs typeface="Calibri" panose="020F0502020204030204" pitchFamily="34" charset="0"/>
              </a:rPr>
              <a:t>the things that we worry about including the fear of failure.</a:t>
            </a:r>
          </a:p>
        </p:txBody>
      </p:sp>
      <p:sp>
        <p:nvSpPr>
          <p:cNvPr id="12" name="TextBox 11"/>
          <p:cNvSpPr txBox="1"/>
          <p:nvPr/>
        </p:nvSpPr>
        <p:spPr>
          <a:xfrm>
            <a:off x="717550" y="4627563"/>
            <a:ext cx="6788150" cy="708025"/>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People who want to be awesome and mature, make failure an opportunity to learn.</a:t>
            </a:r>
          </a:p>
        </p:txBody>
      </p:sp>
      <p:pic>
        <p:nvPicPr>
          <p:cNvPr id="30723" name="Picture 8" descr="A picture containing clock, man, standing&#10;&#10;Description automatically generated"/>
          <p:cNvPicPr>
            <a:picLocks noChangeAspect="1"/>
          </p:cNvPicPr>
          <p:nvPr/>
        </p:nvPicPr>
        <p:blipFill>
          <a:blip r:embed="rId3"/>
          <a:srcRect/>
          <a:stretch>
            <a:fillRect/>
          </a:stretch>
        </p:blipFill>
        <p:spPr bwMode="auto">
          <a:xfrm>
            <a:off x="8035925" y="2157413"/>
            <a:ext cx="3438525" cy="4730750"/>
          </a:xfrm>
          <a:prstGeom prst="rect">
            <a:avLst/>
          </a:prstGeom>
          <a:noFill/>
          <a:ln w="9525">
            <a:noFill/>
            <a:miter lim="800000"/>
            <a:headEnd/>
            <a:tailEnd/>
          </a:ln>
        </p:spPr>
      </p:pic>
      <p:sp>
        <p:nvSpPr>
          <p:cNvPr id="6" name="TextBox 5"/>
          <p:cNvSpPr txBox="1"/>
          <p:nvPr/>
        </p:nvSpPr>
        <p:spPr>
          <a:xfrm>
            <a:off x="717550" y="3333750"/>
            <a:ext cx="5289550" cy="708025"/>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We agreed that failure is a way to learn and we should embrace 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19625" y="5637213"/>
            <a:ext cx="7470775" cy="708025"/>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We are now looking at Matthew Burton’s book ‘Go Big’. If you are reading alongside these sessions, then you can read up to page 35.</a:t>
            </a:r>
          </a:p>
        </p:txBody>
      </p:sp>
      <p:sp>
        <p:nvSpPr>
          <p:cNvPr id="4" name="TextBox 3"/>
          <p:cNvSpPr txBox="1"/>
          <p:nvPr/>
        </p:nvSpPr>
        <p:spPr>
          <a:xfrm>
            <a:off x="608013" y="1446213"/>
            <a:ext cx="10798175" cy="461962"/>
          </a:xfrm>
          <a:prstGeom prst="rect">
            <a:avLst/>
          </a:prstGeom>
          <a:noFill/>
        </p:spPr>
        <p:txBody>
          <a:bodyPr>
            <a:spAutoFit/>
          </a:bodyPr>
          <a:lstStyle/>
          <a:p>
            <a:pP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32771" name="Picture 6" descr="A person standing in front of a window&#10;&#10;Description automatically generated">
            <a:hlinkClick r:id="rId3"/>
          </p:cNvPr>
          <p:cNvPicPr>
            <a:picLocks noChangeAspect="1"/>
          </p:cNvPicPr>
          <p:nvPr/>
        </p:nvPicPr>
        <p:blipFill>
          <a:blip r:embed="rId4"/>
          <a:srcRect/>
          <a:stretch>
            <a:fillRect/>
          </a:stretch>
        </p:blipFill>
        <p:spPr bwMode="auto">
          <a:xfrm>
            <a:off x="4619625" y="2187575"/>
            <a:ext cx="5308600" cy="2981325"/>
          </a:xfrm>
          <a:prstGeom prst="rect">
            <a:avLst/>
          </a:prstGeom>
          <a:noFill/>
          <a:ln w="9525">
            <a:noFill/>
            <a:miter lim="800000"/>
            <a:headEnd/>
            <a:tailEnd/>
          </a:ln>
        </p:spPr>
      </p:pic>
      <p:pic>
        <p:nvPicPr>
          <p:cNvPr id="32772" name="Picture 8" descr="A close up of a logo&#10;&#10;Description automatically generated">
            <a:hlinkClick r:id="rId3"/>
          </p:cNvPr>
          <p:cNvPicPr>
            <a:picLocks noChangeAspect="1"/>
          </p:cNvPicPr>
          <p:nvPr/>
        </p:nvPicPr>
        <p:blipFill>
          <a:blip r:embed="rId5"/>
          <a:srcRect/>
          <a:stretch>
            <a:fillRect/>
          </a:stretch>
        </p:blipFill>
        <p:spPr bwMode="auto">
          <a:xfrm>
            <a:off x="6111875" y="2351088"/>
            <a:ext cx="2324100" cy="2654300"/>
          </a:xfrm>
          <a:prstGeom prst="rect">
            <a:avLst/>
          </a:prstGeom>
          <a:noFill/>
          <a:ln w="9525">
            <a:noFill/>
            <a:miter lim="800000"/>
            <a:headEnd/>
            <a:tailEnd/>
          </a:ln>
        </p:spPr>
      </p:pic>
      <p:pic>
        <p:nvPicPr>
          <p:cNvPr id="32773" name="Picture 1"/>
          <p:cNvPicPr>
            <a:picLocks noChangeAspect="1"/>
          </p:cNvPicPr>
          <p:nvPr/>
        </p:nvPicPr>
        <p:blipFill>
          <a:blip r:embed="rId6"/>
          <a:srcRect/>
          <a:stretch>
            <a:fillRect/>
          </a:stretch>
        </p:blipFill>
        <p:spPr bwMode="auto">
          <a:xfrm>
            <a:off x="1128713" y="2184400"/>
            <a:ext cx="2962275" cy="41846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98475" y="1295400"/>
            <a:ext cx="6096000" cy="646113"/>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Times New Roman" panose="02020603050405020304" pitchFamily="18" charset="0"/>
              </a:rPr>
              <a:t>What is change?</a:t>
            </a:r>
            <a:endParaRPr lang="en-GB" sz="3600" b="1" dirty="0">
              <a:solidFill>
                <a:schemeClr val="tx1">
                  <a:lumMod val="75000"/>
                  <a:lumOff val="25000"/>
                </a:schemeClr>
              </a:solidFill>
              <a:latin typeface="+mn-lt"/>
            </a:endParaRPr>
          </a:p>
        </p:txBody>
      </p:sp>
      <p:sp>
        <p:nvSpPr>
          <p:cNvPr id="6" name="TextBox 5">
            <a:extLst>
              <a:ext uri="{FF2B5EF4-FFF2-40B4-BE49-F238E27FC236}"/>
            </a:extLst>
          </p:cNvPr>
          <p:cNvSpPr txBox="1"/>
          <p:nvPr/>
        </p:nvSpPr>
        <p:spPr>
          <a:xfrm>
            <a:off x="498475" y="2003425"/>
            <a:ext cx="5781675" cy="4051300"/>
          </a:xfrm>
          <a:prstGeom prst="rect">
            <a:avLst/>
          </a:prstGeom>
          <a:noFill/>
        </p:spPr>
        <p:txBody>
          <a:bodyPr>
            <a:spAutoFit/>
          </a:bodyPr>
          <a:lstStyle/>
          <a:p>
            <a:pPr fontAlgn="auto">
              <a:lnSpc>
                <a:spcPct val="120000"/>
              </a:lnSpc>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In life, we go through many different changes or ‘transitions’. Here are some examples: </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house </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vegetarian</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brother or sister</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Getting your first job</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Breaking your leg or arm</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Growing up</a:t>
            </a:r>
          </a:p>
          <a:p>
            <a:pPr marL="285750" indent="-285750" fontAlgn="auto">
              <a:lnSpc>
                <a:spcPct val="120000"/>
              </a:lnSpc>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secondary school</a:t>
            </a:r>
          </a:p>
        </p:txBody>
      </p:sp>
      <p:pic>
        <p:nvPicPr>
          <p:cNvPr id="34819" name="Picture 3" descr="A picture containing outdoor, air, board, man&#10;&#10;Description automatically generated"/>
          <p:cNvPicPr>
            <a:picLocks noChangeAspect="1"/>
          </p:cNvPicPr>
          <p:nvPr/>
        </p:nvPicPr>
        <p:blipFill>
          <a:blip r:embed="rId3"/>
          <a:srcRect/>
          <a:stretch>
            <a:fillRect/>
          </a:stretch>
        </p:blipFill>
        <p:spPr bwMode="auto">
          <a:xfrm>
            <a:off x="6280150" y="2860675"/>
            <a:ext cx="5137150" cy="34290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322263" y="2117725"/>
            <a:ext cx="3925887" cy="3416300"/>
          </a:xfrm>
          <a:prstGeom prst="rect">
            <a:avLst/>
          </a:prstGeom>
          <a:noFill/>
        </p:spPr>
        <p:txBody>
          <a:bodyPr>
            <a:spAutoFit/>
          </a:bodyPr>
          <a:lstStyle/>
          <a:p>
            <a:pPr algn="ctr" fontAlgn="auto">
              <a:spcBef>
                <a:spcPts val="0"/>
              </a:spcBef>
              <a:spcAft>
                <a:spcPts val="0"/>
              </a:spcAft>
              <a:defRPr/>
            </a:pPr>
            <a:r>
              <a:rPr lang="en-GB" sz="3600" b="1" dirty="0">
                <a:solidFill>
                  <a:schemeClr val="tx1">
                    <a:lumMod val="65000"/>
                    <a:lumOff val="35000"/>
                  </a:schemeClr>
                </a:solidFill>
                <a:latin typeface="Calibri" panose="020F0502020204030204" pitchFamily="34" charset="0"/>
              </a:rPr>
              <a:t>One of the biggest changes you will ever make is the leap from primary school to secondary school. </a:t>
            </a:r>
          </a:p>
        </p:txBody>
      </p:sp>
      <p:pic>
        <p:nvPicPr>
          <p:cNvPr id="36866" name="Picture 4" descr="A picture containing outdoor, air, dark, flying&#10;&#10;Description automatically generated"/>
          <p:cNvPicPr>
            <a:picLocks noChangeAspect="1"/>
          </p:cNvPicPr>
          <p:nvPr/>
        </p:nvPicPr>
        <p:blipFill>
          <a:blip r:embed="rId3"/>
          <a:srcRect/>
          <a:stretch>
            <a:fillRect/>
          </a:stretch>
        </p:blipFill>
        <p:spPr bwMode="auto">
          <a:xfrm>
            <a:off x="4737100" y="1816100"/>
            <a:ext cx="6629400" cy="44196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3"/>
          <p:cNvPicPr>
            <a:picLocks noChangeAspect="1"/>
          </p:cNvPicPr>
          <p:nvPr/>
        </p:nvPicPr>
        <p:blipFill>
          <a:blip r:embed="rId3"/>
          <a:srcRect/>
          <a:stretch>
            <a:fillRect/>
          </a:stretch>
        </p:blipFill>
        <p:spPr bwMode="auto">
          <a:xfrm>
            <a:off x="5070475" y="1422400"/>
            <a:ext cx="6765925" cy="5435600"/>
          </a:xfrm>
          <a:prstGeom prst="rect">
            <a:avLst/>
          </a:prstGeom>
          <a:noFill/>
          <a:ln w="9525">
            <a:noFill/>
            <a:miter lim="800000"/>
            <a:headEnd/>
            <a:tailEnd/>
          </a:ln>
        </p:spPr>
      </p:pic>
      <p:sp>
        <p:nvSpPr>
          <p:cNvPr id="2" name="Rectangle 1">
            <a:extLst>
              <a:ext uri="{FF2B5EF4-FFF2-40B4-BE49-F238E27FC236}"/>
            </a:extLst>
          </p:cNvPr>
          <p:cNvSpPr/>
          <p:nvPr/>
        </p:nvSpPr>
        <p:spPr>
          <a:xfrm>
            <a:off x="355600" y="1422400"/>
            <a:ext cx="4311650" cy="1939925"/>
          </a:xfrm>
          <a:prstGeom prst="rect">
            <a:avLst/>
          </a:prstGeom>
          <a:solidFill>
            <a:schemeClr val="bg1"/>
          </a:solidFill>
        </p:spPr>
        <p:txBody>
          <a:bodyPr>
            <a:spAutoFit/>
          </a:bodyPr>
          <a:lstStyle/>
          <a:p>
            <a:pPr fontAlgn="auto">
              <a:spcBef>
                <a:spcPts val="0"/>
              </a:spcBef>
              <a:spcAft>
                <a:spcPts val="0"/>
              </a:spcAft>
              <a:defRPr/>
            </a:pPr>
            <a:r>
              <a:rPr lang="en-GB" sz="6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is an opportunity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1563688" y="1481138"/>
            <a:ext cx="8507412"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face change and be prepared?</a:t>
            </a:r>
          </a:p>
        </p:txBody>
      </p:sp>
      <p:sp>
        <p:nvSpPr>
          <p:cNvPr id="3" name="TextBox 2">
            <a:extLst>
              <a:ext uri="{FF2B5EF4-FFF2-40B4-BE49-F238E27FC236}"/>
            </a:extLst>
          </p:cNvPr>
          <p:cNvSpPr txBox="1"/>
          <p:nvPr/>
        </p:nvSpPr>
        <p:spPr>
          <a:xfrm>
            <a:off x="1619250" y="2570163"/>
            <a:ext cx="4197350" cy="8302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Talk to friends and family about your concerns or excitement.</a:t>
            </a:r>
          </a:p>
        </p:txBody>
      </p:sp>
      <p:sp>
        <p:nvSpPr>
          <p:cNvPr id="4" name="TextBox 3">
            <a:extLst>
              <a:ext uri="{FF2B5EF4-FFF2-40B4-BE49-F238E27FC236}"/>
            </a:extLst>
          </p:cNvPr>
          <p:cNvSpPr txBox="1"/>
          <p:nvPr/>
        </p:nvSpPr>
        <p:spPr>
          <a:xfrm>
            <a:off x="1619250" y="4030663"/>
            <a:ext cx="4197350" cy="831850"/>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Learn the layout of your new school.</a:t>
            </a:r>
          </a:p>
        </p:txBody>
      </p:sp>
      <p:sp>
        <p:nvSpPr>
          <p:cNvPr id="5" name="TextBox 4">
            <a:extLst>
              <a:ext uri="{FF2B5EF4-FFF2-40B4-BE49-F238E27FC236}"/>
            </a:extLst>
          </p:cNvPr>
          <p:cNvSpPr txBox="1"/>
          <p:nvPr/>
        </p:nvSpPr>
        <p:spPr>
          <a:xfrm>
            <a:off x="6442075" y="2570163"/>
            <a:ext cx="4195763" cy="8302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Be organised and get all of your equipment ready.</a:t>
            </a:r>
          </a:p>
        </p:txBody>
      </p:sp>
      <p:sp>
        <p:nvSpPr>
          <p:cNvPr id="6" name="TextBox 5">
            <a:extLst>
              <a:ext uri="{FF2B5EF4-FFF2-40B4-BE49-F238E27FC236}"/>
            </a:extLst>
          </p:cNvPr>
          <p:cNvSpPr txBox="1"/>
          <p:nvPr/>
        </p:nvSpPr>
        <p:spPr>
          <a:xfrm>
            <a:off x="6442075" y="5376863"/>
            <a:ext cx="4195763" cy="4619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Never be afraid to ask for help.</a:t>
            </a:r>
          </a:p>
        </p:txBody>
      </p:sp>
      <p:sp>
        <p:nvSpPr>
          <p:cNvPr id="8" name="TextBox 7">
            <a:extLst>
              <a:ext uri="{FF2B5EF4-FFF2-40B4-BE49-F238E27FC236}"/>
            </a:extLst>
          </p:cNvPr>
          <p:cNvSpPr txBox="1"/>
          <p:nvPr/>
        </p:nvSpPr>
        <p:spPr>
          <a:xfrm>
            <a:off x="6442075" y="4030663"/>
            <a:ext cx="4195763" cy="831850"/>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Know the timetable of your new school.</a:t>
            </a:r>
          </a:p>
        </p:txBody>
      </p:sp>
      <p:sp>
        <p:nvSpPr>
          <p:cNvPr id="9" name="TextBox 8">
            <a:extLst>
              <a:ext uri="{FF2B5EF4-FFF2-40B4-BE49-F238E27FC236}"/>
            </a:extLst>
          </p:cNvPr>
          <p:cNvSpPr txBox="1"/>
          <p:nvPr/>
        </p:nvSpPr>
        <p:spPr>
          <a:xfrm>
            <a:off x="1619250" y="5376863"/>
            <a:ext cx="4197350" cy="8302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rPr>
              <a:t>Know what uniform and sports kit you need.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14350" y="1246188"/>
            <a:ext cx="8274050" cy="1190625"/>
          </a:xfrm>
          <a:prstGeom prst="rect">
            <a:avLst/>
          </a:prstGeom>
        </p:spPr>
        <p:txBody>
          <a:bodyPr wrap="none">
            <a:spAutoFit/>
          </a:bodyPr>
          <a:lstStyle/>
          <a:p>
            <a:r>
              <a:rPr lang="en-GB" sz="3600" b="1">
                <a:solidFill>
                  <a:srgbClr val="404040"/>
                </a:solidFill>
                <a:latin typeface="Calibri" pitchFamily="34" charset="0"/>
                <a:ea typeface="Calibri" pitchFamily="34" charset="0"/>
                <a:cs typeface="Times New Roman" pitchFamily="18" charset="0"/>
              </a:rPr>
              <a:t>There are many ways we can embrace the </a:t>
            </a:r>
            <a:br>
              <a:rPr lang="en-GB" sz="3600" b="1">
                <a:solidFill>
                  <a:srgbClr val="404040"/>
                </a:solidFill>
                <a:latin typeface="Calibri" pitchFamily="34" charset="0"/>
                <a:ea typeface="Calibri" pitchFamily="34" charset="0"/>
                <a:cs typeface="Times New Roman" pitchFamily="18" charset="0"/>
              </a:rPr>
            </a:br>
            <a:r>
              <a:rPr lang="en-GB" sz="3600" b="1">
                <a:solidFill>
                  <a:srgbClr val="404040"/>
                </a:solidFill>
                <a:latin typeface="Calibri" pitchFamily="34" charset="0"/>
                <a:ea typeface="Calibri" pitchFamily="34" charset="0"/>
                <a:cs typeface="Times New Roman" pitchFamily="18" charset="0"/>
              </a:rPr>
              <a:t>change of going to Hinchingbrooke</a:t>
            </a:r>
          </a:p>
        </p:txBody>
      </p:sp>
      <p:sp>
        <p:nvSpPr>
          <p:cNvPr id="5" name="TextBox 4">
            <a:extLst>
              <a:ext uri="{FF2B5EF4-FFF2-40B4-BE49-F238E27FC236}"/>
            </a:extLst>
          </p:cNvPr>
          <p:cNvSpPr txBox="1"/>
          <p:nvPr/>
        </p:nvSpPr>
        <p:spPr>
          <a:xfrm>
            <a:off x="5459413" y="2795588"/>
            <a:ext cx="6186487" cy="2667000"/>
          </a:xfrm>
          <a:prstGeom prst="rect">
            <a:avLst/>
          </a:prstGeom>
          <a:noFill/>
          <a:ln w="19050">
            <a:solidFill>
              <a:srgbClr val="FA6A04"/>
            </a:solidFill>
          </a:ln>
        </p:spPr>
        <p:txBody>
          <a:bodyPr>
            <a:spAutoFit/>
          </a:bodyPr>
          <a:lstStyle/>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See it as an opportunity to make new friends.</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Try out new clubs and activities.</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Everyone is facing the same thing so try to enjoy it!</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Make a great first impression with your behaviour, organisation and presentation.</a:t>
            </a:r>
          </a:p>
        </p:txBody>
      </p:sp>
      <p:pic>
        <p:nvPicPr>
          <p:cNvPr id="43011" name="Picture 5" descr="A group of people looking at a computer&#10;&#10;Description automatically generated"/>
          <p:cNvPicPr>
            <a:picLocks noChangeAspect="1"/>
          </p:cNvPicPr>
          <p:nvPr/>
        </p:nvPicPr>
        <p:blipFill>
          <a:blip r:embed="rId3"/>
          <a:srcRect/>
          <a:stretch>
            <a:fillRect/>
          </a:stretch>
        </p:blipFill>
        <p:spPr bwMode="auto">
          <a:xfrm>
            <a:off x="847725" y="2809875"/>
            <a:ext cx="4181475" cy="2786063"/>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5150" y="2836863"/>
            <a:ext cx="8154988" cy="2370137"/>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“One child, one teacher, one book, one pen can change the world.”</a:t>
            </a:r>
          </a:p>
          <a:p>
            <a:pPr fontAlgn="auto">
              <a:spcBef>
                <a:spcPts val="0"/>
              </a:spcBef>
              <a:spcAft>
                <a:spcPts val="0"/>
              </a:spcAft>
              <a:defRPr/>
            </a:pPr>
            <a:endParaRPr lang="en-US" sz="40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Malala Yousafzai</a:t>
            </a:r>
          </a:p>
          <a:p>
            <a:pPr fontAlgn="auto">
              <a:spcBef>
                <a:spcPts val="0"/>
              </a:spcBef>
              <a:spcAft>
                <a:spcPts val="0"/>
              </a:spcAft>
              <a:defRPr/>
            </a:pPr>
            <a:r>
              <a:rPr lang="en-US" dirty="0">
                <a:solidFill>
                  <a:schemeClr val="tx1">
                    <a:lumMod val="75000"/>
                    <a:lumOff val="25000"/>
                  </a:schemeClr>
                </a:solidFill>
                <a:latin typeface="Calibri" panose="020F0502020204030204" pitchFamily="34" charset="0"/>
                <a:cs typeface="Calibri" panose="020F0502020204030204" pitchFamily="34" charset="0"/>
              </a:rPr>
              <a:t>Pakistani activist for female education and the youngest Nobel Peace Prize laureate</a:t>
            </a:r>
          </a:p>
        </p:txBody>
      </p:sp>
      <p:sp>
        <p:nvSpPr>
          <p:cNvPr id="6" name="TextBox 5"/>
          <p:cNvSpPr txBox="1"/>
          <p:nvPr/>
        </p:nvSpPr>
        <p:spPr>
          <a:xfrm>
            <a:off x="565150" y="1389063"/>
            <a:ext cx="9898063" cy="1230312"/>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Why is getting an education such a great thing?</a:t>
            </a: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This is what a teenager called Malala said when she was at secondary school: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975" y="1547813"/>
            <a:ext cx="8515350" cy="4194175"/>
          </a:xfrm>
          <a:prstGeom prst="rect">
            <a:avLst/>
          </a:prstGeom>
          <a:noFill/>
        </p:spPr>
        <p:txBody>
          <a:bodyPr>
            <a:spAutoFit/>
          </a:bodyPr>
          <a:lstStyle/>
          <a:p>
            <a:pPr fontAlgn="auto">
              <a:lnSpc>
                <a:spcPct val="120000"/>
              </a:lnSpc>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“Malala believes that anyone – you, me, that person on the bus who goes to the secondary down the road – can change the world. The power of education to help you do that is massive. It opens doors that we thought were locked; it gives us the bricks to build the highest tower from which we can see the beauty of the world. Or, to put it without using metaphors, a good education can help you get the life you want for yourself.’</a:t>
            </a:r>
          </a:p>
        </p:txBody>
      </p:sp>
      <p:sp>
        <p:nvSpPr>
          <p:cNvPr id="47106" name="TextBox 3"/>
          <p:cNvSpPr txBox="1">
            <a:spLocks noChangeArrowheads="1"/>
          </p:cNvSpPr>
          <p:nvPr/>
        </p:nvSpPr>
        <p:spPr bwMode="auto">
          <a:xfrm>
            <a:off x="4000500" y="6132513"/>
            <a:ext cx="7508875" cy="369887"/>
          </a:xfrm>
          <a:prstGeom prst="rect">
            <a:avLst/>
          </a:prstGeom>
          <a:noFill/>
          <a:ln w="9525">
            <a:noFill/>
            <a:miter lim="800000"/>
            <a:headEnd/>
            <a:tailEnd/>
          </a:ln>
        </p:spPr>
        <p:txBody>
          <a:bodyPr>
            <a:spAutoFit/>
          </a:bodyPr>
          <a:lstStyle/>
          <a:p>
            <a:pPr algn="r"/>
            <a:r>
              <a:rPr lang="en-US" b="1">
                <a:solidFill>
                  <a:srgbClr val="FA6A04"/>
                </a:solidFill>
                <a:latin typeface="Calibri" pitchFamily="34" charset="0"/>
              </a:rPr>
              <a:t>‘Go Big’ page 14</a:t>
            </a:r>
          </a:p>
        </p:txBody>
      </p:sp>
      <p:grpSp>
        <p:nvGrpSpPr>
          <p:cNvPr id="47107" name="Group 4"/>
          <p:cNvGrpSpPr>
            <a:grpSpLocks/>
          </p:cNvGrpSpPr>
          <p:nvPr/>
        </p:nvGrpSpPr>
        <p:grpSpPr bwMode="auto">
          <a:xfrm>
            <a:off x="9474200" y="1784350"/>
            <a:ext cx="1693863" cy="4089400"/>
            <a:chOff x="9474539" y="2613682"/>
            <a:chExt cx="1366822" cy="3259567"/>
          </a:xfrm>
        </p:grpSpPr>
        <p:pic>
          <p:nvPicPr>
            <p:cNvPr id="47108" name="Picture 5"/>
            <p:cNvPicPr>
              <a:picLocks noChangeAspect="1"/>
            </p:cNvPicPr>
            <p:nvPr/>
          </p:nvPicPr>
          <p:blipFill>
            <a:blip r:embed="rId3"/>
            <a:srcRect/>
            <a:stretch>
              <a:fillRect/>
            </a:stretch>
          </p:blipFill>
          <p:spPr bwMode="auto">
            <a:xfrm>
              <a:off x="9474539" y="2613682"/>
              <a:ext cx="1366822" cy="3259567"/>
            </a:xfrm>
            <a:prstGeom prst="rect">
              <a:avLst/>
            </a:prstGeom>
            <a:noFill/>
            <a:ln w="9525">
              <a:noFill/>
              <a:miter lim="800000"/>
              <a:headEnd/>
              <a:tailEnd/>
            </a:ln>
          </p:spPr>
        </p:pic>
        <p:sp>
          <p:nvSpPr>
            <p:cNvPr id="7" name="Oval 6">
              <a:extLst>
                <a:ext uri="{FF2B5EF4-FFF2-40B4-BE49-F238E27FC236}"/>
              </a:extLst>
            </p:cNvPr>
            <p:cNvSpPr/>
            <p:nvPr/>
          </p:nvSpPr>
          <p:spPr>
            <a:xfrm>
              <a:off x="9509126" y="4767324"/>
              <a:ext cx="183182" cy="26825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633413" y="3343275"/>
            <a:ext cx="5843587" cy="2616200"/>
          </a:xfrm>
          <a:prstGeom prst="rect">
            <a:avLst/>
          </a:prstGeom>
          <a:ln w="38100">
            <a:solidFill>
              <a:srgbClr val="FFC000"/>
            </a:solidFill>
          </a:ln>
        </p:spPr>
        <p:txBody>
          <a:bodyPr>
            <a:spAutoFit/>
          </a:bodyPr>
          <a:lstStyle/>
          <a:p>
            <a:pPr marL="457200" indent="-45720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Name three things that have changed the most since you started primary school.</a:t>
            </a:r>
          </a:p>
          <a:p>
            <a:pPr marL="457200" indent="-45720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What will you miss most about your old school?</a:t>
            </a:r>
          </a:p>
          <a:p>
            <a:pPr marL="457200" indent="-45720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What are you most concerned about in your new school?</a:t>
            </a:r>
          </a:p>
        </p:txBody>
      </p:sp>
      <p:sp>
        <p:nvSpPr>
          <p:cNvPr id="3" name="Rectangle 2">
            <a:extLst>
              <a:ext uri="{FF2B5EF4-FFF2-40B4-BE49-F238E27FC236}"/>
            </a:extLst>
          </p:cNvPr>
          <p:cNvSpPr/>
          <p:nvPr/>
        </p:nvSpPr>
        <p:spPr>
          <a:xfrm>
            <a:off x="633413" y="1417638"/>
            <a:ext cx="5843587" cy="708025"/>
          </a:xfrm>
          <a:prstGeom prst="rect">
            <a:avLst/>
          </a:prstGeom>
        </p:spPr>
        <p:txBody>
          <a:bodyPr wrap="none">
            <a:spAutoFit/>
          </a:bodyPr>
          <a:lstStyle/>
          <a:p>
            <a:pPr fontAlgn="auto">
              <a:spcBef>
                <a:spcPts val="0"/>
              </a:spcBef>
              <a:spcAft>
                <a:spcPts val="0"/>
              </a:spcAft>
              <a:defRPr/>
            </a:pPr>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School memories </a:t>
            </a:r>
          </a:p>
        </p:txBody>
      </p:sp>
      <p:pic>
        <p:nvPicPr>
          <p:cNvPr id="49155" name="Picture 3"/>
          <p:cNvPicPr>
            <a:picLocks noChangeAspect="1"/>
          </p:cNvPicPr>
          <p:nvPr/>
        </p:nvPicPr>
        <p:blipFill>
          <a:blip r:embed="rId3"/>
          <a:srcRect/>
          <a:stretch>
            <a:fillRect/>
          </a:stretch>
        </p:blipFill>
        <p:spPr bwMode="auto">
          <a:xfrm>
            <a:off x="6765925" y="3343275"/>
            <a:ext cx="4491038" cy="2974975"/>
          </a:xfrm>
          <a:prstGeom prst="rect">
            <a:avLst/>
          </a:prstGeom>
          <a:noFill/>
          <a:ln w="9525">
            <a:noFill/>
            <a:miter lim="800000"/>
            <a:headEnd/>
            <a:tailEnd/>
          </a:ln>
        </p:spPr>
      </p:pic>
      <p:sp>
        <p:nvSpPr>
          <p:cNvPr id="5" name="TextBox 4"/>
          <p:cNvSpPr txBox="1"/>
          <p:nvPr/>
        </p:nvSpPr>
        <p:spPr>
          <a:xfrm>
            <a:off x="633413" y="2233613"/>
            <a:ext cx="10623550" cy="646112"/>
          </a:xfrm>
          <a:prstGeom prst="rect">
            <a:avLst/>
          </a:prstGeom>
          <a:noFill/>
        </p:spPr>
        <p:txBody>
          <a:bodyPr>
            <a:spAutoFit/>
          </a:bodyPr>
          <a:lstStyle/>
          <a:p>
            <a:pPr fontAlgn="auto">
              <a:spcBef>
                <a:spcPts val="0"/>
              </a:spcBef>
              <a:spcAft>
                <a:spcPts val="0"/>
              </a:spcAft>
              <a:defRPr/>
            </a:pPr>
            <a:r>
              <a:rPr lang="en-US" dirty="0">
                <a:solidFill>
                  <a:schemeClr val="tx1">
                    <a:lumMod val="75000"/>
                    <a:lumOff val="25000"/>
                  </a:schemeClr>
                </a:solidFill>
                <a:latin typeface="Calibri" panose="020F0502020204030204" pitchFamily="34" charset="0"/>
                <a:cs typeface="Calibri" panose="020F0502020204030204" pitchFamily="34" charset="0"/>
              </a:rPr>
              <a:t>Before you make a change, it is good to look back as well as look forward. You can see how far you have come! You started primary school when you were just five years old – you couldn’t read or write back then!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838" y="1479550"/>
            <a:ext cx="7181850" cy="2643188"/>
          </a:xfrm>
          <a:prstGeom prst="rect">
            <a:avLst/>
          </a:prstGeom>
          <a:noFill/>
        </p:spPr>
        <p:txBody>
          <a:bodyPr>
            <a:spAutoFit/>
          </a:bodyPr>
          <a:lstStyle/>
          <a:p>
            <a:pPr fontAlgn="auto">
              <a:lnSpc>
                <a:spcPct val="120000"/>
              </a:lnSpc>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“Throughout our lives we go through all sorts of changes, or what we call, ‘transitions’. One of the biggest transitions any of us will go through, though, is the leap from primary to secondary school.”</a:t>
            </a:r>
          </a:p>
        </p:txBody>
      </p:sp>
      <p:sp>
        <p:nvSpPr>
          <p:cNvPr id="51202" name="TextBox 3"/>
          <p:cNvSpPr txBox="1">
            <a:spLocks noChangeArrowheads="1"/>
          </p:cNvSpPr>
          <p:nvPr/>
        </p:nvSpPr>
        <p:spPr bwMode="auto">
          <a:xfrm>
            <a:off x="5473700" y="6353175"/>
            <a:ext cx="6321425" cy="369888"/>
          </a:xfrm>
          <a:prstGeom prst="rect">
            <a:avLst/>
          </a:prstGeom>
          <a:noFill/>
          <a:ln w="9525">
            <a:noFill/>
            <a:miter lim="800000"/>
            <a:headEnd/>
            <a:tailEnd/>
          </a:ln>
        </p:spPr>
        <p:txBody>
          <a:bodyPr>
            <a:spAutoFit/>
          </a:bodyPr>
          <a:lstStyle/>
          <a:p>
            <a:pPr algn="r"/>
            <a:r>
              <a:rPr lang="en-US" b="1">
                <a:solidFill>
                  <a:srgbClr val="FA6A04"/>
                </a:solidFill>
                <a:latin typeface="Calibri" pitchFamily="34" charset="0"/>
              </a:rPr>
              <a:t>‘Go Big’ page 19</a:t>
            </a:r>
          </a:p>
        </p:txBody>
      </p:sp>
      <p:sp>
        <p:nvSpPr>
          <p:cNvPr id="51203" name="TextBox 4"/>
          <p:cNvSpPr txBox="1">
            <a:spLocks noChangeArrowheads="1"/>
          </p:cNvSpPr>
          <p:nvPr/>
        </p:nvSpPr>
        <p:spPr bwMode="auto">
          <a:xfrm>
            <a:off x="604838" y="4402138"/>
            <a:ext cx="7464425" cy="523875"/>
          </a:xfrm>
          <a:prstGeom prst="rect">
            <a:avLst/>
          </a:prstGeom>
          <a:noFill/>
          <a:ln w="9525">
            <a:noFill/>
            <a:miter lim="800000"/>
            <a:headEnd/>
            <a:tailEnd/>
          </a:ln>
        </p:spPr>
        <p:txBody>
          <a:bodyPr>
            <a:spAutoFit/>
          </a:bodyPr>
          <a:lstStyle/>
          <a:p>
            <a:r>
              <a:rPr lang="en-US" sz="2800" b="1">
                <a:solidFill>
                  <a:srgbClr val="FA6A04"/>
                </a:solidFill>
                <a:latin typeface="Calibri" pitchFamily="34" charset="0"/>
              </a:rPr>
              <a:t>We are going to look at some of those changes.</a:t>
            </a:r>
          </a:p>
        </p:txBody>
      </p:sp>
      <p:sp>
        <p:nvSpPr>
          <p:cNvPr id="11" name="Oval 10">
            <a:extLst>
              <a:ext uri="{FF2B5EF4-FFF2-40B4-BE49-F238E27FC236}"/>
            </a:extLst>
          </p:cNvPr>
          <p:cNvSpPr/>
          <p:nvPr/>
        </p:nvSpPr>
        <p:spPr>
          <a:xfrm>
            <a:off x="9683750" y="5321300"/>
            <a:ext cx="225425" cy="3365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1205" name="Group 11"/>
          <p:cNvGrpSpPr>
            <a:grpSpLocks/>
          </p:cNvGrpSpPr>
          <p:nvPr/>
        </p:nvGrpSpPr>
        <p:grpSpPr bwMode="auto">
          <a:xfrm>
            <a:off x="9474200" y="1784350"/>
            <a:ext cx="1693863" cy="4089400"/>
            <a:chOff x="9474539" y="2613682"/>
            <a:chExt cx="1366822" cy="3259567"/>
          </a:xfrm>
        </p:grpSpPr>
        <p:pic>
          <p:nvPicPr>
            <p:cNvPr id="51206" name="Picture 12"/>
            <p:cNvPicPr>
              <a:picLocks noChangeAspect="1"/>
            </p:cNvPicPr>
            <p:nvPr/>
          </p:nvPicPr>
          <p:blipFill>
            <a:blip r:embed="rId3"/>
            <a:srcRect/>
            <a:stretch>
              <a:fillRect/>
            </a:stretch>
          </p:blipFill>
          <p:spPr bwMode="auto">
            <a:xfrm>
              <a:off x="9474539" y="2613682"/>
              <a:ext cx="1366822" cy="3259567"/>
            </a:xfrm>
            <a:prstGeom prst="rect">
              <a:avLst/>
            </a:prstGeom>
            <a:noFill/>
            <a:ln w="9525">
              <a:noFill/>
              <a:miter lim="800000"/>
              <a:headEnd/>
              <a:tailEnd/>
            </a:ln>
          </p:spPr>
        </p:pic>
        <p:sp>
          <p:nvSpPr>
            <p:cNvPr id="14" name="Oval 13">
              <a:extLst>
                <a:ext uri="{FF2B5EF4-FFF2-40B4-BE49-F238E27FC236}"/>
              </a:extLst>
            </p:cNvPr>
            <p:cNvSpPr/>
            <p:nvPr/>
          </p:nvSpPr>
          <p:spPr>
            <a:xfrm>
              <a:off x="9509126" y="4767324"/>
              <a:ext cx="183182" cy="26825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79438" y="1258888"/>
            <a:ext cx="10134600" cy="1200150"/>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many differences between primary and secondary school. Here is what to expect: </a:t>
            </a:r>
          </a:p>
        </p:txBody>
      </p:sp>
      <p:graphicFrame>
        <p:nvGraphicFramePr>
          <p:cNvPr id="3" name="Table 3">
            <a:extLst>
              <a:ext uri="{FF2B5EF4-FFF2-40B4-BE49-F238E27FC236}"/>
            </a:extLst>
          </p:cNvPr>
          <p:cNvGraphicFramePr>
            <a:graphicFrameLocks noGrp="1"/>
          </p:cNvGraphicFramePr>
          <p:nvPr/>
        </p:nvGraphicFramePr>
        <p:xfrm>
          <a:off x="579438" y="2609850"/>
          <a:ext cx="10134600" cy="3892550"/>
        </p:xfrm>
        <a:graphic>
          <a:graphicData uri="http://schemas.openxmlformats.org/drawingml/2006/table">
            <a:tbl>
              <a:tblPr firstRow="1" bandRow="1">
                <a:tableStyleId>{5C22544A-7EE6-4342-B048-85BDC9FD1C3A}</a:tableStyleId>
              </a:tblPr>
              <a:tblGrid>
                <a:gridCol w="5067406">
                  <a:extLst>
                    <a:ext uri="{9D8B030D-6E8A-4147-A177-3AD203B41FA5}"/>
                  </a:extLst>
                </a:gridCol>
                <a:gridCol w="5067406">
                  <a:extLst>
                    <a:ext uri="{9D8B030D-6E8A-4147-A177-3AD203B41FA5}"/>
                  </a:extLst>
                </a:gridCol>
              </a:tblGrid>
              <a:tr h="508500">
                <a:tc>
                  <a:txBody>
                    <a:bodyPr/>
                    <a:lstStyle/>
                    <a:p>
                      <a:r>
                        <a:rPr lang="en-GB" sz="2400" dirty="0">
                          <a:latin typeface="Calibri" panose="020F0502020204030204" pitchFamily="34" charset="0"/>
                          <a:cs typeface="Calibri" panose="020F0502020204030204" pitchFamily="34" charset="0"/>
                        </a:rPr>
                        <a:t>Primary </a:t>
                      </a:r>
                    </a:p>
                  </a:txBody>
                  <a:tcPr>
                    <a:solidFill>
                      <a:srgbClr val="FA6A04"/>
                    </a:solidFill>
                  </a:tcPr>
                </a:tc>
                <a:tc>
                  <a:txBody>
                    <a:bodyPr/>
                    <a:lstStyle/>
                    <a:p>
                      <a:r>
                        <a:rPr lang="en-GB" sz="2400" dirty="0">
                          <a:latin typeface="Calibri" panose="020F0502020204030204" pitchFamily="34" charset="0"/>
                          <a:cs typeface="Calibri" panose="020F0502020204030204" pitchFamily="34" charset="0"/>
                        </a:rPr>
                        <a:t>Secondary </a:t>
                      </a:r>
                    </a:p>
                  </a:txBody>
                  <a:tcPr>
                    <a:solidFill>
                      <a:srgbClr val="FA6A04"/>
                    </a:solidFill>
                  </a:tcPr>
                </a:tc>
                <a:extLst>
                  <a:ext uri="{0D108BD9-81ED-4DB2-BD59-A6C34878D82A}"/>
                </a:extLst>
              </a:tr>
              <a:tr h="3356103">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Smaller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Same class all the way through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smaller range of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The same teacher or a few teachers for an entire year</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Playtime activities to do</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It could be close to your home with friends nearby</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Less independence </a:t>
                      </a:r>
                    </a:p>
                    <a:p>
                      <a:endParaRPr lang="en-GB" sz="2000"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Bigger school and you will move to different lessons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types of homework</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structure and routine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teachers for each subject</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You will have a form tutor and class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More independent learning</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Manage your own time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mixture of different children from different schools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set of rules</a:t>
                      </a:r>
                    </a:p>
                  </a:txBody>
                  <a:tcPr>
                    <a:noFill/>
                  </a:tcPr>
                </a:tc>
                <a:extLst>
                  <a:ext uri="{0D108BD9-81ED-4DB2-BD59-A6C34878D82A}"/>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703263" y="1355725"/>
            <a:ext cx="4095750"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New school</a:t>
            </a:r>
          </a:p>
        </p:txBody>
      </p:sp>
      <p:sp>
        <p:nvSpPr>
          <p:cNvPr id="55298" name="Rectangle 2"/>
          <p:cNvSpPr>
            <a:spLocks noChangeArrowheads="1"/>
          </p:cNvSpPr>
          <p:nvPr/>
        </p:nvSpPr>
        <p:spPr bwMode="auto">
          <a:xfrm>
            <a:off x="703263" y="2338388"/>
            <a:ext cx="5314950" cy="2676525"/>
          </a:xfrm>
          <a:prstGeom prst="rect">
            <a:avLst/>
          </a:prstGeom>
          <a:noFill/>
          <a:ln w="28575">
            <a:solidFill>
              <a:srgbClr val="FA6A04"/>
            </a:solidFill>
            <a:miter lim="800000"/>
            <a:headEnd/>
            <a:tailEnd/>
          </a:ln>
        </p:spPr>
        <p:txBody>
          <a:bodyPr>
            <a:spAutoFit/>
          </a:bodyPr>
          <a:lstStyle/>
          <a:p>
            <a:pPr marL="457200" indent="-457200">
              <a:buFont typeface="Arial" charset="0"/>
              <a:buChar char="•"/>
            </a:pPr>
            <a:r>
              <a:rPr lang="en-GB" sz="2400">
                <a:solidFill>
                  <a:srgbClr val="333333"/>
                </a:solidFill>
                <a:latin typeface="Calibri" pitchFamily="34" charset="0"/>
              </a:rPr>
              <a:t>Write down three things you are really excited about doing in secondary school.</a:t>
            </a:r>
          </a:p>
          <a:p>
            <a:pPr marL="457200" indent="-457200">
              <a:buFont typeface="Arial" charset="0"/>
              <a:buChar char="•"/>
            </a:pPr>
            <a:r>
              <a:rPr lang="en-GB" sz="2400">
                <a:solidFill>
                  <a:srgbClr val="333333"/>
                </a:solidFill>
                <a:latin typeface="Calibri" pitchFamily="34" charset="0"/>
              </a:rPr>
              <a:t>Write down three worries you have about secondary school. Speak to someone you trust about your worries to help you feel better. </a:t>
            </a:r>
          </a:p>
        </p:txBody>
      </p:sp>
      <p:pic>
        <p:nvPicPr>
          <p:cNvPr id="55299" name="Picture 3"/>
          <p:cNvPicPr>
            <a:picLocks noChangeAspect="1"/>
          </p:cNvPicPr>
          <p:nvPr/>
        </p:nvPicPr>
        <p:blipFill>
          <a:blip r:embed="rId3"/>
          <a:srcRect/>
          <a:stretch>
            <a:fillRect/>
          </a:stretch>
        </p:blipFill>
        <p:spPr bwMode="auto">
          <a:xfrm>
            <a:off x="6289675" y="2338388"/>
            <a:ext cx="5314950" cy="348615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30225" y="1284288"/>
            <a:ext cx="3505200"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Life is a journey…</a:t>
            </a:r>
          </a:p>
        </p:txBody>
      </p:sp>
      <p:sp>
        <p:nvSpPr>
          <p:cNvPr id="3" name="Rectangle 2">
            <a:extLst>
              <a:ext uri="{FF2B5EF4-FFF2-40B4-BE49-F238E27FC236}"/>
            </a:extLst>
          </p:cNvPr>
          <p:cNvSpPr/>
          <p:nvPr/>
        </p:nvSpPr>
        <p:spPr>
          <a:xfrm>
            <a:off x="7566025" y="5822950"/>
            <a:ext cx="3978275" cy="646113"/>
          </a:xfrm>
          <a:prstGeom prst="rect">
            <a:avLst/>
          </a:prstGeom>
        </p:spPr>
        <p:txBody>
          <a:bodyPr wrap="none">
            <a:spAutoFit/>
          </a:bodyPr>
          <a:lstStyle/>
          <a:p>
            <a:pPr algn="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It is YOUR journey…</a:t>
            </a:r>
          </a:p>
        </p:txBody>
      </p:sp>
      <p:sp>
        <p:nvSpPr>
          <p:cNvPr id="57347" name="Rectangle 5"/>
          <p:cNvSpPr>
            <a:spLocks noChangeArrowheads="1"/>
          </p:cNvSpPr>
          <p:nvPr/>
        </p:nvSpPr>
        <p:spPr bwMode="auto">
          <a:xfrm>
            <a:off x="541338" y="2082800"/>
            <a:ext cx="5564187" cy="946150"/>
          </a:xfrm>
          <a:prstGeom prst="rect">
            <a:avLst/>
          </a:prstGeom>
          <a:solidFill>
            <a:srgbClr val="FA6A04"/>
          </a:solidFill>
          <a:ln w="9525">
            <a:noFill/>
            <a:miter lim="800000"/>
            <a:headEnd/>
            <a:tailEnd/>
          </a:ln>
        </p:spPr>
        <p:txBody>
          <a:bodyPr>
            <a:spAutoFit/>
          </a:bodyPr>
          <a:lstStyle/>
          <a:p>
            <a:r>
              <a:rPr lang="en-GB" sz="2800" b="1">
                <a:solidFill>
                  <a:schemeClr val="bg1"/>
                </a:solidFill>
                <a:latin typeface="Calibri" pitchFamily="34" charset="0"/>
              </a:rPr>
              <a:t>Build on who you are and what you have done in primary school.</a:t>
            </a:r>
          </a:p>
        </p:txBody>
      </p:sp>
      <p:sp>
        <p:nvSpPr>
          <p:cNvPr id="57348" name="Rectangle 6"/>
          <p:cNvSpPr>
            <a:spLocks noChangeArrowheads="1"/>
          </p:cNvSpPr>
          <p:nvPr/>
        </p:nvSpPr>
        <p:spPr bwMode="auto">
          <a:xfrm>
            <a:off x="530225" y="3189288"/>
            <a:ext cx="5564188" cy="1384300"/>
          </a:xfrm>
          <a:prstGeom prst="rect">
            <a:avLst/>
          </a:prstGeom>
          <a:solidFill>
            <a:srgbClr val="FA6A04"/>
          </a:solidFill>
          <a:ln w="9525">
            <a:noFill/>
            <a:miter lim="800000"/>
            <a:headEnd/>
            <a:tailEnd/>
          </a:ln>
        </p:spPr>
        <p:txBody>
          <a:bodyPr>
            <a:spAutoFit/>
          </a:bodyPr>
          <a:lstStyle/>
          <a:p>
            <a:r>
              <a:rPr lang="en-GB" sz="2800" b="1">
                <a:solidFill>
                  <a:schemeClr val="bg1"/>
                </a:solidFill>
                <a:latin typeface="Calibri" pitchFamily="34" charset="0"/>
              </a:rPr>
              <a:t>Use it as a stepping stone to help you achieve and enjoy a new school and environment. </a:t>
            </a:r>
          </a:p>
        </p:txBody>
      </p:sp>
      <p:sp>
        <p:nvSpPr>
          <p:cNvPr id="4" name="TextBox 3"/>
          <p:cNvSpPr txBox="1"/>
          <p:nvPr/>
        </p:nvSpPr>
        <p:spPr>
          <a:xfrm>
            <a:off x="503238" y="4878388"/>
            <a:ext cx="5665787" cy="1816100"/>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a:t>
            </a:r>
          </a:p>
          <a:p>
            <a:pPr fontAlgn="auto">
              <a:spcBef>
                <a:spcPts val="0"/>
              </a:spcBef>
              <a:spcAft>
                <a:spcPts val="0"/>
              </a:spcAft>
              <a:defRPr/>
            </a:pPr>
            <a:r>
              <a:rPr lang="en-US" sz="2800" dirty="0">
                <a:solidFill>
                  <a:schemeClr val="tx1">
                    <a:lumMod val="75000"/>
                    <a:lumOff val="25000"/>
                  </a:schemeClr>
                </a:solidFill>
                <a:latin typeface="Calibri Light" panose="020F0302020204030204" pitchFamily="34" charset="0"/>
                <a:cs typeface="Calibri Light" panose="020F0302020204030204" pitchFamily="34" charset="0"/>
              </a:rPr>
              <a:t>What are the things that you have already done at primary school that you would like to build on?</a:t>
            </a:r>
          </a:p>
        </p:txBody>
      </p:sp>
      <p:pic>
        <p:nvPicPr>
          <p:cNvPr id="57350" name="Picture 8" descr="A close up of a logo&#10;&#10;Description automatically generated"/>
          <p:cNvPicPr>
            <a:picLocks noChangeAspect="1"/>
          </p:cNvPicPr>
          <p:nvPr/>
        </p:nvPicPr>
        <p:blipFill>
          <a:blip r:embed="rId3"/>
          <a:srcRect/>
          <a:stretch>
            <a:fillRect/>
          </a:stretch>
        </p:blipFill>
        <p:spPr bwMode="auto">
          <a:xfrm>
            <a:off x="6921500" y="3405188"/>
            <a:ext cx="4622800" cy="23114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30225" y="1444625"/>
            <a:ext cx="9039225"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Here are some top tips for making the change:</a:t>
            </a:r>
            <a:endParaRPr lang="en-GB" sz="3600" b="1" dirty="0">
              <a:solidFill>
                <a:schemeClr val="tx1">
                  <a:lumMod val="75000"/>
                  <a:lumOff val="25000"/>
                </a:schemeClr>
              </a:solidFill>
              <a:latin typeface="+mn-lt"/>
            </a:endParaRPr>
          </a:p>
        </p:txBody>
      </p:sp>
      <p:sp>
        <p:nvSpPr>
          <p:cNvPr id="5" name="TextBox 4"/>
          <p:cNvSpPr txBox="1"/>
          <p:nvPr/>
        </p:nvSpPr>
        <p:spPr>
          <a:xfrm>
            <a:off x="638175" y="2301875"/>
            <a:ext cx="11209338" cy="3359150"/>
          </a:xfrm>
          <a:prstGeom prst="rect">
            <a:avLst/>
          </a:prstGeom>
          <a:noFill/>
        </p:spPr>
        <p:txBody>
          <a:bodyPr>
            <a:spAutoFit/>
          </a:bodyPr>
          <a:lstStyle/>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When you go for your first day, ask people their names.</a:t>
            </a:r>
          </a:p>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Be kind – everyone is nervous, we just display it in different ways.</a:t>
            </a:r>
          </a:p>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Make yourself talk to new people.</a:t>
            </a:r>
          </a:p>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Ask if you are not sure.</a:t>
            </a:r>
          </a:p>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Be determined to make a good impression – be polite and have the right equipment.</a:t>
            </a:r>
          </a:p>
          <a:p>
            <a:pPr marL="342900" indent="-342900" fontAlgn="auto">
              <a:lnSpc>
                <a:spcPct val="150000"/>
              </a:lnSpc>
              <a:spcBef>
                <a:spcPts val="0"/>
              </a:spcBef>
              <a:spcAft>
                <a:spcPts val="0"/>
              </a:spcAft>
              <a:buFont typeface="+mj-lt"/>
              <a:buAutoNum type="arabicPeriod"/>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Smile! Even your teacher will be nervous on the first day back!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3" descr="A picture containing person, indoor, table, woman&#10;&#10;Description automatically generated">
            <a:hlinkClick r:id="rId3"/>
          </p:cNvPr>
          <p:cNvPicPr>
            <a:picLocks noChangeAspect="1"/>
          </p:cNvPicPr>
          <p:nvPr/>
        </p:nvPicPr>
        <p:blipFill>
          <a:blip r:embed="rId4"/>
          <a:srcRect/>
          <a:stretch>
            <a:fillRect/>
          </a:stretch>
        </p:blipFill>
        <p:spPr bwMode="auto">
          <a:xfrm>
            <a:off x="2962275" y="3429000"/>
            <a:ext cx="5929313" cy="3316288"/>
          </a:xfrm>
          <a:prstGeom prst="rect">
            <a:avLst/>
          </a:prstGeom>
          <a:noFill/>
          <a:ln w="9525">
            <a:noFill/>
            <a:miter lim="800000"/>
            <a:headEnd/>
            <a:tailEnd/>
          </a:ln>
        </p:spPr>
      </p:pic>
      <p:sp>
        <p:nvSpPr>
          <p:cNvPr id="3" name="TextBox 2"/>
          <p:cNvSpPr txBox="1"/>
          <p:nvPr/>
        </p:nvSpPr>
        <p:spPr>
          <a:xfrm>
            <a:off x="1319213" y="1398588"/>
            <a:ext cx="8855075" cy="1609725"/>
          </a:xfrm>
          <a:prstGeom prst="rect">
            <a:avLst/>
          </a:prstGeom>
          <a:noFill/>
        </p:spPr>
        <p:txBody>
          <a:bodyPr>
            <a:spAutoFit/>
          </a:bodyPr>
          <a:lstStyle/>
          <a:p>
            <a:pPr algn="ctr" fontAlgn="auto">
              <a:lnSpc>
                <a:spcPct val="120000"/>
              </a:lnSpc>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As an actress, Gemma has ‘first days’ a lot of the time when she is meeting new teams or cast members for the first time. She can help us with this!</a:t>
            </a: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1443" name="Picture 6" descr="A close up of a logo&#10;&#10;Description automatically generated">
            <a:hlinkClick r:id="rId3"/>
          </p:cNvPr>
          <p:cNvPicPr>
            <a:picLocks noChangeAspect="1"/>
          </p:cNvPicPr>
          <p:nvPr/>
        </p:nvPicPr>
        <p:blipFill>
          <a:blip r:embed="rId5"/>
          <a:srcRect/>
          <a:stretch>
            <a:fillRect/>
          </a:stretch>
        </p:blipFill>
        <p:spPr bwMode="auto">
          <a:xfrm>
            <a:off x="4900613" y="3670300"/>
            <a:ext cx="2324100" cy="26543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1"/>
          <p:cNvPicPr>
            <a:picLocks noChangeAspect="1"/>
          </p:cNvPicPr>
          <p:nvPr/>
        </p:nvPicPr>
        <p:blipFill>
          <a:blip r:embed="rId3"/>
          <a:srcRect/>
          <a:stretch>
            <a:fillRect/>
          </a:stretch>
        </p:blipFill>
        <p:spPr bwMode="auto">
          <a:xfrm>
            <a:off x="325438" y="1031875"/>
            <a:ext cx="2408237" cy="6238875"/>
          </a:xfrm>
          <a:prstGeom prst="rect">
            <a:avLst/>
          </a:prstGeom>
          <a:noFill/>
          <a:ln w="9525">
            <a:noFill/>
            <a:miter lim="800000"/>
            <a:headEnd/>
            <a:tailEnd/>
          </a:ln>
        </p:spPr>
      </p:pic>
      <p:sp>
        <p:nvSpPr>
          <p:cNvPr id="3" name="TextBox 2"/>
          <p:cNvSpPr txBox="1"/>
          <p:nvPr/>
        </p:nvSpPr>
        <p:spPr>
          <a:xfrm>
            <a:off x="3309938" y="1674813"/>
            <a:ext cx="7351712" cy="1754187"/>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If you embrace the change, and use it as an opportunity to grow, then you will be able to do brilliant things!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6"/>
          <p:cNvSpPr>
            <a:spLocks noChangeArrowheads="1"/>
          </p:cNvSpPr>
          <p:nvPr/>
        </p:nvSpPr>
        <p:spPr bwMode="auto">
          <a:xfrm>
            <a:off x="4741863" y="3660775"/>
            <a:ext cx="270827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
        <p:nvSpPr>
          <p:cNvPr id="4" name="TextBox 3">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398</TotalTime>
  <Words>1060</Words>
  <Application>Microsoft Macintosh PowerPoint</Application>
  <PresentationFormat>Custom</PresentationFormat>
  <Paragraphs>108</Paragraphs>
  <Slides>20</Slides>
  <Notes>20</Notes>
  <HiddenSlides>0</HiddenSlides>
  <MMClips>0</MMClips>
  <ScaleCrop>false</ScaleCrop>
  <HeadingPairs>
    <vt:vector size="6" baseType="variant">
      <vt:variant>
        <vt:lpstr>Fonts Used</vt:lpstr>
      </vt:variant>
      <vt:variant>
        <vt:i4>5</vt:i4>
      </vt:variant>
      <vt:variant>
        <vt:lpstr>Design Template</vt:lpstr>
      </vt:variant>
      <vt:variant>
        <vt:i4>10</vt:i4>
      </vt:variant>
      <vt:variant>
        <vt:lpstr>Slide Titles</vt:lpstr>
      </vt:variant>
      <vt:variant>
        <vt:i4>20</vt:i4>
      </vt:variant>
    </vt:vector>
  </HeadingPairs>
  <TitlesOfParts>
    <vt:vector size="35" baseType="lpstr">
      <vt:lpstr>Arial</vt:lpstr>
      <vt:lpstr>Calibri Light</vt:lpstr>
      <vt:lpstr>Calibri</vt:lpstr>
      <vt:lpstr>Avenir Next LT Pro</vt:lpstr>
      <vt:lpstr>Times New Roman</vt:lpstr>
      <vt:lpstr>Office Theme</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52</cp:revision>
  <dcterms:created xsi:type="dcterms:W3CDTF">2020-05-02T19:37:52Z</dcterms:created>
  <dcterms:modified xsi:type="dcterms:W3CDTF">2020-05-28T09:49:24Z</dcterms:modified>
</cp:coreProperties>
</file>