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28"/>
  </p:notesMasterIdLst>
  <p:handoutMasterIdLst>
    <p:handoutMasterId r:id="rId29"/>
  </p:handoutMasterIdLst>
  <p:sldIdLst>
    <p:sldId id="300" r:id="rId2"/>
    <p:sldId id="276" r:id="rId3"/>
    <p:sldId id="272" r:id="rId4"/>
    <p:sldId id="271" r:id="rId5"/>
    <p:sldId id="299" r:id="rId6"/>
    <p:sldId id="284" r:id="rId7"/>
    <p:sldId id="303" r:id="rId8"/>
    <p:sldId id="285" r:id="rId9"/>
    <p:sldId id="301" r:id="rId10"/>
    <p:sldId id="302" r:id="rId11"/>
    <p:sldId id="291" r:id="rId12"/>
    <p:sldId id="292" r:id="rId13"/>
    <p:sldId id="293" r:id="rId14"/>
    <p:sldId id="294" r:id="rId15"/>
    <p:sldId id="295" r:id="rId16"/>
    <p:sldId id="296" r:id="rId17"/>
    <p:sldId id="297" r:id="rId18"/>
    <p:sldId id="286" r:id="rId19"/>
    <p:sldId id="298" r:id="rId20"/>
    <p:sldId id="287" r:id="rId21"/>
    <p:sldId id="288" r:id="rId22"/>
    <p:sldId id="289" r:id="rId23"/>
    <p:sldId id="305" r:id="rId24"/>
    <p:sldId id="304" r:id="rId25"/>
    <p:sldId id="273" r:id="rId26"/>
    <p:sldId id="274" r:id="rId27"/>
  </p:sldIdLst>
  <p:sldSz cx="9144000" cy="6858000" type="screen4x3"/>
  <p:notesSz cx="6858000" cy="9144000"/>
  <p:embeddedFontLst>
    <p:embeddedFont>
      <p:font typeface="Calibri" panose="020F0502020204030204" pitchFamily="34" charset="0"/>
      <p:regular r:id="rId30"/>
      <p:bold r:id="rId31"/>
      <p:italic r:id="rId32"/>
      <p:boldItalic r:id="rId33"/>
    </p:embeddedFont>
    <p:embeddedFont>
      <p:font typeface="Segoe Script" panose="030B0504020000000003" pitchFamily="66" charset="0"/>
      <p:regular r:id="rId34"/>
      <p:bold r:id="rId35"/>
    </p:embeddedFont>
    <p:embeddedFont>
      <p:font typeface="Twinkl" panose="020B0604020202020204"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7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F7C"/>
    <a:srgbClr val="6ED1E6"/>
    <a:srgbClr val="1868A1"/>
    <a:srgbClr val="1A3B52"/>
    <a:srgbClr val="FFFFFF"/>
    <a:srgbClr val="18A0DB"/>
    <a:srgbClr val="B0DEF9"/>
    <a:srgbClr val="0076AF"/>
    <a:srgbClr val="4DB1E3"/>
    <a:srgbClr val="AFDE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47" autoAdjust="0"/>
    <p:restoredTop sz="94660"/>
  </p:normalViewPr>
  <p:slideViewPr>
    <p:cSldViewPr snapToGrid="0" showGuides="1">
      <p:cViewPr>
        <p:scale>
          <a:sx n="98" d="100"/>
          <a:sy n="98" d="100"/>
        </p:scale>
        <p:origin x="437" y="58"/>
      </p:cViewPr>
      <p:guideLst>
        <p:guide orient="horz" pos="227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https://www.twinkl.co.uk/resources/topics/topics-organised-events/world-water-day-organised-events-awareness-days-weeks-topics-key-stage-1"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resources/topics/topics-organised-events/world-water-day-organised-events-awareness-days-weeks-topics-key-stage-1"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8128A357-14C9-44B8-A243-7A9A7D58E8C9}"/>
              </a:ext>
            </a:extLst>
          </p:cNvPr>
          <p:cNvSpPr/>
          <p:nvPr userDrawn="1"/>
        </p:nvSpPr>
        <p:spPr>
          <a:xfrm>
            <a:off x="0" y="5827222"/>
            <a:ext cx="1404851" cy="9496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rgbClr val="FFFFFF"/>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rgbClr val="FFFFFF"/>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B03EC228-5D15-4777-8C71-86C94D74E0AD}"/>
              </a:ext>
            </a:extLst>
          </p:cNvPr>
          <p:cNvSpPr/>
          <p:nvPr userDrawn="1"/>
        </p:nvSpPr>
        <p:spPr>
          <a:xfrm>
            <a:off x="0" y="5827222"/>
            <a:ext cx="1404851" cy="9496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5822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09189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06464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793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7000">
              <a:srgbClr val="6ED1E6"/>
            </a:gs>
            <a:gs pos="0">
              <a:schemeClr val="accent5">
                <a:lumMod val="20000"/>
                <a:lumOff val="80000"/>
              </a:schemeClr>
            </a:gs>
            <a:gs pos="74000">
              <a:srgbClr val="00B0F0"/>
            </a:gs>
            <a:gs pos="83000">
              <a:schemeClr val="accent5"/>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 id="2147483669" r:id="rId7"/>
    <p:sldLayoutId id="2147483670" r:id="rId8"/>
    <p:sldLayoutId id="2147483671" r:id="rId9"/>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y5gFI3pMvoI" TargetMode="External"/><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bNWuQD7QHBc" TargetMode="Externa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cGi4PugN4qY"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xml"/><Relationship Id="rId4" Type="http://schemas.openxmlformats.org/officeDocument/2006/relationships/hyperlink" Target="https://www.youtube.com/watch?v=Y3gqoDUtmt4"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p:cNvSpPr/>
          <p:nvPr/>
        </p:nvSpPr>
        <p:spPr>
          <a:xfrm>
            <a:off x="71239" y="4590458"/>
            <a:ext cx="2730137" cy="1974632"/>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9" name="Rectangle 18"/>
          <p:cNvSpPr/>
          <p:nvPr/>
        </p:nvSpPr>
        <p:spPr>
          <a:xfrm>
            <a:off x="2947853" y="2474449"/>
            <a:ext cx="2355668" cy="1022887"/>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8" name="Rectangle 17"/>
          <p:cNvSpPr/>
          <p:nvPr/>
        </p:nvSpPr>
        <p:spPr>
          <a:xfrm>
            <a:off x="2965267" y="3670699"/>
            <a:ext cx="2355668" cy="1133124"/>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7" name="Rectangle 16"/>
          <p:cNvSpPr/>
          <p:nvPr/>
        </p:nvSpPr>
        <p:spPr>
          <a:xfrm>
            <a:off x="2947853" y="624847"/>
            <a:ext cx="2730137" cy="1676237"/>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6" name="Rectangle 15"/>
          <p:cNvSpPr/>
          <p:nvPr/>
        </p:nvSpPr>
        <p:spPr>
          <a:xfrm>
            <a:off x="56602" y="3106395"/>
            <a:ext cx="2730137" cy="1343423"/>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2965268" y="-234641"/>
            <a:ext cx="2764973" cy="994306"/>
          </a:xfrm>
        </p:spPr>
        <p:txBody>
          <a:bodyPr/>
          <a:lstStyle/>
          <a:p>
            <a:r>
              <a:rPr lang="en-GB" sz="3200" dirty="0" smtClean="0"/>
              <a:t>Vocabulary</a:t>
            </a:r>
            <a:endParaRPr lang="en-GB" sz="3200" dirty="0"/>
          </a:p>
        </p:txBody>
      </p:sp>
      <p:sp>
        <p:nvSpPr>
          <p:cNvPr id="13" name="Rectangle 12"/>
          <p:cNvSpPr/>
          <p:nvPr/>
        </p:nvSpPr>
        <p:spPr>
          <a:xfrm>
            <a:off x="56605" y="201488"/>
            <a:ext cx="2730137" cy="756194"/>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3" name="Rectangle 2"/>
          <p:cNvSpPr/>
          <p:nvPr/>
        </p:nvSpPr>
        <p:spPr>
          <a:xfrm>
            <a:off x="3008813" y="731425"/>
            <a:ext cx="2608218" cy="1569660"/>
          </a:xfrm>
          <a:prstGeom prst="rect">
            <a:avLst/>
          </a:prstGeom>
        </p:spPr>
        <p:txBody>
          <a:bodyPr wrap="square">
            <a:spAutoFit/>
          </a:bodyPr>
          <a:lstStyle/>
          <a:p>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The way the air and the atmosphere feels. It includes:  temperature, wind, rain, sun, snow, fog, or cloud.</a:t>
            </a:r>
            <a:endParaRPr lang="en-GB" sz="1600" dirty="0"/>
          </a:p>
        </p:txBody>
      </p:sp>
      <p:sp>
        <p:nvSpPr>
          <p:cNvPr id="14" name="Rectangle 13"/>
          <p:cNvSpPr/>
          <p:nvPr/>
        </p:nvSpPr>
        <p:spPr>
          <a:xfrm>
            <a:off x="56604" y="1178176"/>
            <a:ext cx="2730137" cy="756194"/>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4" name="Rectangle 3"/>
          <p:cNvSpPr/>
          <p:nvPr/>
        </p:nvSpPr>
        <p:spPr>
          <a:xfrm>
            <a:off x="56606" y="301638"/>
            <a:ext cx="2847703" cy="584775"/>
          </a:xfrm>
          <a:prstGeom prst="rect">
            <a:avLst/>
          </a:prstGeom>
        </p:spPr>
        <p:txBody>
          <a:bodyPr wrap="square">
            <a:spAutoFit/>
          </a:bodyPr>
          <a:lstStyle/>
          <a:p>
            <a:r>
              <a:rPr lang="en-GB" sz="1600" dirty="0">
                <a:solidFill>
                  <a:srgbClr val="222222"/>
                </a:solidFill>
                <a:latin typeface="Segoe Script" panose="030B0504020000000003" pitchFamily="66" charset="0"/>
                <a:ea typeface="Calibri" panose="020F0502020204030204" pitchFamily="34" charset="0"/>
                <a:cs typeface="Arial" panose="020B0604020202020204" pitchFamily="34" charset="0"/>
              </a:rPr>
              <a:t>L</a:t>
            </a:r>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ike the weather, but over a long time.</a:t>
            </a:r>
            <a:endParaRPr lang="en-GB" sz="1600" dirty="0"/>
          </a:p>
        </p:txBody>
      </p:sp>
      <p:sp>
        <p:nvSpPr>
          <p:cNvPr id="5" name="Rectangle 4"/>
          <p:cNvSpPr/>
          <p:nvPr/>
        </p:nvSpPr>
        <p:spPr>
          <a:xfrm>
            <a:off x="56606" y="1227276"/>
            <a:ext cx="2773681" cy="584775"/>
          </a:xfrm>
          <a:prstGeom prst="rect">
            <a:avLst/>
          </a:prstGeom>
        </p:spPr>
        <p:txBody>
          <a:bodyPr wrap="square">
            <a:spAutoFit/>
          </a:bodyPr>
          <a:lstStyle/>
          <a:p>
            <a:r>
              <a:rPr lang="en-GB" sz="1600" dirty="0">
                <a:solidFill>
                  <a:srgbClr val="222222"/>
                </a:solidFill>
                <a:latin typeface="Segoe Script" panose="030B0504020000000003" pitchFamily="66" charset="0"/>
                <a:ea typeface="Calibri" panose="020F0502020204030204" pitchFamily="34" charset="0"/>
                <a:cs typeface="Arial" panose="020B0604020202020204" pitchFamily="34" charset="0"/>
              </a:rPr>
              <a:t>An area near you or your neighbourhood.</a:t>
            </a:r>
            <a:endParaRPr lang="en-GB" sz="1600" dirty="0"/>
          </a:p>
        </p:txBody>
      </p:sp>
      <p:sp>
        <p:nvSpPr>
          <p:cNvPr id="15" name="Rectangle 14"/>
          <p:cNvSpPr/>
          <p:nvPr/>
        </p:nvSpPr>
        <p:spPr>
          <a:xfrm>
            <a:off x="56603" y="2058439"/>
            <a:ext cx="2730137" cy="925472"/>
          </a:xfrm>
          <a:prstGeom prst="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8" name="Rectangle 7"/>
          <p:cNvSpPr/>
          <p:nvPr/>
        </p:nvSpPr>
        <p:spPr>
          <a:xfrm>
            <a:off x="3130732" y="2568412"/>
            <a:ext cx="1989909" cy="830997"/>
          </a:xfrm>
          <a:prstGeom prst="rect">
            <a:avLst/>
          </a:prstGeom>
        </p:spPr>
        <p:txBody>
          <a:bodyPr wrap="square">
            <a:spAutoFit/>
          </a:bodyPr>
          <a:lstStyle/>
          <a:p>
            <a:r>
              <a:rPr lang="en-GB" sz="1600" dirty="0">
                <a:solidFill>
                  <a:srgbClr val="222222"/>
                </a:solidFill>
                <a:latin typeface="Segoe Script" panose="030B0504020000000003" pitchFamily="66" charset="0"/>
                <a:ea typeface="Calibri" panose="020F0502020204030204" pitchFamily="34" charset="0"/>
                <a:cs typeface="Arial" panose="020B0604020202020204" pitchFamily="34" charset="0"/>
              </a:rPr>
              <a:t>A</a:t>
            </a:r>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 large lake used as a source of water supply.</a:t>
            </a:r>
            <a:endParaRPr lang="en-GB" sz="1600" dirty="0"/>
          </a:p>
        </p:txBody>
      </p:sp>
      <p:sp>
        <p:nvSpPr>
          <p:cNvPr id="9" name="Rectangle 8"/>
          <p:cNvSpPr/>
          <p:nvPr/>
        </p:nvSpPr>
        <p:spPr>
          <a:xfrm>
            <a:off x="56606" y="2152914"/>
            <a:ext cx="2730137" cy="830997"/>
          </a:xfrm>
          <a:prstGeom prst="rect">
            <a:avLst/>
          </a:prstGeom>
        </p:spPr>
        <p:txBody>
          <a:bodyPr wrap="square">
            <a:spAutoFit/>
          </a:bodyPr>
          <a:lstStyle/>
          <a:p>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The quantity of rain falling within a given area in a given time.</a:t>
            </a:r>
            <a:endParaRPr lang="en-GB" sz="1600" dirty="0"/>
          </a:p>
        </p:txBody>
      </p:sp>
      <p:sp>
        <p:nvSpPr>
          <p:cNvPr id="10" name="Rectangle 9"/>
          <p:cNvSpPr/>
          <p:nvPr/>
        </p:nvSpPr>
        <p:spPr>
          <a:xfrm>
            <a:off x="3008813" y="3670700"/>
            <a:ext cx="2377769" cy="1077218"/>
          </a:xfrm>
          <a:prstGeom prst="rect">
            <a:avLst/>
          </a:prstGeom>
        </p:spPr>
        <p:txBody>
          <a:bodyPr wrap="square">
            <a:spAutoFit/>
          </a:bodyPr>
          <a:lstStyle/>
          <a:p>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An area of open land, planted with </a:t>
            </a:r>
            <a:r>
              <a:rPr lang="en-GB" sz="1600" dirty="0" smtClean="0">
                <a:solidFill>
                  <a:srgbClr val="202124"/>
                </a:solidFill>
                <a:latin typeface="Segoe Script" panose="030B0504020000000003" pitchFamily="66" charset="0"/>
                <a:ea typeface="Calibri" panose="020F0502020204030204" pitchFamily="34" charset="0"/>
                <a:cs typeface="Arial" panose="020B0604020202020204" pitchFamily="34" charset="0"/>
              </a:rPr>
              <a:t>crops, bounded </a:t>
            </a:r>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by hedges or fences.</a:t>
            </a:r>
            <a:endParaRPr lang="en-GB" sz="1600" dirty="0"/>
          </a:p>
        </p:txBody>
      </p:sp>
      <p:sp>
        <p:nvSpPr>
          <p:cNvPr id="11" name="Rectangle 10"/>
          <p:cNvSpPr/>
          <p:nvPr/>
        </p:nvSpPr>
        <p:spPr>
          <a:xfrm>
            <a:off x="167033" y="4669833"/>
            <a:ext cx="2538548" cy="1815882"/>
          </a:xfrm>
          <a:prstGeom prst="rect">
            <a:avLst/>
          </a:prstGeom>
        </p:spPr>
        <p:txBody>
          <a:bodyPr wrap="square">
            <a:spAutoFit/>
          </a:bodyPr>
          <a:lstStyle/>
          <a:p>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A barrier constructed to hold back water and raise its level, forming a reservoir used to generate electricity or as a water supply.</a:t>
            </a:r>
            <a:endParaRPr lang="en-GB" sz="1600" dirty="0"/>
          </a:p>
        </p:txBody>
      </p:sp>
      <p:sp>
        <p:nvSpPr>
          <p:cNvPr id="12" name="Rectangle 11"/>
          <p:cNvSpPr/>
          <p:nvPr/>
        </p:nvSpPr>
        <p:spPr>
          <a:xfrm>
            <a:off x="56605" y="3232937"/>
            <a:ext cx="2730137" cy="1146211"/>
          </a:xfrm>
          <a:prstGeom prst="rect">
            <a:avLst/>
          </a:prstGeom>
        </p:spPr>
        <p:txBody>
          <a:bodyPr wrap="square">
            <a:spAutoFit/>
          </a:bodyPr>
          <a:lstStyle/>
          <a:p>
            <a:pPr algn="just">
              <a:lnSpc>
                <a:spcPct val="107000"/>
              </a:lnSpc>
              <a:spcAft>
                <a:spcPts val="800"/>
              </a:spcAft>
            </a:pPr>
            <a:r>
              <a:rPr lang="en-GB" sz="1600" dirty="0">
                <a:solidFill>
                  <a:srgbClr val="202124"/>
                </a:solidFill>
                <a:latin typeface="Segoe Script" panose="030B0504020000000003" pitchFamily="66" charset="0"/>
                <a:ea typeface="Calibri" panose="020F0502020204030204" pitchFamily="34" charset="0"/>
                <a:cs typeface="Arial" panose="020B0604020202020204" pitchFamily="34" charset="0"/>
              </a:rPr>
              <a:t>A large natural stream of water flowing in a channel to the sea, a lake, or another river.</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2" name="Picture 21"/>
          <p:cNvPicPr>
            <a:picLocks noChangeAspect="1"/>
          </p:cNvPicPr>
          <p:nvPr/>
        </p:nvPicPr>
        <p:blipFill rotWithShape="1">
          <a:blip r:embed="rId2"/>
          <a:srcRect l="4607" t="19795"/>
          <a:stretch/>
        </p:blipFill>
        <p:spPr>
          <a:xfrm>
            <a:off x="5738950" y="1306887"/>
            <a:ext cx="2187770" cy="1360217"/>
          </a:xfrm>
          <a:prstGeom prst="rect">
            <a:avLst/>
          </a:prstGeom>
        </p:spPr>
      </p:pic>
      <p:pic>
        <p:nvPicPr>
          <p:cNvPr id="24" name="Picture 23"/>
          <p:cNvPicPr>
            <a:picLocks noChangeAspect="1"/>
          </p:cNvPicPr>
          <p:nvPr/>
        </p:nvPicPr>
        <p:blipFill>
          <a:blip r:embed="rId3"/>
          <a:stretch>
            <a:fillRect/>
          </a:stretch>
        </p:blipFill>
        <p:spPr>
          <a:xfrm>
            <a:off x="8029651" y="1311710"/>
            <a:ext cx="1114349" cy="1493458"/>
          </a:xfrm>
          <a:prstGeom prst="rect">
            <a:avLst/>
          </a:prstGeom>
        </p:spPr>
      </p:pic>
      <p:pic>
        <p:nvPicPr>
          <p:cNvPr id="25" name="Picture 24"/>
          <p:cNvPicPr>
            <a:picLocks noChangeAspect="1"/>
          </p:cNvPicPr>
          <p:nvPr/>
        </p:nvPicPr>
        <p:blipFill>
          <a:blip r:embed="rId4"/>
          <a:stretch>
            <a:fillRect/>
          </a:stretch>
        </p:blipFill>
        <p:spPr>
          <a:xfrm>
            <a:off x="7615642" y="3863317"/>
            <a:ext cx="1468344" cy="1031662"/>
          </a:xfrm>
          <a:prstGeom prst="rect">
            <a:avLst/>
          </a:prstGeom>
        </p:spPr>
      </p:pic>
      <p:pic>
        <p:nvPicPr>
          <p:cNvPr id="26" name="Picture 25"/>
          <p:cNvPicPr>
            <a:picLocks noChangeAspect="1"/>
          </p:cNvPicPr>
          <p:nvPr/>
        </p:nvPicPr>
        <p:blipFill>
          <a:blip r:embed="rId5"/>
          <a:stretch>
            <a:fillRect/>
          </a:stretch>
        </p:blipFill>
        <p:spPr>
          <a:xfrm>
            <a:off x="5738949" y="81503"/>
            <a:ext cx="1554145" cy="1164109"/>
          </a:xfrm>
          <a:prstGeom prst="rect">
            <a:avLst/>
          </a:prstGeom>
        </p:spPr>
      </p:pic>
      <p:pic>
        <p:nvPicPr>
          <p:cNvPr id="27" name="Picture 26"/>
          <p:cNvPicPr>
            <a:picLocks noChangeAspect="1"/>
          </p:cNvPicPr>
          <p:nvPr/>
        </p:nvPicPr>
        <p:blipFill>
          <a:blip r:embed="rId6"/>
          <a:stretch>
            <a:fillRect/>
          </a:stretch>
        </p:blipFill>
        <p:spPr>
          <a:xfrm>
            <a:off x="7394899" y="2872588"/>
            <a:ext cx="1749101" cy="925661"/>
          </a:xfrm>
          <a:prstGeom prst="rect">
            <a:avLst/>
          </a:prstGeom>
        </p:spPr>
      </p:pic>
      <p:pic>
        <p:nvPicPr>
          <p:cNvPr id="28" name="Picture 27"/>
          <p:cNvPicPr>
            <a:picLocks noChangeAspect="1"/>
          </p:cNvPicPr>
          <p:nvPr/>
        </p:nvPicPr>
        <p:blipFill>
          <a:blip r:embed="rId7"/>
          <a:stretch>
            <a:fillRect/>
          </a:stretch>
        </p:blipFill>
        <p:spPr>
          <a:xfrm>
            <a:off x="5303520" y="3974398"/>
            <a:ext cx="2227385" cy="809500"/>
          </a:xfrm>
          <a:prstGeom prst="rect">
            <a:avLst/>
          </a:prstGeom>
        </p:spPr>
      </p:pic>
      <p:pic>
        <p:nvPicPr>
          <p:cNvPr id="30" name="Picture 29"/>
          <p:cNvPicPr>
            <a:picLocks noChangeAspect="1"/>
          </p:cNvPicPr>
          <p:nvPr/>
        </p:nvPicPr>
        <p:blipFill>
          <a:blip r:embed="rId8"/>
          <a:stretch>
            <a:fillRect/>
          </a:stretch>
        </p:blipFill>
        <p:spPr>
          <a:xfrm>
            <a:off x="7345702" y="106256"/>
            <a:ext cx="1778863" cy="996163"/>
          </a:xfrm>
          <a:prstGeom prst="rect">
            <a:avLst/>
          </a:prstGeom>
        </p:spPr>
      </p:pic>
      <p:sp>
        <p:nvSpPr>
          <p:cNvPr id="31" name="AutoShape 8" descr="Climate change altering Earth's rivers | Earth | EarthSk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2" name="Picture 31"/>
          <p:cNvPicPr>
            <a:picLocks noChangeAspect="1"/>
          </p:cNvPicPr>
          <p:nvPr/>
        </p:nvPicPr>
        <p:blipFill>
          <a:blip r:embed="rId9"/>
          <a:stretch>
            <a:fillRect/>
          </a:stretch>
        </p:blipFill>
        <p:spPr>
          <a:xfrm>
            <a:off x="5364481" y="2744496"/>
            <a:ext cx="1883422" cy="1078053"/>
          </a:xfrm>
          <a:prstGeom prst="rect">
            <a:avLst/>
          </a:prstGeom>
        </p:spPr>
      </p:pic>
      <p:sp>
        <p:nvSpPr>
          <p:cNvPr id="33" name="Rectangle 32"/>
          <p:cNvSpPr/>
          <p:nvPr/>
        </p:nvSpPr>
        <p:spPr>
          <a:xfrm>
            <a:off x="3229163" y="4977186"/>
            <a:ext cx="968534"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field</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34" name="Rectangle 33"/>
          <p:cNvSpPr/>
          <p:nvPr/>
        </p:nvSpPr>
        <p:spPr>
          <a:xfrm>
            <a:off x="5184906" y="4970721"/>
            <a:ext cx="986168"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dam</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35" name="Rectangle 34"/>
          <p:cNvSpPr/>
          <p:nvPr/>
        </p:nvSpPr>
        <p:spPr>
          <a:xfrm>
            <a:off x="7091299" y="4970721"/>
            <a:ext cx="1048685"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local</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36" name="Rectangle 35"/>
          <p:cNvSpPr/>
          <p:nvPr/>
        </p:nvSpPr>
        <p:spPr>
          <a:xfrm>
            <a:off x="6511074" y="6228935"/>
            <a:ext cx="1019831"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river</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37" name="Rectangle 36"/>
          <p:cNvSpPr/>
          <p:nvPr/>
        </p:nvSpPr>
        <p:spPr>
          <a:xfrm>
            <a:off x="2904309" y="5586070"/>
            <a:ext cx="1649812"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weather</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38" name="Rectangle 37"/>
          <p:cNvSpPr/>
          <p:nvPr/>
        </p:nvSpPr>
        <p:spPr>
          <a:xfrm>
            <a:off x="4970257" y="5588663"/>
            <a:ext cx="1519968"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climate</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39" name="Rectangle 38"/>
          <p:cNvSpPr/>
          <p:nvPr/>
        </p:nvSpPr>
        <p:spPr>
          <a:xfrm>
            <a:off x="6911512" y="5568418"/>
            <a:ext cx="1747594"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reservoir</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40" name="Rectangle 39"/>
          <p:cNvSpPr/>
          <p:nvPr/>
        </p:nvSpPr>
        <p:spPr>
          <a:xfrm>
            <a:off x="3938415" y="6257747"/>
            <a:ext cx="1532792"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rainfall</a:t>
            </a:r>
            <a:endParaRPr lang="en-US" sz="32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998994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Why Is Water Important?</a:t>
            </a:r>
          </a:p>
        </p:txBody>
      </p:sp>
      <p:grpSp>
        <p:nvGrpSpPr>
          <p:cNvPr id="30" name="Group 29">
            <a:extLst>
              <a:ext uri="{FF2B5EF4-FFF2-40B4-BE49-F238E27FC236}">
                <a16:creationId xmlns:a16="http://schemas.microsoft.com/office/drawing/2014/main" id="{F95EC708-732C-4B6B-8A48-7B9BA06477FC}"/>
              </a:ext>
            </a:extLst>
          </p:cNvPr>
          <p:cNvGrpSpPr/>
          <p:nvPr/>
        </p:nvGrpSpPr>
        <p:grpSpPr>
          <a:xfrm>
            <a:off x="759938" y="4611192"/>
            <a:ext cx="7628410" cy="1493665"/>
            <a:chOff x="759938" y="4599160"/>
            <a:chExt cx="7628410" cy="1493665"/>
          </a:xfrm>
        </p:grpSpPr>
        <p:sp>
          <p:nvSpPr>
            <p:cNvPr id="16" name="Rectangle: Rounded Corners 15">
              <a:extLst>
                <a:ext uri="{FF2B5EF4-FFF2-40B4-BE49-F238E27FC236}">
                  <a16:creationId xmlns:a16="http://schemas.microsoft.com/office/drawing/2014/main" id="{30122CCF-C792-4E09-9114-8687E6A812AD}"/>
                </a:ext>
              </a:extLst>
            </p:cNvPr>
            <p:cNvSpPr/>
            <p:nvPr/>
          </p:nvSpPr>
          <p:spPr>
            <a:xfrm>
              <a:off x="759938" y="4599160"/>
              <a:ext cx="7628410" cy="1493665"/>
            </a:xfrm>
            <a:prstGeom prst="roundRect">
              <a:avLst>
                <a:gd name="adj" fmla="val 11212"/>
              </a:avLst>
            </a:prstGeom>
            <a:noFill/>
            <a:ln w="38100">
              <a:solidFill>
                <a:srgbClr val="1868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CF9F94F0-CBED-4362-860A-60C62E2A2F3F}"/>
                </a:ext>
              </a:extLst>
            </p:cNvPr>
            <p:cNvSpPr/>
            <p:nvPr/>
          </p:nvSpPr>
          <p:spPr>
            <a:xfrm>
              <a:off x="884640" y="4836786"/>
              <a:ext cx="4776017" cy="1049106"/>
            </a:xfrm>
            <a:prstGeom prst="rect">
              <a:avLst/>
            </a:prstGeom>
          </p:spPr>
          <p:txBody>
            <a:bodyPr wrap="square" lIns="108000" tIns="108000" rIns="108000" bIns="108000">
              <a:spAutoFit/>
            </a:bodyPr>
            <a:lstStyle/>
            <a:p>
              <a:pPr>
                <a:spcBef>
                  <a:spcPct val="0"/>
                </a:spcBef>
              </a:pPr>
              <a:r>
                <a:rPr lang="en-GB" altLang="en-US" dirty="0"/>
                <a:t>Plants need water to grow. Without plants, humans and other animals would not have anything to eat.</a:t>
              </a:r>
            </a:p>
          </p:txBody>
        </p:sp>
        <p:pic>
          <p:nvPicPr>
            <p:cNvPr id="20" name="Picture 19">
              <a:extLst>
                <a:ext uri="{FF2B5EF4-FFF2-40B4-BE49-F238E27FC236}">
                  <a16:creationId xmlns:a16="http://schemas.microsoft.com/office/drawing/2014/main" id="{6D5AFE83-FC78-4362-9892-148ABB48E7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8317" y="4741679"/>
              <a:ext cx="1950442" cy="1239321"/>
            </a:xfrm>
            <a:prstGeom prst="rect">
              <a:avLst/>
            </a:prstGeom>
          </p:spPr>
        </p:pic>
      </p:grpSp>
      <p:grpSp>
        <p:nvGrpSpPr>
          <p:cNvPr id="28" name="Group 27">
            <a:extLst>
              <a:ext uri="{FF2B5EF4-FFF2-40B4-BE49-F238E27FC236}">
                <a16:creationId xmlns:a16="http://schemas.microsoft.com/office/drawing/2014/main" id="{885D4504-729A-45F9-96DB-69AC145D19B0}"/>
              </a:ext>
            </a:extLst>
          </p:cNvPr>
          <p:cNvGrpSpPr/>
          <p:nvPr/>
        </p:nvGrpSpPr>
        <p:grpSpPr>
          <a:xfrm>
            <a:off x="759937" y="1461035"/>
            <a:ext cx="7628411" cy="1493665"/>
            <a:chOff x="759937" y="1461035"/>
            <a:chExt cx="7628411" cy="1493665"/>
          </a:xfrm>
          <a:solidFill>
            <a:srgbClr val="6ED1E6"/>
          </a:solidFill>
        </p:grpSpPr>
        <p:sp>
          <p:nvSpPr>
            <p:cNvPr id="18" name="Rectangle: Rounded Corners 17">
              <a:extLst>
                <a:ext uri="{FF2B5EF4-FFF2-40B4-BE49-F238E27FC236}">
                  <a16:creationId xmlns:a16="http://schemas.microsoft.com/office/drawing/2014/main" id="{BE384998-A3DD-4D0B-8E8A-D99C5E5E4EAE}"/>
                </a:ext>
              </a:extLst>
            </p:cNvPr>
            <p:cNvSpPr/>
            <p:nvPr/>
          </p:nvSpPr>
          <p:spPr>
            <a:xfrm>
              <a:off x="759937" y="1461035"/>
              <a:ext cx="7628411" cy="1493665"/>
            </a:xfrm>
            <a:prstGeom prst="roundRect">
              <a:avLst>
                <a:gd name="adj" fmla="val 1121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884640" y="1544814"/>
              <a:ext cx="5223742" cy="1326105"/>
            </a:xfrm>
            <a:prstGeom prst="rect">
              <a:avLst/>
            </a:prstGeom>
            <a:grpFill/>
          </p:spPr>
          <p:txBody>
            <a:bodyPr wrap="square" lIns="108000" tIns="108000" rIns="108000" bIns="108000">
              <a:spAutoFit/>
            </a:bodyPr>
            <a:lstStyle/>
            <a:p>
              <a:pPr>
                <a:spcBef>
                  <a:spcPct val="0"/>
                </a:spcBef>
              </a:pPr>
              <a:r>
                <a:rPr lang="en-GB" altLang="en-US" dirty="0">
                  <a:solidFill>
                    <a:schemeClr val="bg1"/>
                  </a:solidFill>
                </a:rPr>
                <a:t>Water is essential to all life. All living plants and animals need water to survive. </a:t>
              </a:r>
            </a:p>
            <a:p>
              <a:pPr>
                <a:spcBef>
                  <a:spcPct val="0"/>
                </a:spcBef>
              </a:pPr>
              <a:r>
                <a:rPr lang="en-GB" altLang="en-US" dirty="0">
                  <a:solidFill>
                    <a:schemeClr val="bg1"/>
                  </a:solidFill>
                </a:rPr>
                <a:t>Each day, try to drink around five glasses of water to keep your body healthy.</a:t>
              </a:r>
            </a:p>
          </p:txBody>
        </p:sp>
      </p:grpSp>
      <p:pic>
        <p:nvPicPr>
          <p:cNvPr id="6" name="Picture 5" descr="A drawing of a cartoon character&#10;&#10;Description automatically generated">
            <a:extLst>
              <a:ext uri="{FF2B5EF4-FFF2-40B4-BE49-F238E27FC236}">
                <a16:creationId xmlns:a16="http://schemas.microsoft.com/office/drawing/2014/main" id="{EE2C704E-B9BA-0B4E-8DF8-51D9DA4CD3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60773"/>
          <a:stretch/>
        </p:blipFill>
        <p:spPr>
          <a:xfrm>
            <a:off x="6241215" y="1227671"/>
            <a:ext cx="1674495" cy="1727030"/>
          </a:xfrm>
          <a:prstGeom prst="rect">
            <a:avLst/>
          </a:prstGeom>
        </p:spPr>
      </p:pic>
      <p:grpSp>
        <p:nvGrpSpPr>
          <p:cNvPr id="29" name="Group 28">
            <a:extLst>
              <a:ext uri="{FF2B5EF4-FFF2-40B4-BE49-F238E27FC236}">
                <a16:creationId xmlns:a16="http://schemas.microsoft.com/office/drawing/2014/main" id="{7262701F-1519-40DF-8324-4CA14E51C72C}"/>
              </a:ext>
            </a:extLst>
          </p:cNvPr>
          <p:cNvGrpSpPr/>
          <p:nvPr/>
        </p:nvGrpSpPr>
        <p:grpSpPr>
          <a:xfrm>
            <a:off x="759938" y="3030098"/>
            <a:ext cx="7628412" cy="1493665"/>
            <a:chOff x="759938" y="3030098"/>
            <a:chExt cx="7628412" cy="1493665"/>
          </a:xfrm>
        </p:grpSpPr>
        <p:sp>
          <p:nvSpPr>
            <p:cNvPr id="19" name="Rectangle: Rounded Corners 18">
              <a:extLst>
                <a:ext uri="{FF2B5EF4-FFF2-40B4-BE49-F238E27FC236}">
                  <a16:creationId xmlns:a16="http://schemas.microsoft.com/office/drawing/2014/main" id="{D40187DF-AEA9-407E-B16C-AFB58E29BFFE}"/>
                </a:ext>
              </a:extLst>
            </p:cNvPr>
            <p:cNvSpPr/>
            <p:nvPr/>
          </p:nvSpPr>
          <p:spPr>
            <a:xfrm>
              <a:off x="759938" y="3030098"/>
              <a:ext cx="7628412" cy="1493665"/>
            </a:xfrm>
            <a:prstGeom prst="roundRect">
              <a:avLst>
                <a:gd name="adj" fmla="val 11818"/>
              </a:avLst>
            </a:prstGeom>
            <a:noFill/>
            <a:ln w="38100">
              <a:solidFill>
                <a:srgbClr val="1868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E5B529DF-DD3B-4D11-AF16-FF0C008A107F}"/>
                </a:ext>
              </a:extLst>
            </p:cNvPr>
            <p:cNvSpPr/>
            <p:nvPr/>
          </p:nvSpPr>
          <p:spPr>
            <a:xfrm>
              <a:off x="884640" y="3429549"/>
              <a:ext cx="4557351" cy="772107"/>
            </a:xfrm>
            <a:prstGeom prst="rect">
              <a:avLst/>
            </a:prstGeom>
            <a:ln w="38100">
              <a:noFill/>
            </a:ln>
          </p:spPr>
          <p:txBody>
            <a:bodyPr wrap="square" lIns="108000" tIns="108000" rIns="108000" bIns="108000">
              <a:spAutoFit/>
            </a:bodyPr>
            <a:lstStyle/>
            <a:p>
              <a:pPr>
                <a:spcBef>
                  <a:spcPct val="0"/>
                </a:spcBef>
              </a:pPr>
              <a:r>
                <a:rPr lang="en-GB" altLang="en-US" dirty="0"/>
                <a:t>We also need water to clean our bodies, teeth, clothes, plates and cups.</a:t>
              </a:r>
            </a:p>
          </p:txBody>
        </p:sp>
        <p:pic>
          <p:nvPicPr>
            <p:cNvPr id="27" name="Picture 26">
              <a:extLst>
                <a:ext uri="{FF2B5EF4-FFF2-40B4-BE49-F238E27FC236}">
                  <a16:creationId xmlns:a16="http://schemas.microsoft.com/office/drawing/2014/main" id="{3AA3AF00-8594-448E-A49A-5628BD2F82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1773" y="3132844"/>
              <a:ext cx="2168011" cy="1356340"/>
            </a:xfrm>
            <a:prstGeom prst="rect">
              <a:avLst/>
            </a:prstGeom>
            <a:ln w="38100">
              <a:noFill/>
            </a:ln>
          </p:spPr>
        </p:pic>
      </p:grpSp>
    </p:spTree>
    <p:extLst>
      <p:ext uri="{BB962C8B-B14F-4D97-AF65-F5344CB8AC3E}">
        <p14:creationId xmlns:p14="http://schemas.microsoft.com/office/powerpoint/2010/main" val="344956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CB6FF34-04F4-4F5F-A623-69699232596B}"/>
              </a:ext>
            </a:extLst>
          </p:cNvPr>
          <p:cNvGrpSpPr/>
          <p:nvPr/>
        </p:nvGrpSpPr>
        <p:grpSpPr>
          <a:xfrm>
            <a:off x="755650" y="3535276"/>
            <a:ext cx="4096267" cy="1115191"/>
            <a:chOff x="755650" y="3422909"/>
            <a:chExt cx="4096267" cy="1115191"/>
          </a:xfrm>
          <a:solidFill>
            <a:srgbClr val="6ED1E6"/>
          </a:solidFill>
        </p:grpSpPr>
        <p:sp>
          <p:nvSpPr>
            <p:cNvPr id="15" name="Rectangle: Rounded Corners 14">
              <a:extLst>
                <a:ext uri="{FF2B5EF4-FFF2-40B4-BE49-F238E27FC236}">
                  <a16:creationId xmlns:a16="http://schemas.microsoft.com/office/drawing/2014/main" id="{A0402AC4-A529-4354-9E84-71C32812AF70}"/>
                </a:ext>
              </a:extLst>
            </p:cNvPr>
            <p:cNvSpPr/>
            <p:nvPr/>
          </p:nvSpPr>
          <p:spPr>
            <a:xfrm>
              <a:off x="757794" y="3422909"/>
              <a:ext cx="4094123" cy="1115191"/>
            </a:xfrm>
            <a:prstGeom prst="roundRect">
              <a:avLst>
                <a:gd name="adj" fmla="val 117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a:extLst>
                <a:ext uri="{FF2B5EF4-FFF2-40B4-BE49-F238E27FC236}">
                  <a16:creationId xmlns:a16="http://schemas.microsoft.com/office/drawing/2014/main" id="{26C0CAE5-6061-48E7-BDB5-25732D61225A}"/>
                </a:ext>
              </a:extLst>
            </p:cNvPr>
            <p:cNvSpPr/>
            <p:nvPr/>
          </p:nvSpPr>
          <p:spPr>
            <a:xfrm>
              <a:off x="755650" y="3504912"/>
              <a:ext cx="3624572" cy="976403"/>
            </a:xfrm>
            <a:prstGeom prst="rect">
              <a:avLst/>
            </a:prstGeom>
            <a:grpFill/>
          </p:spPr>
          <p:txBody>
            <a:bodyPr wrap="square" lIns="108000" tIns="72000" rIns="108000" bIns="72000">
              <a:spAutoFit/>
            </a:bodyPr>
            <a:lstStyle/>
            <a:p>
              <a:pPr>
                <a:spcBef>
                  <a:spcPct val="0"/>
                </a:spcBef>
              </a:pPr>
              <a:r>
                <a:rPr lang="en-GB" altLang="en-US" dirty="0">
                  <a:solidFill>
                    <a:schemeClr val="bg1"/>
                  </a:solidFill>
                </a:rPr>
                <a:t>Although the water is dirty, people have no choice but to drink it and use it to cook food.</a:t>
              </a:r>
            </a:p>
          </p:txBody>
        </p:sp>
      </p:grpSp>
      <p:sp>
        <p:nvSpPr>
          <p:cNvPr id="12" name="Rectangle: Rounded Corners 11">
            <a:extLst>
              <a:ext uri="{FF2B5EF4-FFF2-40B4-BE49-F238E27FC236}">
                <a16:creationId xmlns:a16="http://schemas.microsoft.com/office/drawing/2014/main" id="{DE08A92D-876B-4F00-8C8C-1B537EE87A8E}"/>
              </a:ext>
            </a:extLst>
          </p:cNvPr>
          <p:cNvSpPr/>
          <p:nvPr/>
        </p:nvSpPr>
        <p:spPr>
          <a:xfrm>
            <a:off x="759938" y="1487031"/>
            <a:ext cx="7532522" cy="1943752"/>
          </a:xfrm>
          <a:prstGeom prst="roundRect">
            <a:avLst>
              <a:gd name="adj" fmla="val 5954"/>
            </a:avLst>
          </a:prstGeom>
          <a:noFill/>
          <a:ln w="38100">
            <a:solidFill>
              <a:srgbClr val="1868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Rounded Corners 14">
            <a:extLst>
              <a:ext uri="{FF2B5EF4-FFF2-40B4-BE49-F238E27FC236}">
                <a16:creationId xmlns:a16="http://schemas.microsoft.com/office/drawing/2014/main" id="{DE0A92FC-3A13-1646-96BA-C70322E4786C}"/>
              </a:ext>
            </a:extLst>
          </p:cNvPr>
          <p:cNvSpPr/>
          <p:nvPr/>
        </p:nvSpPr>
        <p:spPr>
          <a:xfrm>
            <a:off x="4567235" y="1662716"/>
            <a:ext cx="3812062" cy="1115191"/>
          </a:xfrm>
          <a:prstGeom prst="roundRect">
            <a:avLst>
              <a:gd name="adj" fmla="val 18763"/>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A1B13C95-3216-4616-B05F-E265B99E186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33"/>
          <a:stretch/>
        </p:blipFill>
        <p:spPr>
          <a:xfrm>
            <a:off x="4585819" y="1984755"/>
            <a:ext cx="3798243" cy="2334179"/>
          </a:xfrm>
          <a:prstGeom prst="roundRect">
            <a:avLst>
              <a:gd name="adj" fmla="val 7544"/>
            </a:avLst>
          </a:prstGeom>
        </p:spPr>
      </p:pic>
      <p:sp>
        <p:nvSpPr>
          <p:cNvPr id="21" name="Title 20"/>
          <p:cNvSpPr>
            <a:spLocks noGrp="1"/>
          </p:cNvSpPr>
          <p:nvPr>
            <p:ph type="title"/>
          </p:nvPr>
        </p:nvSpPr>
        <p:spPr/>
        <p:txBody>
          <a:bodyPr/>
          <a:lstStyle/>
          <a:p>
            <a:r>
              <a:rPr lang="en-GB" sz="3600" dirty="0"/>
              <a:t>Clean Water</a:t>
            </a:r>
          </a:p>
        </p:txBody>
      </p:sp>
      <p:sp>
        <p:nvSpPr>
          <p:cNvPr id="5" name="Rectangle 4"/>
          <p:cNvSpPr/>
          <p:nvPr/>
        </p:nvSpPr>
        <p:spPr>
          <a:xfrm>
            <a:off x="851540" y="1563178"/>
            <a:ext cx="3624572" cy="1807400"/>
          </a:xfrm>
          <a:prstGeom prst="rect">
            <a:avLst/>
          </a:prstGeom>
        </p:spPr>
        <p:txBody>
          <a:bodyPr wrap="square" lIns="108000" tIns="72000" rIns="108000" bIns="72000">
            <a:spAutoFit/>
          </a:bodyPr>
          <a:lstStyle/>
          <a:p>
            <a:pPr>
              <a:spcBef>
                <a:spcPct val="0"/>
              </a:spcBef>
            </a:pPr>
            <a:r>
              <a:rPr lang="en-GB" altLang="en-US" dirty="0"/>
              <a:t>When we turn on our taps, the water that comes out is clean and safe to drink. In some parts of the world, water can have lots of germs in it that might make people poorly when they drink it.</a:t>
            </a:r>
          </a:p>
        </p:txBody>
      </p:sp>
      <p:pic>
        <p:nvPicPr>
          <p:cNvPr id="3" name="Picture 2">
            <a:extLst>
              <a:ext uri="{FF2B5EF4-FFF2-40B4-BE49-F238E27FC236}">
                <a16:creationId xmlns:a16="http://schemas.microsoft.com/office/drawing/2014/main" id="{90C87ED2-CA9B-4E82-A64D-DD1779F163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9242" y="3972591"/>
            <a:ext cx="2157578" cy="2154848"/>
          </a:xfrm>
          <a:prstGeom prst="rect">
            <a:avLst/>
          </a:prstGeom>
        </p:spPr>
      </p:pic>
      <p:sp>
        <p:nvSpPr>
          <p:cNvPr id="6" name="Rectangle 5">
            <a:extLst>
              <a:ext uri="{FF2B5EF4-FFF2-40B4-BE49-F238E27FC236}">
                <a16:creationId xmlns:a16="http://schemas.microsoft.com/office/drawing/2014/main" id="{B33B95D5-2456-4A79-8027-543053BB6311}"/>
              </a:ext>
            </a:extLst>
          </p:cNvPr>
          <p:cNvSpPr/>
          <p:nvPr/>
        </p:nvSpPr>
        <p:spPr>
          <a:xfrm>
            <a:off x="755650" y="4780178"/>
            <a:ext cx="3517586" cy="976403"/>
          </a:xfrm>
          <a:prstGeom prst="rect">
            <a:avLst/>
          </a:prstGeom>
        </p:spPr>
        <p:txBody>
          <a:bodyPr wrap="square" lIns="108000" tIns="72000" rIns="108000" bIns="72000">
            <a:spAutoFit/>
          </a:bodyPr>
          <a:lstStyle/>
          <a:p>
            <a:pPr>
              <a:spcBef>
                <a:spcPct val="0"/>
              </a:spcBef>
            </a:pPr>
            <a:r>
              <a:rPr lang="en-GB" altLang="en-US" dirty="0"/>
              <a:t>In the world, 844 million people have to drink dirty water. </a:t>
            </a:r>
          </a:p>
          <a:p>
            <a:pPr>
              <a:spcBef>
                <a:spcPct val="0"/>
              </a:spcBef>
            </a:pPr>
            <a:r>
              <a:rPr lang="en-GB" altLang="en-US" dirty="0"/>
              <a:t>844 million looks like this:</a:t>
            </a:r>
          </a:p>
        </p:txBody>
      </p:sp>
      <p:sp>
        <p:nvSpPr>
          <p:cNvPr id="4" name="Rectangle 3">
            <a:extLst>
              <a:ext uri="{FF2B5EF4-FFF2-40B4-BE49-F238E27FC236}">
                <a16:creationId xmlns:a16="http://schemas.microsoft.com/office/drawing/2014/main" id="{63E6522B-DEC8-4EBC-8691-1A567D3DC83F}"/>
              </a:ext>
            </a:extLst>
          </p:cNvPr>
          <p:cNvSpPr/>
          <p:nvPr/>
        </p:nvSpPr>
        <p:spPr>
          <a:xfrm>
            <a:off x="4574144" y="4683544"/>
            <a:ext cx="3798243" cy="822515"/>
          </a:xfrm>
          <a:prstGeom prst="rect">
            <a:avLst/>
          </a:prstGeom>
        </p:spPr>
        <p:txBody>
          <a:bodyPr wrap="square" lIns="0" tIns="72000" rIns="0" bIns="72000">
            <a:spAutoFit/>
          </a:bodyPr>
          <a:lstStyle/>
          <a:p>
            <a:pPr algn="ctr"/>
            <a:r>
              <a:rPr lang="en-GB" sz="4400" b="1" dirty="0">
                <a:ln w="19050">
                  <a:solidFill>
                    <a:srgbClr val="013F7C"/>
                  </a:solidFill>
                </a:ln>
                <a:solidFill>
                  <a:schemeClr val="bg1"/>
                </a:solidFill>
                <a:latin typeface="Twinkl" pitchFamily="2" charset="0"/>
              </a:rPr>
              <a:t>844,000,000</a:t>
            </a:r>
          </a:p>
        </p:txBody>
      </p:sp>
    </p:spTree>
    <p:extLst>
      <p:ext uri="{BB962C8B-B14F-4D97-AF65-F5344CB8AC3E}">
        <p14:creationId xmlns:p14="http://schemas.microsoft.com/office/powerpoint/2010/main" val="3862096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10C9877-EFC2-4D38-9746-5FDD23335F84}"/>
              </a:ext>
            </a:extLst>
          </p:cNvPr>
          <p:cNvSpPr/>
          <p:nvPr/>
        </p:nvSpPr>
        <p:spPr>
          <a:xfrm>
            <a:off x="759937" y="1461035"/>
            <a:ext cx="7628411" cy="2037945"/>
          </a:xfrm>
          <a:prstGeom prst="roundRect">
            <a:avLst>
              <a:gd name="adj" fmla="val 10448"/>
            </a:avLst>
          </a:prstGeom>
          <a:solidFill>
            <a:srgbClr val="1868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Where Do We Get Water From?</a:t>
            </a:r>
          </a:p>
        </p:txBody>
      </p:sp>
      <p:sp>
        <p:nvSpPr>
          <p:cNvPr id="5" name="Rectangle 4"/>
          <p:cNvSpPr/>
          <p:nvPr/>
        </p:nvSpPr>
        <p:spPr>
          <a:xfrm>
            <a:off x="3476457" y="1641093"/>
            <a:ext cx="4814596" cy="1326105"/>
          </a:xfrm>
          <a:prstGeom prst="rect">
            <a:avLst/>
          </a:prstGeom>
        </p:spPr>
        <p:txBody>
          <a:bodyPr wrap="square" lIns="108000" tIns="108000" rIns="108000" bIns="108000">
            <a:spAutoFit/>
          </a:bodyPr>
          <a:lstStyle/>
          <a:p>
            <a:pPr>
              <a:spcBef>
                <a:spcPct val="0"/>
              </a:spcBef>
            </a:pPr>
            <a:r>
              <a:rPr lang="en-GB" altLang="en-US" b="1" dirty="0">
                <a:solidFill>
                  <a:schemeClr val="bg1"/>
                </a:solidFill>
              </a:rPr>
              <a:t>When you want water, how do you get it? </a:t>
            </a:r>
            <a:r>
              <a:rPr lang="en-GB" altLang="en-US" dirty="0">
                <a:solidFill>
                  <a:schemeClr val="bg1"/>
                </a:solidFill>
              </a:rPr>
              <a:t>We are lucky that in our country, we can get water from a tap whenever we want it. </a:t>
            </a:r>
          </a:p>
          <a:p>
            <a:pPr>
              <a:spcBef>
                <a:spcPct val="0"/>
              </a:spcBef>
            </a:pPr>
            <a:r>
              <a:rPr lang="en-GB" altLang="en-US" dirty="0">
                <a:solidFill>
                  <a:schemeClr val="bg1"/>
                </a:solidFill>
              </a:rPr>
              <a:t>The water we have is fresh and clean.</a:t>
            </a:r>
          </a:p>
        </p:txBody>
      </p:sp>
      <p:grpSp>
        <p:nvGrpSpPr>
          <p:cNvPr id="16" name="Group 15">
            <a:extLst>
              <a:ext uri="{FF2B5EF4-FFF2-40B4-BE49-F238E27FC236}">
                <a16:creationId xmlns:a16="http://schemas.microsoft.com/office/drawing/2014/main" id="{0067F6EB-7318-460A-BE54-9F3CD445836B}"/>
              </a:ext>
            </a:extLst>
          </p:cNvPr>
          <p:cNvGrpSpPr/>
          <p:nvPr/>
        </p:nvGrpSpPr>
        <p:grpSpPr>
          <a:xfrm>
            <a:off x="759938" y="3047135"/>
            <a:ext cx="7727651" cy="3125065"/>
            <a:chOff x="759938" y="3074536"/>
            <a:chExt cx="7727651" cy="2877005"/>
          </a:xfrm>
        </p:grpSpPr>
        <p:sp>
          <p:nvSpPr>
            <p:cNvPr id="11" name="Rectangle: Rounded Corners 10">
              <a:extLst>
                <a:ext uri="{FF2B5EF4-FFF2-40B4-BE49-F238E27FC236}">
                  <a16:creationId xmlns:a16="http://schemas.microsoft.com/office/drawing/2014/main" id="{CA16F0DD-36A1-4B87-8C84-5927EC6B9C84}"/>
                </a:ext>
              </a:extLst>
            </p:cNvPr>
            <p:cNvSpPr/>
            <p:nvPr/>
          </p:nvSpPr>
          <p:spPr>
            <a:xfrm>
              <a:off x="759938" y="3680116"/>
              <a:ext cx="7628412" cy="2271425"/>
            </a:xfrm>
            <a:prstGeom prst="roundRect">
              <a:avLst>
                <a:gd name="adj" fmla="val 6964"/>
              </a:avLst>
            </a:prstGeom>
            <a:noFill/>
            <a:ln w="38100">
              <a:solidFill>
                <a:srgbClr val="6ED1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ABD0FBE0-E8CE-461F-8965-678D5D1F3BE8}"/>
                </a:ext>
              </a:extLst>
            </p:cNvPr>
            <p:cNvSpPr/>
            <p:nvPr/>
          </p:nvSpPr>
          <p:spPr>
            <a:xfrm>
              <a:off x="846478" y="3902128"/>
              <a:ext cx="4256617" cy="1985877"/>
            </a:xfrm>
            <a:prstGeom prst="rect">
              <a:avLst/>
            </a:prstGeom>
          </p:spPr>
          <p:txBody>
            <a:bodyPr wrap="square" lIns="108000" tIns="108000" rIns="108000" bIns="108000">
              <a:spAutoFit/>
            </a:bodyPr>
            <a:lstStyle/>
            <a:p>
              <a:pPr>
                <a:spcBef>
                  <a:spcPct val="0"/>
                </a:spcBef>
              </a:pPr>
              <a:r>
                <a:rPr lang="en-GB" altLang="en-US" dirty="0"/>
                <a:t>In some countries, people don’t have taps in their houses. They have to walk for many miles to fill up buckets from </a:t>
              </a:r>
            </a:p>
            <a:p>
              <a:pPr>
                <a:spcBef>
                  <a:spcPct val="0"/>
                </a:spcBef>
              </a:pPr>
              <a:r>
                <a:rPr lang="en-GB" altLang="en-US" dirty="0"/>
                <a:t>a river. Then, they have to carry the heavy buckets back home again. Fetching water takes such a long time that some children cannot go to school.</a:t>
              </a:r>
            </a:p>
          </p:txBody>
        </p:sp>
        <p:pic>
          <p:nvPicPr>
            <p:cNvPr id="3" name="Picture 2">
              <a:extLst>
                <a:ext uri="{FF2B5EF4-FFF2-40B4-BE49-F238E27FC236}">
                  <a16:creationId xmlns:a16="http://schemas.microsoft.com/office/drawing/2014/main" id="{394F54AA-A9DF-4986-8AE4-E7B2838BB32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876801" y="3074536"/>
              <a:ext cx="3610788" cy="2689127"/>
            </a:xfrm>
            <a:prstGeom prst="rect">
              <a:avLst/>
            </a:prstGeom>
          </p:spPr>
        </p:pic>
      </p:grpSp>
      <p:pic>
        <p:nvPicPr>
          <p:cNvPr id="15" name="Picture 14">
            <a:extLst>
              <a:ext uri="{FF2B5EF4-FFF2-40B4-BE49-F238E27FC236}">
                <a16:creationId xmlns:a16="http://schemas.microsoft.com/office/drawing/2014/main" id="{85E0082B-35B0-4D29-89E9-D7A1310D5B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9514" y="1372135"/>
            <a:ext cx="1842073" cy="2662439"/>
          </a:xfrm>
          <a:prstGeom prst="rect">
            <a:avLst/>
          </a:prstGeom>
        </p:spPr>
      </p:pic>
    </p:spTree>
    <p:extLst>
      <p:ext uri="{BB962C8B-B14F-4D97-AF65-F5344CB8AC3E}">
        <p14:creationId xmlns:p14="http://schemas.microsoft.com/office/powerpoint/2010/main" val="1786358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6170" y="624296"/>
            <a:ext cx="7361634" cy="4789311"/>
          </a:xfrm>
          <a:prstGeom prst="rect">
            <a:avLst/>
          </a:prstGeom>
        </p:spPr>
      </p:pic>
      <p:sp>
        <p:nvSpPr>
          <p:cNvPr id="5" name="Rectangle 4"/>
          <p:cNvSpPr/>
          <p:nvPr/>
        </p:nvSpPr>
        <p:spPr>
          <a:xfrm>
            <a:off x="1981200" y="5413607"/>
            <a:ext cx="4572000" cy="646331"/>
          </a:xfrm>
          <a:prstGeom prst="rect">
            <a:avLst/>
          </a:prstGeom>
        </p:spPr>
        <p:txBody>
          <a:bodyPr>
            <a:spAutoFit/>
          </a:bodyPr>
          <a:lstStyle/>
          <a:p>
            <a:r>
              <a:rPr lang="en-GB" dirty="0">
                <a:hlinkClick r:id="rId3"/>
              </a:rPr>
              <a:t>https://</a:t>
            </a:r>
            <a:r>
              <a:rPr lang="en-GB" dirty="0" smtClean="0">
                <a:hlinkClick r:id="rId3"/>
              </a:rPr>
              <a:t>www.youtube.com/watch?v=y5gFI3pMvoI</a:t>
            </a:r>
            <a:r>
              <a:rPr lang="en-GB" dirty="0" smtClean="0"/>
              <a:t> </a:t>
            </a:r>
            <a:endParaRPr lang="en-GB" dirty="0"/>
          </a:p>
        </p:txBody>
      </p:sp>
    </p:spTree>
    <p:extLst>
      <p:ext uri="{BB962C8B-B14F-4D97-AF65-F5344CB8AC3E}">
        <p14:creationId xmlns:p14="http://schemas.microsoft.com/office/powerpoint/2010/main" val="25401433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30" y="3956718"/>
            <a:ext cx="2278186" cy="994306"/>
          </a:xfrm>
        </p:spPr>
        <p:txBody>
          <a:bodyPr/>
          <a:lstStyle/>
          <a:p>
            <a:r>
              <a:rPr lang="en-GB" sz="2000" dirty="0">
                <a:hlinkClick r:id="rId2"/>
              </a:rPr>
              <a:t>https://</a:t>
            </a:r>
            <a:r>
              <a:rPr lang="en-GB" sz="2000" dirty="0" smtClean="0">
                <a:hlinkClick r:id="rId2"/>
              </a:rPr>
              <a:t>www.youtube.com/watch?v=bNWuQD7QHBc</a:t>
            </a:r>
            <a:r>
              <a:rPr lang="en-GB" sz="2000" dirty="0" smtClean="0"/>
              <a:t> </a:t>
            </a:r>
            <a:endParaRPr lang="en-GB" sz="2000" dirty="0"/>
          </a:p>
        </p:txBody>
      </p:sp>
      <p:sp>
        <p:nvSpPr>
          <p:cNvPr id="3" name="TextBox 2"/>
          <p:cNvSpPr txBox="1"/>
          <p:nvPr/>
        </p:nvSpPr>
        <p:spPr>
          <a:xfrm>
            <a:off x="1881051" y="505097"/>
            <a:ext cx="5915402" cy="1231106"/>
          </a:xfrm>
          <a:prstGeom prst="rect">
            <a:avLst/>
          </a:prstGeom>
          <a:noFill/>
        </p:spPr>
        <p:txBody>
          <a:bodyPr wrap="none" rtlCol="0">
            <a:spAutoFit/>
          </a:bodyPr>
          <a:lstStyle/>
          <a:p>
            <a:r>
              <a:rPr lang="en-GB" sz="2800" i="1" dirty="0" smtClean="0">
                <a:solidFill>
                  <a:srgbClr val="013F7C"/>
                </a:solidFill>
              </a:rPr>
              <a:t>What is a body of water?</a:t>
            </a:r>
            <a:endParaRPr lang="en-GB" sz="2800" i="1" dirty="0">
              <a:solidFill>
                <a:srgbClr val="013F7C"/>
              </a:solidFill>
            </a:endParaRPr>
          </a:p>
          <a:p>
            <a:r>
              <a:rPr lang="en-GB" sz="2800" i="1" dirty="0" smtClean="0">
                <a:solidFill>
                  <a:srgbClr val="013F7C"/>
                </a:solidFill>
              </a:rPr>
              <a:t>Can you name any bodies of water?</a:t>
            </a:r>
          </a:p>
          <a:p>
            <a:endParaRPr lang="en-GB" dirty="0"/>
          </a:p>
        </p:txBody>
      </p:sp>
      <p:pic>
        <p:nvPicPr>
          <p:cNvPr id="4" name="Picture 3"/>
          <p:cNvPicPr>
            <a:picLocks noChangeAspect="1"/>
          </p:cNvPicPr>
          <p:nvPr/>
        </p:nvPicPr>
        <p:blipFill>
          <a:blip r:embed="rId3"/>
          <a:stretch>
            <a:fillRect/>
          </a:stretch>
        </p:blipFill>
        <p:spPr>
          <a:xfrm>
            <a:off x="506515" y="1592715"/>
            <a:ext cx="2574901" cy="1829753"/>
          </a:xfrm>
          <a:prstGeom prst="rect">
            <a:avLst/>
          </a:prstGeom>
        </p:spPr>
      </p:pic>
      <p:pic>
        <p:nvPicPr>
          <p:cNvPr id="5" name="Picture 4"/>
          <p:cNvPicPr>
            <a:picLocks noChangeAspect="1"/>
          </p:cNvPicPr>
          <p:nvPr/>
        </p:nvPicPr>
        <p:blipFill>
          <a:blip r:embed="rId4"/>
          <a:stretch>
            <a:fillRect/>
          </a:stretch>
        </p:blipFill>
        <p:spPr>
          <a:xfrm>
            <a:off x="6202622" y="1636020"/>
            <a:ext cx="2434862" cy="1887973"/>
          </a:xfrm>
          <a:prstGeom prst="rect">
            <a:avLst/>
          </a:prstGeom>
        </p:spPr>
      </p:pic>
      <p:pic>
        <p:nvPicPr>
          <p:cNvPr id="6" name="Picture 5"/>
          <p:cNvPicPr>
            <a:picLocks noChangeAspect="1"/>
          </p:cNvPicPr>
          <p:nvPr/>
        </p:nvPicPr>
        <p:blipFill>
          <a:blip r:embed="rId5"/>
          <a:stretch>
            <a:fillRect/>
          </a:stretch>
        </p:blipFill>
        <p:spPr>
          <a:xfrm>
            <a:off x="3471182" y="1636020"/>
            <a:ext cx="2468063" cy="1794955"/>
          </a:xfrm>
          <a:prstGeom prst="rect">
            <a:avLst/>
          </a:prstGeom>
        </p:spPr>
      </p:pic>
      <p:pic>
        <p:nvPicPr>
          <p:cNvPr id="7" name="Picture 6"/>
          <p:cNvPicPr>
            <a:picLocks noChangeAspect="1"/>
          </p:cNvPicPr>
          <p:nvPr/>
        </p:nvPicPr>
        <p:blipFill>
          <a:blip r:embed="rId6"/>
          <a:stretch>
            <a:fillRect/>
          </a:stretch>
        </p:blipFill>
        <p:spPr>
          <a:xfrm>
            <a:off x="3864013" y="3586457"/>
            <a:ext cx="4773471" cy="1734828"/>
          </a:xfrm>
          <a:prstGeom prst="rect">
            <a:avLst/>
          </a:prstGeom>
        </p:spPr>
      </p:pic>
      <p:sp>
        <p:nvSpPr>
          <p:cNvPr id="8" name="TextBox 7"/>
          <p:cNvSpPr txBox="1"/>
          <p:nvPr/>
        </p:nvSpPr>
        <p:spPr>
          <a:xfrm>
            <a:off x="1306686" y="5485274"/>
            <a:ext cx="6797054" cy="646331"/>
          </a:xfrm>
          <a:prstGeom prst="rect">
            <a:avLst/>
          </a:prstGeom>
          <a:noFill/>
        </p:spPr>
        <p:txBody>
          <a:bodyPr wrap="none" rtlCol="0">
            <a:spAutoFit/>
          </a:bodyPr>
          <a:lstStyle/>
          <a:p>
            <a:r>
              <a:rPr lang="en-GB" dirty="0" smtClean="0"/>
              <a:t>As you watch the video, make notes on different bodies of water.</a:t>
            </a:r>
          </a:p>
          <a:p>
            <a:r>
              <a:rPr lang="en-GB" dirty="0" smtClean="0"/>
              <a:t>Draw and label these in your book.</a:t>
            </a:r>
            <a:endParaRPr lang="en-GB" dirty="0"/>
          </a:p>
        </p:txBody>
      </p:sp>
    </p:spTree>
    <p:extLst>
      <p:ext uri="{BB962C8B-B14F-4D97-AF65-F5344CB8AC3E}">
        <p14:creationId xmlns:p14="http://schemas.microsoft.com/office/powerpoint/2010/main" val="41698056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From source to tap!</a:t>
            </a:r>
            <a:endParaRPr lang="en-GB" dirty="0"/>
          </a:p>
        </p:txBody>
      </p:sp>
      <p:sp>
        <p:nvSpPr>
          <p:cNvPr id="3" name="Rectangle 2"/>
          <p:cNvSpPr/>
          <p:nvPr/>
        </p:nvSpPr>
        <p:spPr>
          <a:xfrm>
            <a:off x="2281235" y="1473201"/>
            <a:ext cx="4572000" cy="646331"/>
          </a:xfrm>
          <a:prstGeom prst="rect">
            <a:avLst/>
          </a:prstGeom>
        </p:spPr>
        <p:txBody>
          <a:bodyPr>
            <a:spAutoFit/>
          </a:bodyPr>
          <a:lstStyle/>
          <a:p>
            <a:r>
              <a:rPr lang="en-GB" dirty="0">
                <a:hlinkClick r:id="rId2"/>
              </a:rPr>
              <a:t>https://</a:t>
            </a:r>
            <a:r>
              <a:rPr lang="en-GB" dirty="0" smtClean="0">
                <a:hlinkClick r:id="rId2"/>
              </a:rPr>
              <a:t>www.youtube.com/watch?v=cGi4PugN4qY</a:t>
            </a:r>
            <a:r>
              <a:rPr lang="en-GB" dirty="0" smtClean="0"/>
              <a:t> </a:t>
            </a:r>
            <a:endParaRPr lang="en-GB" dirty="0"/>
          </a:p>
        </p:txBody>
      </p:sp>
      <p:pic>
        <p:nvPicPr>
          <p:cNvPr id="5" name="Picture 4"/>
          <p:cNvPicPr>
            <a:picLocks noChangeAspect="1"/>
          </p:cNvPicPr>
          <p:nvPr/>
        </p:nvPicPr>
        <p:blipFill>
          <a:blip r:embed="rId3"/>
          <a:stretch>
            <a:fillRect/>
          </a:stretch>
        </p:blipFill>
        <p:spPr>
          <a:xfrm>
            <a:off x="814387" y="1905000"/>
            <a:ext cx="7515225" cy="3048000"/>
          </a:xfrm>
          <a:prstGeom prst="rect">
            <a:avLst/>
          </a:prstGeom>
        </p:spPr>
      </p:pic>
    </p:spTree>
    <p:extLst>
      <p:ext uri="{BB962C8B-B14F-4D97-AF65-F5344CB8AC3E}">
        <p14:creationId xmlns:p14="http://schemas.microsoft.com/office/powerpoint/2010/main" val="13121287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7-Point Star 6"/>
          <p:cNvSpPr/>
          <p:nvPr/>
        </p:nvSpPr>
        <p:spPr>
          <a:xfrm>
            <a:off x="5152450" y="3292618"/>
            <a:ext cx="3544388" cy="2969623"/>
          </a:xfrm>
          <a:prstGeom prst="star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09304" y="478895"/>
            <a:ext cx="8381182" cy="994306"/>
          </a:xfrm>
        </p:spPr>
        <p:txBody>
          <a:bodyPr/>
          <a:lstStyle/>
          <a:p>
            <a:r>
              <a:rPr lang="en-GB" dirty="0" smtClean="0"/>
              <a:t>Where do we get our water from?</a:t>
            </a:r>
            <a:endParaRPr lang="en-GB" dirty="0"/>
          </a:p>
        </p:txBody>
      </p:sp>
      <p:pic>
        <p:nvPicPr>
          <p:cNvPr id="3" name="Picture 2"/>
          <p:cNvPicPr>
            <a:picLocks noChangeAspect="1"/>
          </p:cNvPicPr>
          <p:nvPr/>
        </p:nvPicPr>
        <p:blipFill>
          <a:blip r:embed="rId2"/>
          <a:stretch>
            <a:fillRect/>
          </a:stretch>
        </p:blipFill>
        <p:spPr>
          <a:xfrm>
            <a:off x="505098" y="1473202"/>
            <a:ext cx="4788423" cy="1740262"/>
          </a:xfrm>
          <a:prstGeom prst="rect">
            <a:avLst/>
          </a:prstGeom>
        </p:spPr>
      </p:pic>
      <p:pic>
        <p:nvPicPr>
          <p:cNvPr id="4" name="Picture 3"/>
          <p:cNvPicPr>
            <a:picLocks noChangeAspect="1"/>
          </p:cNvPicPr>
          <p:nvPr/>
        </p:nvPicPr>
        <p:blipFill>
          <a:blip r:embed="rId3"/>
          <a:stretch>
            <a:fillRect/>
          </a:stretch>
        </p:blipFill>
        <p:spPr>
          <a:xfrm>
            <a:off x="5389315" y="1457508"/>
            <a:ext cx="3238500" cy="1771650"/>
          </a:xfrm>
          <a:prstGeom prst="rect">
            <a:avLst/>
          </a:prstGeom>
        </p:spPr>
      </p:pic>
      <p:sp>
        <p:nvSpPr>
          <p:cNvPr id="5" name="Rectangle 4"/>
          <p:cNvSpPr/>
          <p:nvPr/>
        </p:nvSpPr>
        <p:spPr>
          <a:xfrm>
            <a:off x="613309" y="3399919"/>
            <a:ext cx="4572000" cy="2862322"/>
          </a:xfrm>
          <a:prstGeom prst="rect">
            <a:avLst/>
          </a:prstGeom>
        </p:spPr>
        <p:txBody>
          <a:bodyPr>
            <a:spAutoFit/>
          </a:bodyPr>
          <a:lstStyle/>
          <a:p>
            <a:r>
              <a:rPr lang="en-GB" dirty="0">
                <a:solidFill>
                  <a:srgbClr val="202124"/>
                </a:solidFill>
                <a:latin typeface="arial" panose="020B0604020202020204" pitchFamily="34" charset="0"/>
              </a:rPr>
              <a:t>What is a reservoir and what is its purpose?</a:t>
            </a:r>
          </a:p>
          <a:p>
            <a:r>
              <a:rPr lang="en-GB" dirty="0">
                <a:solidFill>
                  <a:srgbClr val="202124"/>
                </a:solidFill>
                <a:latin typeface="arial" panose="020B0604020202020204" pitchFamily="34" charset="0"/>
              </a:rPr>
              <a:t>A reservoir is an artificial lake created in a river valley by the construction of a dam. The most critical purpose of reservoirs is </a:t>
            </a:r>
            <a:r>
              <a:rPr lang="en-GB" b="1" dirty="0">
                <a:solidFill>
                  <a:srgbClr val="202124"/>
                </a:solidFill>
                <a:latin typeface="arial" panose="020B0604020202020204" pitchFamily="34" charset="0"/>
              </a:rPr>
              <a:t>flood risk management</a:t>
            </a:r>
            <a:r>
              <a:rPr lang="en-GB" dirty="0">
                <a:solidFill>
                  <a:srgbClr val="202124"/>
                </a:solidFill>
                <a:latin typeface="arial" panose="020B0604020202020204" pitchFamily="34" charset="0"/>
              </a:rPr>
              <a:t>. Reservoirs collect water during times of high rainfall, reducing flood risk, and then release the water slowly over the following weeks and months.</a:t>
            </a:r>
            <a:endParaRPr lang="en-GB" b="0" i="0" dirty="0">
              <a:solidFill>
                <a:srgbClr val="202124"/>
              </a:solidFill>
              <a:effectLst/>
              <a:latin typeface="arial" panose="020B0604020202020204" pitchFamily="34" charset="0"/>
            </a:endParaRPr>
          </a:p>
        </p:txBody>
      </p:sp>
      <p:sp>
        <p:nvSpPr>
          <p:cNvPr id="6" name="Rectangle 5"/>
          <p:cNvSpPr/>
          <p:nvPr/>
        </p:nvSpPr>
        <p:spPr>
          <a:xfrm>
            <a:off x="5922341" y="3900266"/>
            <a:ext cx="2037464" cy="1754326"/>
          </a:xfrm>
          <a:prstGeom prst="rect">
            <a:avLst/>
          </a:prstGeom>
        </p:spPr>
        <p:txBody>
          <a:bodyPr wrap="square">
            <a:spAutoFit/>
          </a:bodyPr>
          <a:lstStyle/>
          <a:p>
            <a:pPr algn="ctr"/>
            <a:r>
              <a:rPr lang="en-GB" dirty="0" smtClean="0">
                <a:solidFill>
                  <a:schemeClr val="bg1"/>
                </a:solidFill>
                <a:latin typeface="arial" panose="020B0604020202020204" pitchFamily="34" charset="0"/>
              </a:rPr>
              <a:t>Our local reservoir is </a:t>
            </a:r>
            <a:r>
              <a:rPr lang="en-GB" dirty="0" err="1" smtClean="0">
                <a:solidFill>
                  <a:schemeClr val="bg1"/>
                </a:solidFill>
                <a:latin typeface="arial" panose="020B0604020202020204" pitchFamily="34" charset="0"/>
              </a:rPr>
              <a:t>Grafham</a:t>
            </a:r>
            <a:r>
              <a:rPr lang="en-GB" dirty="0" smtClean="0">
                <a:solidFill>
                  <a:schemeClr val="bg1"/>
                </a:solidFill>
                <a:latin typeface="arial" panose="020B0604020202020204" pitchFamily="34" charset="0"/>
              </a:rPr>
              <a:t> Water.</a:t>
            </a:r>
          </a:p>
          <a:p>
            <a:pPr algn="ctr"/>
            <a:r>
              <a:rPr lang="en-GB" dirty="0" smtClean="0">
                <a:solidFill>
                  <a:schemeClr val="bg1"/>
                </a:solidFill>
                <a:latin typeface="arial" panose="020B0604020202020204" pitchFamily="34" charset="0"/>
              </a:rPr>
              <a:t>It supplies many local people with clean water.</a:t>
            </a:r>
            <a:endParaRPr lang="en-GB" dirty="0">
              <a:solidFill>
                <a:schemeClr val="bg1"/>
              </a:solidFill>
              <a:latin typeface="arial" panose="020B0604020202020204" pitchFamily="34" charset="0"/>
            </a:endParaRPr>
          </a:p>
        </p:txBody>
      </p:sp>
    </p:spTree>
    <p:extLst>
      <p:ext uri="{BB962C8B-B14F-4D97-AF65-F5344CB8AC3E}">
        <p14:creationId xmlns:p14="http://schemas.microsoft.com/office/powerpoint/2010/main" val="15328641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Then Vs Now</a:t>
            </a:r>
            <a:endParaRPr lang="en-GB" dirty="0"/>
          </a:p>
        </p:txBody>
      </p:sp>
      <p:sp>
        <p:nvSpPr>
          <p:cNvPr id="3" name="Rectangle 3"/>
          <p:cNvSpPr>
            <a:spLocks noChangeArrowheads="1"/>
          </p:cNvSpPr>
          <p:nvPr/>
        </p:nvSpPr>
        <p:spPr bwMode="auto">
          <a:xfrm>
            <a:off x="2915139" y="79716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4"/>
          <p:cNvSpPr>
            <a:spLocks noChangeArrowheads="1"/>
          </p:cNvSpPr>
          <p:nvPr/>
        </p:nvSpPr>
        <p:spPr bwMode="auto">
          <a:xfrm>
            <a:off x="2915139" y="344194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5" name="TextBox 4"/>
          <p:cNvSpPr txBox="1"/>
          <p:nvPr/>
        </p:nvSpPr>
        <p:spPr>
          <a:xfrm>
            <a:off x="1974217" y="3755753"/>
            <a:ext cx="5186035" cy="923330"/>
          </a:xfrm>
          <a:prstGeom prst="rect">
            <a:avLst/>
          </a:prstGeom>
          <a:noFill/>
        </p:spPr>
        <p:txBody>
          <a:bodyPr wrap="none" rtlCol="0">
            <a:spAutoFit/>
          </a:bodyPr>
          <a:lstStyle/>
          <a:p>
            <a:r>
              <a:rPr lang="en-GB" dirty="0" smtClean="0"/>
              <a:t>What do you notice about these two pictures?</a:t>
            </a:r>
          </a:p>
          <a:p>
            <a:endParaRPr lang="en-GB" dirty="0"/>
          </a:p>
          <a:p>
            <a:r>
              <a:rPr lang="en-GB" dirty="0" smtClean="0"/>
              <a:t>Why do you think a reservoir needed to be built?</a:t>
            </a:r>
            <a:endParaRPr lang="en-GB" dirty="0"/>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722" y="1386130"/>
            <a:ext cx="2742863" cy="195611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538" y="1394066"/>
            <a:ext cx="2895686" cy="194901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724140" y="1368860"/>
            <a:ext cx="798921" cy="369332"/>
          </a:xfrm>
          <a:prstGeom prst="rect">
            <a:avLst/>
          </a:prstGeom>
          <a:noFill/>
        </p:spPr>
        <p:txBody>
          <a:bodyPr wrap="square" rtlCol="0">
            <a:spAutoFit/>
          </a:bodyPr>
          <a:lstStyle/>
          <a:p>
            <a:r>
              <a:rPr lang="en-GB" dirty="0" smtClean="0">
                <a:solidFill>
                  <a:schemeClr val="bg1"/>
                </a:solidFill>
              </a:rPr>
              <a:t>1950</a:t>
            </a:r>
            <a:endParaRPr lang="en-GB" dirty="0">
              <a:solidFill>
                <a:schemeClr val="bg1"/>
              </a:solidFill>
            </a:endParaRPr>
          </a:p>
        </p:txBody>
      </p:sp>
      <p:sp>
        <p:nvSpPr>
          <p:cNvPr id="11" name="TextBox 10"/>
          <p:cNvSpPr txBox="1"/>
          <p:nvPr/>
        </p:nvSpPr>
        <p:spPr>
          <a:xfrm>
            <a:off x="6815361" y="1379874"/>
            <a:ext cx="716863" cy="369332"/>
          </a:xfrm>
          <a:prstGeom prst="rect">
            <a:avLst/>
          </a:prstGeom>
          <a:noFill/>
        </p:spPr>
        <p:txBody>
          <a:bodyPr wrap="square" rtlCol="0">
            <a:spAutoFit/>
          </a:bodyPr>
          <a:lstStyle/>
          <a:p>
            <a:r>
              <a:rPr lang="en-GB" dirty="0" smtClean="0">
                <a:solidFill>
                  <a:schemeClr val="bg1"/>
                </a:solidFill>
              </a:rPr>
              <a:t>2020</a:t>
            </a:r>
            <a:endParaRPr lang="en-GB" dirty="0">
              <a:solidFill>
                <a:schemeClr val="bg1"/>
              </a:solidFill>
            </a:endParaRPr>
          </a:p>
        </p:txBody>
      </p:sp>
      <p:sp>
        <p:nvSpPr>
          <p:cNvPr id="6" name="TextBox 5"/>
          <p:cNvSpPr txBox="1"/>
          <p:nvPr/>
        </p:nvSpPr>
        <p:spPr>
          <a:xfrm>
            <a:off x="1974217" y="4849322"/>
            <a:ext cx="1758815" cy="923330"/>
          </a:xfrm>
          <a:prstGeom prst="rect">
            <a:avLst/>
          </a:prstGeom>
          <a:noFill/>
        </p:spPr>
        <p:txBody>
          <a:bodyPr wrap="none" rtlCol="0">
            <a:spAutoFit/>
          </a:bodyPr>
          <a:lstStyle/>
          <a:p>
            <a:r>
              <a:rPr lang="en-GB" dirty="0" smtClean="0"/>
              <a:t>I think that…</a:t>
            </a:r>
          </a:p>
          <a:p>
            <a:r>
              <a:rPr lang="en-GB" dirty="0" smtClean="0"/>
              <a:t>I know that…</a:t>
            </a:r>
          </a:p>
          <a:p>
            <a:r>
              <a:rPr lang="en-GB" dirty="0" smtClean="0"/>
              <a:t>I believe that…</a:t>
            </a:r>
            <a:endParaRPr lang="en-GB" dirty="0"/>
          </a:p>
        </p:txBody>
      </p:sp>
    </p:spTree>
    <p:extLst>
      <p:ext uri="{BB962C8B-B14F-4D97-AF65-F5344CB8AC3E}">
        <p14:creationId xmlns:p14="http://schemas.microsoft.com/office/powerpoint/2010/main" val="919701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4"/>
          <p:cNvSpPr>
            <a:spLocks noChangeArrowheads="1"/>
          </p:cNvSpPr>
          <p:nvPr/>
        </p:nvSpPr>
        <p:spPr bwMode="auto">
          <a:xfrm>
            <a:off x="0" y="26447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4" y="87869"/>
            <a:ext cx="2742863" cy="195611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2200" y="95805"/>
            <a:ext cx="2895686" cy="194901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129802" y="70599"/>
            <a:ext cx="798921" cy="369332"/>
          </a:xfrm>
          <a:prstGeom prst="rect">
            <a:avLst/>
          </a:prstGeom>
          <a:noFill/>
        </p:spPr>
        <p:txBody>
          <a:bodyPr wrap="square" rtlCol="0">
            <a:spAutoFit/>
          </a:bodyPr>
          <a:lstStyle/>
          <a:p>
            <a:r>
              <a:rPr lang="en-GB" dirty="0" smtClean="0">
                <a:solidFill>
                  <a:schemeClr val="bg1"/>
                </a:solidFill>
              </a:rPr>
              <a:t>1950</a:t>
            </a:r>
            <a:endParaRPr lang="en-GB" dirty="0">
              <a:solidFill>
                <a:schemeClr val="bg1"/>
              </a:solidFill>
            </a:endParaRPr>
          </a:p>
        </p:txBody>
      </p:sp>
      <p:sp>
        <p:nvSpPr>
          <p:cNvPr id="12" name="TextBox 11"/>
          <p:cNvSpPr txBox="1"/>
          <p:nvPr/>
        </p:nvSpPr>
        <p:spPr>
          <a:xfrm>
            <a:off x="5221023" y="81613"/>
            <a:ext cx="716863" cy="369332"/>
          </a:xfrm>
          <a:prstGeom prst="rect">
            <a:avLst/>
          </a:prstGeom>
          <a:noFill/>
        </p:spPr>
        <p:txBody>
          <a:bodyPr wrap="square" rtlCol="0">
            <a:spAutoFit/>
          </a:bodyPr>
          <a:lstStyle/>
          <a:p>
            <a:r>
              <a:rPr lang="en-GB" dirty="0" smtClean="0">
                <a:solidFill>
                  <a:schemeClr val="bg1"/>
                </a:solidFill>
              </a:rPr>
              <a:t>2020</a:t>
            </a:r>
            <a:endParaRPr lang="en-GB" dirty="0">
              <a:solidFill>
                <a:schemeClr val="bg1"/>
              </a:solidFill>
            </a:endParaRPr>
          </a:p>
        </p:txBody>
      </p:sp>
      <p:pic>
        <p:nvPicPr>
          <p:cNvPr id="2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4" y="2157058"/>
            <a:ext cx="2742863" cy="195611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2200" y="2164994"/>
            <a:ext cx="2895686" cy="1949017"/>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2129802" y="2139788"/>
            <a:ext cx="798921" cy="369332"/>
          </a:xfrm>
          <a:prstGeom prst="rect">
            <a:avLst/>
          </a:prstGeom>
          <a:noFill/>
        </p:spPr>
        <p:txBody>
          <a:bodyPr wrap="square" rtlCol="0">
            <a:spAutoFit/>
          </a:bodyPr>
          <a:lstStyle/>
          <a:p>
            <a:r>
              <a:rPr lang="en-GB" dirty="0" smtClean="0">
                <a:solidFill>
                  <a:schemeClr val="bg1"/>
                </a:solidFill>
              </a:rPr>
              <a:t>1950</a:t>
            </a:r>
            <a:endParaRPr lang="en-GB" dirty="0">
              <a:solidFill>
                <a:schemeClr val="bg1"/>
              </a:solidFill>
            </a:endParaRPr>
          </a:p>
        </p:txBody>
      </p:sp>
      <p:sp>
        <p:nvSpPr>
          <p:cNvPr id="24" name="TextBox 23"/>
          <p:cNvSpPr txBox="1"/>
          <p:nvPr/>
        </p:nvSpPr>
        <p:spPr>
          <a:xfrm>
            <a:off x="5221023" y="2150802"/>
            <a:ext cx="716863" cy="369332"/>
          </a:xfrm>
          <a:prstGeom prst="rect">
            <a:avLst/>
          </a:prstGeom>
          <a:noFill/>
        </p:spPr>
        <p:txBody>
          <a:bodyPr wrap="square" rtlCol="0">
            <a:spAutoFit/>
          </a:bodyPr>
          <a:lstStyle/>
          <a:p>
            <a:r>
              <a:rPr lang="en-GB" dirty="0" smtClean="0">
                <a:solidFill>
                  <a:schemeClr val="bg1"/>
                </a:solidFill>
              </a:rPr>
              <a:t>2020</a:t>
            </a:r>
            <a:endParaRPr lang="en-GB" dirty="0">
              <a:solidFill>
                <a:schemeClr val="bg1"/>
              </a:solidFill>
            </a:endParaRPr>
          </a:p>
        </p:txBody>
      </p:sp>
      <p:pic>
        <p:nvPicPr>
          <p:cNvPr id="2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4" y="4226247"/>
            <a:ext cx="2742863" cy="195611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2200" y="4234183"/>
            <a:ext cx="2895686" cy="1949017"/>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2129802" y="4208977"/>
            <a:ext cx="798921" cy="369332"/>
          </a:xfrm>
          <a:prstGeom prst="rect">
            <a:avLst/>
          </a:prstGeom>
          <a:noFill/>
        </p:spPr>
        <p:txBody>
          <a:bodyPr wrap="square" rtlCol="0">
            <a:spAutoFit/>
          </a:bodyPr>
          <a:lstStyle/>
          <a:p>
            <a:r>
              <a:rPr lang="en-GB" dirty="0" smtClean="0">
                <a:solidFill>
                  <a:schemeClr val="bg1"/>
                </a:solidFill>
              </a:rPr>
              <a:t>1950</a:t>
            </a:r>
            <a:endParaRPr lang="en-GB" dirty="0">
              <a:solidFill>
                <a:schemeClr val="bg1"/>
              </a:solidFill>
            </a:endParaRPr>
          </a:p>
        </p:txBody>
      </p:sp>
      <p:sp>
        <p:nvSpPr>
          <p:cNvPr id="28" name="TextBox 27"/>
          <p:cNvSpPr txBox="1"/>
          <p:nvPr/>
        </p:nvSpPr>
        <p:spPr>
          <a:xfrm>
            <a:off x="5221023" y="4219991"/>
            <a:ext cx="716863" cy="369332"/>
          </a:xfrm>
          <a:prstGeom prst="rect">
            <a:avLst/>
          </a:prstGeom>
          <a:noFill/>
        </p:spPr>
        <p:txBody>
          <a:bodyPr wrap="square" rtlCol="0">
            <a:spAutoFit/>
          </a:bodyPr>
          <a:lstStyle/>
          <a:p>
            <a:r>
              <a:rPr lang="en-GB" dirty="0" smtClean="0">
                <a:solidFill>
                  <a:schemeClr val="bg1"/>
                </a:solidFill>
              </a:rPr>
              <a:t>2020</a:t>
            </a:r>
            <a:endParaRPr lang="en-GB" dirty="0">
              <a:solidFill>
                <a:schemeClr val="bg1"/>
              </a:solidFill>
            </a:endParaRPr>
          </a:p>
        </p:txBody>
      </p:sp>
      <p:pic>
        <p:nvPicPr>
          <p:cNvPr id="3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6082735" y="3638104"/>
            <a:ext cx="2742863" cy="195611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009871" y="569140"/>
            <a:ext cx="2895686" cy="1949017"/>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p:cNvSpPr txBox="1"/>
          <p:nvPr/>
        </p:nvSpPr>
        <p:spPr>
          <a:xfrm rot="16200000">
            <a:off x="6268410" y="3422726"/>
            <a:ext cx="798921" cy="369332"/>
          </a:xfrm>
          <a:prstGeom prst="rect">
            <a:avLst/>
          </a:prstGeom>
          <a:noFill/>
        </p:spPr>
        <p:txBody>
          <a:bodyPr wrap="square" rtlCol="0">
            <a:spAutoFit/>
          </a:bodyPr>
          <a:lstStyle/>
          <a:p>
            <a:r>
              <a:rPr lang="en-GB" dirty="0" smtClean="0">
                <a:solidFill>
                  <a:schemeClr val="bg1"/>
                </a:solidFill>
              </a:rPr>
              <a:t>1950</a:t>
            </a:r>
            <a:endParaRPr lang="en-GB" dirty="0">
              <a:solidFill>
                <a:schemeClr val="bg1"/>
              </a:solidFill>
            </a:endParaRPr>
          </a:p>
        </p:txBody>
      </p:sp>
      <p:sp>
        <p:nvSpPr>
          <p:cNvPr id="36" name="TextBox 35"/>
          <p:cNvSpPr txBox="1"/>
          <p:nvPr/>
        </p:nvSpPr>
        <p:spPr>
          <a:xfrm rot="16200000">
            <a:off x="6362852" y="289370"/>
            <a:ext cx="716863" cy="369332"/>
          </a:xfrm>
          <a:prstGeom prst="rect">
            <a:avLst/>
          </a:prstGeom>
          <a:noFill/>
        </p:spPr>
        <p:txBody>
          <a:bodyPr wrap="square" rtlCol="0">
            <a:spAutoFit/>
          </a:bodyPr>
          <a:lstStyle/>
          <a:p>
            <a:r>
              <a:rPr lang="en-GB" dirty="0" smtClean="0">
                <a:solidFill>
                  <a:schemeClr val="bg1"/>
                </a:solidFill>
              </a:rPr>
              <a:t>2020</a:t>
            </a:r>
            <a:endParaRPr lang="en-GB" dirty="0">
              <a:solidFill>
                <a:schemeClr val="bg1"/>
              </a:solidFill>
            </a:endParaRPr>
          </a:p>
        </p:txBody>
      </p:sp>
    </p:spTree>
    <p:extLst>
      <p:ext uri="{BB962C8B-B14F-4D97-AF65-F5344CB8AC3E}">
        <p14:creationId xmlns:p14="http://schemas.microsoft.com/office/powerpoint/2010/main" val="866507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3200"/>
            <a:ext cx="8229600" cy="1143000"/>
          </a:xfrm>
        </p:spPr>
        <p:txBody>
          <a:bodyPr>
            <a:normAutofit fontScale="90000"/>
          </a:bodyPr>
          <a:lstStyle/>
          <a:p>
            <a:pPr algn="l"/>
            <a:r>
              <a:rPr lang="en-GB" sz="3600" dirty="0"/>
              <a:t>Back in the 1950’s the local authorities in the area realised that, as so many houses were being built and the new town of Milton Keynes being planned, the demand for water in the area would soon be too high for the amount being cleaned. So they made plans to build a new reservoir</a:t>
            </a:r>
            <a:r>
              <a:rPr lang="en-GB" dirty="0"/>
              <a:t>.</a:t>
            </a:r>
            <a:br>
              <a:rPr lang="en-GB" dirty="0"/>
            </a:b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629400" y="4648200"/>
            <a:ext cx="1877731" cy="1810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40678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492164"/>
            <a:ext cx="7772400" cy="1470025"/>
          </a:xfrm>
        </p:spPr>
        <p:txBody>
          <a:bodyPr>
            <a:normAutofit fontScale="90000"/>
          </a:bodyPr>
          <a:lstStyle/>
          <a:p>
            <a:pPr algn="l"/>
            <a:r>
              <a:rPr lang="en-GB" sz="3600" dirty="0"/>
              <a:t>An area of just over 6 square km  was chosen in the valley of </a:t>
            </a:r>
            <a:r>
              <a:rPr lang="en-GB" sz="3600" dirty="0" err="1"/>
              <a:t>Diddington</a:t>
            </a:r>
            <a:r>
              <a:rPr lang="en-GB" sz="3600" dirty="0"/>
              <a:t> Brook. A dam was constructed and in Dec </a:t>
            </a:r>
            <a:r>
              <a:rPr lang="en-GB" sz="3600" dirty="0" smtClean="0"/>
              <a:t>1964 </a:t>
            </a:r>
            <a:r>
              <a:rPr lang="en-GB" sz="3600" dirty="0"/>
              <a:t>water began being pumped from the Great Ouse at </a:t>
            </a:r>
            <a:r>
              <a:rPr lang="en-GB" sz="3600" dirty="0" err="1"/>
              <a:t>Offord</a:t>
            </a:r>
            <a:r>
              <a:rPr lang="en-GB" sz="3600" dirty="0"/>
              <a:t> </a:t>
            </a:r>
            <a:r>
              <a:rPr lang="en-GB" sz="3600" dirty="0" smtClean="0"/>
              <a:t>Cluny </a:t>
            </a:r>
            <a:r>
              <a:rPr lang="en-GB" sz="3600" dirty="0"/>
              <a:t>through a huge underground pipe into the new reservoir.</a:t>
            </a:r>
            <a:r>
              <a:rPr lang="en-GB" dirty="0"/>
              <a:t/>
            </a:r>
            <a:br>
              <a:rPr lang="en-GB" dirty="0"/>
            </a:br>
            <a:endParaRPr lang="en-GB" dirty="0">
              <a:solidFill>
                <a:srgbClr val="FF0000"/>
              </a:solidFill>
            </a:endParaRPr>
          </a:p>
        </p:txBody>
      </p:sp>
      <p:sp>
        <p:nvSpPr>
          <p:cNvPr id="3" name="Subtitle 2"/>
          <p:cNvSpPr>
            <a:spLocks noGrp="1"/>
          </p:cNvSpPr>
          <p:nvPr>
            <p:ph type="subTitle" idx="1"/>
          </p:nvPr>
        </p:nvSpPr>
        <p:spPr>
          <a:xfrm>
            <a:off x="-304800" y="5867400"/>
            <a:ext cx="6400800" cy="1752600"/>
          </a:xfrm>
        </p:spPr>
        <p:txBody>
          <a:bodyPr/>
          <a:lstStyle/>
          <a:p>
            <a:r>
              <a:rPr lang="en-GB" dirty="0" smtClean="0"/>
              <a:t>it</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9" y="3421405"/>
            <a:ext cx="3470363" cy="2951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5273548"/>
            <a:ext cx="1168400" cy="1126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407801" y="3865418"/>
            <a:ext cx="3926652" cy="1077218"/>
          </a:xfrm>
          <a:prstGeom prst="rect">
            <a:avLst/>
          </a:prstGeom>
        </p:spPr>
        <p:txBody>
          <a:bodyPr wrap="none">
            <a:spAutoFit/>
          </a:bodyPr>
          <a:lstStyle/>
          <a:p>
            <a:r>
              <a:rPr lang="en-GB" sz="3200" dirty="0"/>
              <a:t>It took </a:t>
            </a:r>
            <a:r>
              <a:rPr lang="en-GB" sz="3200" dirty="0" smtClean="0"/>
              <a:t>over a year for </a:t>
            </a:r>
          </a:p>
          <a:p>
            <a:r>
              <a:rPr lang="en-GB" sz="3200" dirty="0" smtClean="0"/>
              <a:t>it </a:t>
            </a:r>
            <a:r>
              <a:rPr lang="en-GB" sz="3200" dirty="0"/>
              <a:t>to be filled.</a:t>
            </a:r>
          </a:p>
        </p:txBody>
      </p:sp>
    </p:spTree>
    <p:extLst>
      <p:ext uri="{BB962C8B-B14F-4D97-AF65-F5344CB8AC3E}">
        <p14:creationId xmlns:p14="http://schemas.microsoft.com/office/powerpoint/2010/main" val="2748508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8229600" cy="1143000"/>
          </a:xfrm>
        </p:spPr>
        <p:txBody>
          <a:bodyPr>
            <a:noAutofit/>
          </a:bodyPr>
          <a:lstStyle/>
          <a:p>
            <a:pPr algn="l"/>
            <a:r>
              <a:rPr lang="en-GB" sz="3200" dirty="0" smtClean="0"/>
              <a:t>Much of the land flooded was farm land but the small village of </a:t>
            </a:r>
            <a:r>
              <a:rPr lang="en-GB" sz="3200" dirty="0" err="1" smtClean="0"/>
              <a:t>Diddington</a:t>
            </a:r>
            <a:r>
              <a:rPr lang="en-GB" sz="3200" dirty="0" smtClean="0"/>
              <a:t> had to be flooded. There was a church in the centre of the village that can still be seen today if the water levels drop.</a:t>
            </a:r>
            <a:endParaRPr lang="en-GB" sz="32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5000" y="3200400"/>
            <a:ext cx="4343400" cy="3213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5105400"/>
            <a:ext cx="1169987"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49400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water is pumped into the reservoir from the River Ouse (</a:t>
            </a:r>
            <a:r>
              <a:rPr lang="en-GB" dirty="0" err="1" smtClean="0"/>
              <a:t>Offord</a:t>
            </a:r>
            <a:r>
              <a:rPr lang="en-GB" dirty="0" smtClean="0"/>
              <a:t> Cluny)</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375888" y="2144172"/>
            <a:ext cx="6095239" cy="4047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5257800"/>
            <a:ext cx="1169987" cy="112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405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reservoir was officially opened on the 6</a:t>
            </a:r>
            <a:r>
              <a:rPr lang="en-GB" baseline="30000" dirty="0" smtClean="0"/>
              <a:t>th</a:t>
            </a:r>
            <a:r>
              <a:rPr lang="en-GB" dirty="0" smtClean="0"/>
              <a:t> July 1966 by the Duke of Edinburgh.</a:t>
            </a:r>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0600" y="1905000"/>
            <a:ext cx="5806967" cy="4788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5334000"/>
            <a:ext cx="1169987" cy="112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03522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383383" y="609078"/>
            <a:ext cx="2621280" cy="5229497"/>
          </a:xfrm>
        </p:spPr>
        <p:txBody>
          <a:bodyPr>
            <a:normAutofit/>
          </a:bodyPr>
          <a:lstStyle/>
          <a:p>
            <a:pPr marL="0" indent="0">
              <a:buNone/>
            </a:pPr>
            <a:r>
              <a:rPr lang="en-GB" dirty="0" smtClean="0"/>
              <a:t>Lots of leisure activities can be found around the reservoir.</a:t>
            </a:r>
          </a:p>
          <a:p>
            <a:pPr marL="0" indent="0">
              <a:buNone/>
            </a:pPr>
            <a:r>
              <a:rPr lang="en-GB" dirty="0" smtClean="0"/>
              <a:t>The original design included a sailing club, </a:t>
            </a:r>
            <a:r>
              <a:rPr lang="en-GB" dirty="0"/>
              <a:t>a trout fishery and education </a:t>
            </a:r>
            <a:r>
              <a:rPr lang="en-GB" dirty="0" smtClean="0"/>
              <a:t>centre.</a:t>
            </a:r>
          </a:p>
          <a:p>
            <a:pPr marL="0" indent="0">
              <a:buNone/>
            </a:pPr>
            <a:r>
              <a:rPr lang="en-GB" dirty="0" smtClean="0"/>
              <a:t>Over the past 20 years other things have been added</a:t>
            </a:r>
          </a:p>
          <a:p>
            <a:r>
              <a:rPr lang="en-GB" dirty="0" smtClean="0"/>
              <a:t>Bird hides.</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5181600"/>
            <a:ext cx="1165225" cy="112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091" y="517817"/>
            <a:ext cx="5928360" cy="5412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89120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1676400"/>
            <a:ext cx="8229600" cy="1143000"/>
          </a:xfrm>
        </p:spPr>
        <p:txBody>
          <a:bodyPr>
            <a:noAutofit/>
          </a:bodyPr>
          <a:lstStyle/>
          <a:p>
            <a:pPr algn="l"/>
            <a:r>
              <a:rPr lang="en-GB" sz="3200" dirty="0" smtClean="0"/>
              <a:t>Much of </a:t>
            </a:r>
            <a:r>
              <a:rPr lang="en-GB" sz="3200" dirty="0" err="1" smtClean="0"/>
              <a:t>Grafham</a:t>
            </a:r>
            <a:r>
              <a:rPr lang="en-GB" sz="3200" dirty="0" smtClean="0"/>
              <a:t> has been given a special status – a site of special scientific interest (SSSI).</a:t>
            </a:r>
            <a:br>
              <a:rPr lang="en-GB" sz="3200" dirty="0" smtClean="0"/>
            </a:br>
            <a:r>
              <a:rPr lang="en-GB" sz="3200" dirty="0" smtClean="0"/>
              <a:t>That is because it has become a habitat for a wide range of birds, animals and insects.</a:t>
            </a:r>
            <a:br>
              <a:rPr lang="en-GB" sz="3200" dirty="0" smtClean="0"/>
            </a:br>
            <a:r>
              <a:rPr lang="en-GB" sz="3200" dirty="0" smtClean="0"/>
              <a:t>Anglian Water works in partnership with many organisations like the Wildlife Trust to ensure that the whole area is protected and improved.</a:t>
            </a:r>
            <a:endParaRPr lang="en-GB" sz="32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462" y="4714134"/>
            <a:ext cx="6348046" cy="182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5628754"/>
            <a:ext cx="1165225" cy="112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11618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48754" y="1515028"/>
            <a:ext cx="6223498" cy="4911898"/>
          </a:xfrm>
          <a:prstGeom prst="rect">
            <a:avLst/>
          </a:prstGeom>
        </p:spPr>
      </p:pic>
      <p:sp>
        <p:nvSpPr>
          <p:cNvPr id="7" name="TextBox 6"/>
          <p:cNvSpPr txBox="1"/>
          <p:nvPr/>
        </p:nvSpPr>
        <p:spPr>
          <a:xfrm>
            <a:off x="1546857" y="753811"/>
            <a:ext cx="6125395" cy="369332"/>
          </a:xfrm>
          <a:prstGeom prst="rect">
            <a:avLst/>
          </a:prstGeom>
          <a:noFill/>
        </p:spPr>
        <p:txBody>
          <a:bodyPr wrap="none" rtlCol="0">
            <a:spAutoFit/>
          </a:bodyPr>
          <a:lstStyle/>
          <a:p>
            <a:r>
              <a:rPr lang="en-GB" dirty="0" smtClean="0"/>
              <a:t>What key facts can you remember about </a:t>
            </a:r>
            <a:r>
              <a:rPr lang="en-GB" dirty="0" err="1" smtClean="0"/>
              <a:t>Grafham</a:t>
            </a:r>
            <a:r>
              <a:rPr lang="en-GB" dirty="0" smtClean="0"/>
              <a:t> Water?</a:t>
            </a:r>
            <a:endParaRPr lang="en-GB" dirty="0"/>
          </a:p>
        </p:txBody>
      </p:sp>
      <p:sp>
        <p:nvSpPr>
          <p:cNvPr id="8" name="Rectangle 7"/>
          <p:cNvSpPr/>
          <p:nvPr/>
        </p:nvSpPr>
        <p:spPr>
          <a:xfrm>
            <a:off x="1201783" y="1314994"/>
            <a:ext cx="6696891" cy="5347063"/>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4627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235337" y="1123143"/>
            <a:ext cx="6576252" cy="5190309"/>
          </a:xfrm>
          <a:prstGeom prst="rect">
            <a:avLst/>
          </a:prstGeom>
        </p:spPr>
      </p:pic>
      <p:sp>
        <p:nvSpPr>
          <p:cNvPr id="7" name="TextBox 6"/>
          <p:cNvSpPr txBox="1"/>
          <p:nvPr/>
        </p:nvSpPr>
        <p:spPr>
          <a:xfrm>
            <a:off x="1546857" y="753811"/>
            <a:ext cx="6125395" cy="369332"/>
          </a:xfrm>
          <a:prstGeom prst="rect">
            <a:avLst/>
          </a:prstGeom>
          <a:noFill/>
        </p:spPr>
        <p:txBody>
          <a:bodyPr wrap="none" rtlCol="0">
            <a:spAutoFit/>
          </a:bodyPr>
          <a:lstStyle/>
          <a:p>
            <a:r>
              <a:rPr lang="en-GB" dirty="0" smtClean="0"/>
              <a:t>What key facts can you remember about </a:t>
            </a:r>
            <a:r>
              <a:rPr lang="en-GB" dirty="0" err="1" smtClean="0"/>
              <a:t>Grafham</a:t>
            </a:r>
            <a:r>
              <a:rPr lang="en-GB" dirty="0" smtClean="0"/>
              <a:t> Water?</a:t>
            </a:r>
            <a:endParaRPr lang="en-GB" dirty="0"/>
          </a:p>
        </p:txBody>
      </p:sp>
    </p:spTree>
    <p:extLst>
      <p:ext uri="{BB962C8B-B14F-4D97-AF65-F5344CB8AC3E}">
        <p14:creationId xmlns:p14="http://schemas.microsoft.com/office/powerpoint/2010/main" val="17001676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Maps</a:t>
            </a:r>
            <a:endParaRPr lang="en-GB" dirty="0"/>
          </a:p>
        </p:txBody>
      </p:sp>
      <p:sp>
        <p:nvSpPr>
          <p:cNvPr id="3" name="TextBox 2"/>
          <p:cNvSpPr txBox="1"/>
          <p:nvPr/>
        </p:nvSpPr>
        <p:spPr>
          <a:xfrm>
            <a:off x="457198" y="1473201"/>
            <a:ext cx="4966424" cy="2308324"/>
          </a:xfrm>
          <a:prstGeom prst="rect">
            <a:avLst/>
          </a:prstGeom>
          <a:noFill/>
        </p:spPr>
        <p:txBody>
          <a:bodyPr wrap="none" rtlCol="0">
            <a:spAutoFit/>
          </a:bodyPr>
          <a:lstStyle/>
          <a:p>
            <a:r>
              <a:rPr lang="en-GB" dirty="0" smtClean="0"/>
              <a:t>Can you find the following places on the map?</a:t>
            </a:r>
          </a:p>
          <a:p>
            <a:endParaRPr lang="en-GB" dirty="0"/>
          </a:p>
          <a:p>
            <a:pPr marL="285750" indent="-285750">
              <a:buFontTx/>
              <a:buChar char="-"/>
            </a:pPr>
            <a:r>
              <a:rPr lang="en-GB" dirty="0" smtClean="0"/>
              <a:t>Circle the village of </a:t>
            </a:r>
            <a:r>
              <a:rPr lang="en-GB" dirty="0" err="1" smtClean="0"/>
              <a:t>Buckden</a:t>
            </a:r>
            <a:endParaRPr lang="en-GB" dirty="0" smtClean="0"/>
          </a:p>
          <a:p>
            <a:pPr marL="285750" indent="-285750">
              <a:buFontTx/>
              <a:buChar char="-"/>
            </a:pPr>
            <a:r>
              <a:rPr lang="en-GB" dirty="0" smtClean="0"/>
              <a:t>Circle the village of </a:t>
            </a:r>
            <a:r>
              <a:rPr lang="en-GB" dirty="0" err="1" smtClean="0"/>
              <a:t>Grafham</a:t>
            </a:r>
            <a:endParaRPr lang="en-GB" dirty="0" smtClean="0"/>
          </a:p>
          <a:p>
            <a:pPr marL="285750" indent="-285750">
              <a:buFontTx/>
              <a:buChar char="-"/>
            </a:pPr>
            <a:r>
              <a:rPr lang="en-GB" dirty="0" smtClean="0"/>
              <a:t>Draw a line around </a:t>
            </a:r>
            <a:r>
              <a:rPr lang="en-GB" dirty="0" err="1" smtClean="0"/>
              <a:t>Grafham</a:t>
            </a:r>
            <a:r>
              <a:rPr lang="en-GB" dirty="0" smtClean="0"/>
              <a:t> Reservoir</a:t>
            </a:r>
          </a:p>
          <a:p>
            <a:pPr marL="285750" indent="-285750">
              <a:buFontTx/>
              <a:buChar char="-"/>
            </a:pPr>
            <a:r>
              <a:rPr lang="en-GB" dirty="0" smtClean="0"/>
              <a:t>Draw an arrow to the A14</a:t>
            </a:r>
          </a:p>
          <a:p>
            <a:endParaRPr lang="en-GB" dirty="0"/>
          </a:p>
          <a:p>
            <a:r>
              <a:rPr lang="en-GB" dirty="0" smtClean="0"/>
              <a:t>Can you find where you live?</a:t>
            </a:r>
          </a:p>
        </p:txBody>
      </p:sp>
      <p:sp>
        <p:nvSpPr>
          <p:cNvPr id="4" name="Rounded Rectangle 3"/>
          <p:cNvSpPr/>
          <p:nvPr/>
        </p:nvSpPr>
        <p:spPr>
          <a:xfrm>
            <a:off x="6217920" y="4130334"/>
            <a:ext cx="2360023" cy="2151017"/>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6461760" y="4328679"/>
            <a:ext cx="2116183" cy="1754326"/>
          </a:xfrm>
          <a:prstGeom prst="rect">
            <a:avLst/>
          </a:prstGeom>
          <a:noFill/>
        </p:spPr>
        <p:txBody>
          <a:bodyPr wrap="square" rtlCol="0">
            <a:spAutoFit/>
          </a:bodyPr>
          <a:lstStyle/>
          <a:p>
            <a:r>
              <a:rPr lang="en-GB" dirty="0" smtClean="0">
                <a:solidFill>
                  <a:schemeClr val="bg1"/>
                </a:solidFill>
              </a:rPr>
              <a:t>In small groups, you will go on Google Earth to see if you can find these places on the digital map!</a:t>
            </a:r>
            <a:endParaRPr lang="en-GB" dirty="0">
              <a:solidFill>
                <a:schemeClr val="bg1"/>
              </a:solidFill>
            </a:endParaRPr>
          </a:p>
        </p:txBody>
      </p:sp>
      <p:pic>
        <p:nvPicPr>
          <p:cNvPr id="6" name="Picture 5"/>
          <p:cNvPicPr>
            <a:picLocks noChangeAspect="1"/>
          </p:cNvPicPr>
          <p:nvPr/>
        </p:nvPicPr>
        <p:blipFill>
          <a:blip r:embed="rId2"/>
          <a:stretch>
            <a:fillRect/>
          </a:stretch>
        </p:blipFill>
        <p:spPr>
          <a:xfrm>
            <a:off x="5353438" y="1473201"/>
            <a:ext cx="3224505" cy="2501831"/>
          </a:xfrm>
          <a:prstGeom prst="rect">
            <a:avLst/>
          </a:prstGeom>
        </p:spPr>
      </p:pic>
    </p:spTree>
    <p:extLst>
      <p:ext uri="{BB962C8B-B14F-4D97-AF65-F5344CB8AC3E}">
        <p14:creationId xmlns:p14="http://schemas.microsoft.com/office/powerpoint/2010/main" val="913417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5463" y="6595"/>
            <a:ext cx="8830491" cy="6851405"/>
          </a:xfrm>
          <a:prstGeom prst="rect">
            <a:avLst/>
          </a:prstGeom>
        </p:spPr>
      </p:pic>
    </p:spTree>
    <p:extLst>
      <p:ext uri="{BB962C8B-B14F-4D97-AF65-F5344CB8AC3E}">
        <p14:creationId xmlns:p14="http://schemas.microsoft.com/office/powerpoint/2010/main" val="16919590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2174" y="263718"/>
            <a:ext cx="7342262" cy="6502843"/>
          </a:xfrm>
          <a:prstGeom prst="rect">
            <a:avLst/>
          </a:prstGeom>
        </p:spPr>
      </p:pic>
    </p:spTree>
    <p:extLst>
      <p:ext uri="{BB962C8B-B14F-4D97-AF65-F5344CB8AC3E}">
        <p14:creationId xmlns:p14="http://schemas.microsoft.com/office/powerpoint/2010/main" val="7254495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2523" y="203199"/>
            <a:ext cx="4254845" cy="5930749"/>
          </a:xfrm>
          <a:prstGeom prst="rect">
            <a:avLst/>
          </a:prstGeom>
        </p:spPr>
      </p:pic>
      <p:pic>
        <p:nvPicPr>
          <p:cNvPr id="4" name="Picture 3"/>
          <p:cNvPicPr>
            <a:picLocks noChangeAspect="1"/>
          </p:cNvPicPr>
          <p:nvPr/>
        </p:nvPicPr>
        <p:blipFill>
          <a:blip r:embed="rId2"/>
          <a:stretch>
            <a:fillRect/>
          </a:stretch>
        </p:blipFill>
        <p:spPr>
          <a:xfrm>
            <a:off x="4583723" y="203199"/>
            <a:ext cx="4254845" cy="5930749"/>
          </a:xfrm>
          <a:prstGeom prst="rect">
            <a:avLst/>
          </a:prstGeom>
        </p:spPr>
      </p:pic>
    </p:spTree>
    <p:extLst>
      <p:ext uri="{BB962C8B-B14F-4D97-AF65-F5344CB8AC3E}">
        <p14:creationId xmlns:p14="http://schemas.microsoft.com/office/powerpoint/2010/main" val="1047593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Climate and Water Supply</a:t>
            </a:r>
            <a:endParaRPr lang="en-GB" dirty="0"/>
          </a:p>
        </p:txBody>
      </p:sp>
      <p:sp>
        <p:nvSpPr>
          <p:cNvPr id="3" name="Rectangle 2"/>
          <p:cNvSpPr/>
          <p:nvPr/>
        </p:nvSpPr>
        <p:spPr>
          <a:xfrm>
            <a:off x="1002106" y="1918906"/>
            <a:ext cx="7459785" cy="1754326"/>
          </a:xfrm>
          <a:prstGeom prst="rect">
            <a:avLst/>
          </a:prstGeom>
        </p:spPr>
        <p:txBody>
          <a:bodyPr wrap="square">
            <a:spAutoFit/>
          </a:bodyPr>
          <a:lstStyle/>
          <a:p>
            <a:r>
              <a:rPr lang="en-GB" dirty="0" smtClean="0">
                <a:solidFill>
                  <a:srgbClr val="333333"/>
                </a:solidFill>
                <a:latin typeface="Segoe Script" panose="030B0504020000000003" pitchFamily="66" charset="0"/>
              </a:rPr>
              <a:t>Climate change has a severe impact on water resources. </a:t>
            </a:r>
            <a:r>
              <a:rPr lang="en-GB" dirty="0">
                <a:latin typeface="Segoe Script" panose="030B0504020000000003" pitchFamily="66" charset="0"/>
              </a:rPr>
              <a:t>Climate change affects more than temperature. Warmer water changes the patterns of ocean currents, affecting global weather patterns. Some places will receive more rainfall, which could lead to flooding, while other places will get less, which might mean drought</a:t>
            </a:r>
            <a:r>
              <a:rPr lang="en-GB" dirty="0" smtClean="0">
                <a:latin typeface="Segoe Script" panose="030B0504020000000003" pitchFamily="66" charset="0"/>
              </a:rPr>
              <a:t>.</a:t>
            </a:r>
            <a:endParaRPr lang="en-GB" dirty="0">
              <a:latin typeface="Segoe Script" panose="030B0504020000000003" pitchFamily="66" charset="0"/>
            </a:endParaRPr>
          </a:p>
        </p:txBody>
      </p:sp>
      <p:sp>
        <p:nvSpPr>
          <p:cNvPr id="4" name="TextBox 3"/>
          <p:cNvSpPr txBox="1"/>
          <p:nvPr/>
        </p:nvSpPr>
        <p:spPr>
          <a:xfrm>
            <a:off x="672579" y="3673232"/>
            <a:ext cx="7789312" cy="369332"/>
          </a:xfrm>
          <a:prstGeom prst="rect">
            <a:avLst/>
          </a:prstGeom>
          <a:noFill/>
        </p:spPr>
        <p:txBody>
          <a:bodyPr wrap="none" rtlCol="0">
            <a:spAutoFit/>
          </a:bodyPr>
          <a:lstStyle/>
          <a:p>
            <a:r>
              <a:rPr lang="en-GB" dirty="0" smtClean="0"/>
              <a:t>Why do you think this might be a bad thing for the world’s water supply?</a:t>
            </a:r>
            <a:endParaRPr lang="en-GB" dirty="0"/>
          </a:p>
        </p:txBody>
      </p:sp>
      <p:pic>
        <p:nvPicPr>
          <p:cNvPr id="5" name="Picture 4"/>
          <p:cNvPicPr>
            <a:picLocks noChangeAspect="1"/>
          </p:cNvPicPr>
          <p:nvPr/>
        </p:nvPicPr>
        <p:blipFill>
          <a:blip r:embed="rId2"/>
          <a:stretch>
            <a:fillRect/>
          </a:stretch>
        </p:blipFill>
        <p:spPr>
          <a:xfrm>
            <a:off x="5285398" y="4331022"/>
            <a:ext cx="2762250" cy="1657350"/>
          </a:xfrm>
          <a:prstGeom prst="rect">
            <a:avLst/>
          </a:prstGeom>
        </p:spPr>
      </p:pic>
      <p:pic>
        <p:nvPicPr>
          <p:cNvPr id="6" name="Picture 5"/>
          <p:cNvPicPr>
            <a:picLocks noChangeAspect="1"/>
          </p:cNvPicPr>
          <p:nvPr/>
        </p:nvPicPr>
        <p:blipFill>
          <a:blip r:embed="rId3"/>
          <a:stretch>
            <a:fillRect/>
          </a:stretch>
        </p:blipFill>
        <p:spPr>
          <a:xfrm>
            <a:off x="1538898" y="4221833"/>
            <a:ext cx="2533650" cy="1800225"/>
          </a:xfrm>
          <a:prstGeom prst="rect">
            <a:avLst/>
          </a:prstGeom>
        </p:spPr>
      </p:pic>
      <p:sp>
        <p:nvSpPr>
          <p:cNvPr id="7" name="Rectangle 6"/>
          <p:cNvSpPr/>
          <p:nvPr/>
        </p:nvSpPr>
        <p:spPr>
          <a:xfrm>
            <a:off x="1899149" y="1326721"/>
            <a:ext cx="5336172" cy="369332"/>
          </a:xfrm>
          <a:prstGeom prst="rect">
            <a:avLst/>
          </a:prstGeom>
        </p:spPr>
        <p:txBody>
          <a:bodyPr wrap="square">
            <a:spAutoFit/>
          </a:bodyPr>
          <a:lstStyle/>
          <a:p>
            <a:r>
              <a:rPr lang="en-GB" dirty="0">
                <a:hlinkClick r:id="rId4"/>
              </a:rPr>
              <a:t>https://</a:t>
            </a:r>
            <a:r>
              <a:rPr lang="en-GB" dirty="0" smtClean="0">
                <a:hlinkClick r:id="rId4"/>
              </a:rPr>
              <a:t>www.youtube.com/watch?v=Y3gqoDUtmt4</a:t>
            </a:r>
            <a:r>
              <a:rPr lang="en-GB" dirty="0" smtClean="0"/>
              <a:t> </a:t>
            </a:r>
            <a:endParaRPr lang="en-GB" dirty="0"/>
          </a:p>
        </p:txBody>
      </p:sp>
    </p:spTree>
    <p:extLst>
      <p:ext uri="{BB962C8B-B14F-4D97-AF65-F5344CB8AC3E}">
        <p14:creationId xmlns:p14="http://schemas.microsoft.com/office/powerpoint/2010/main" val="17159885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Droughts</a:t>
            </a:r>
          </a:p>
        </p:txBody>
      </p:sp>
      <p:sp>
        <p:nvSpPr>
          <p:cNvPr id="5" name="Rectangle 4"/>
          <p:cNvSpPr/>
          <p:nvPr/>
        </p:nvSpPr>
        <p:spPr>
          <a:xfrm>
            <a:off x="694335" y="1473201"/>
            <a:ext cx="7745799" cy="699404"/>
          </a:xfrm>
          <a:prstGeom prst="rect">
            <a:avLst/>
          </a:prstGeom>
        </p:spPr>
        <p:txBody>
          <a:bodyPr wrap="square" lIns="0" tIns="72000" rIns="0" bIns="72000">
            <a:spAutoFit/>
          </a:bodyPr>
          <a:lstStyle/>
          <a:p>
            <a:pPr>
              <a:spcBef>
                <a:spcPct val="0"/>
              </a:spcBef>
            </a:pPr>
            <a:r>
              <a:rPr lang="en-GB" altLang="en-US" b="1" dirty="0"/>
              <a:t>Do you ever get bored when it rains lots and you can’t go outside to play?</a:t>
            </a:r>
            <a:r>
              <a:rPr lang="en-GB" altLang="en-US" dirty="0"/>
              <a:t> We have a lot of rain in our country and sometimes we can get fed up of it. </a:t>
            </a:r>
          </a:p>
        </p:txBody>
      </p:sp>
      <p:sp>
        <p:nvSpPr>
          <p:cNvPr id="4" name="TextBox 3">
            <a:extLst>
              <a:ext uri="{FF2B5EF4-FFF2-40B4-BE49-F238E27FC236}">
                <a16:creationId xmlns:a16="http://schemas.microsoft.com/office/drawing/2014/main" id="{9B1C58E9-AE94-44B0-A41A-0083740FEC51}"/>
              </a:ext>
            </a:extLst>
          </p:cNvPr>
          <p:cNvSpPr txBox="1"/>
          <p:nvPr/>
        </p:nvSpPr>
        <p:spPr>
          <a:xfrm>
            <a:off x="694335" y="4425872"/>
            <a:ext cx="3137340" cy="1200329"/>
          </a:xfrm>
          <a:prstGeom prst="rect">
            <a:avLst/>
          </a:prstGeom>
          <a:noFill/>
        </p:spPr>
        <p:txBody>
          <a:bodyPr wrap="square" rtlCol="0">
            <a:spAutoFit/>
          </a:bodyPr>
          <a:lstStyle/>
          <a:p>
            <a:r>
              <a:rPr lang="en-GB" sz="2400" dirty="0">
                <a:solidFill>
                  <a:srgbClr val="1868A1"/>
                </a:solidFill>
                <a:latin typeface="Twinkl" pitchFamily="2" charset="0"/>
              </a:rPr>
              <a:t>1.9 billion people live in areas where there are droughts. </a:t>
            </a:r>
          </a:p>
        </p:txBody>
      </p:sp>
      <p:sp>
        <p:nvSpPr>
          <p:cNvPr id="6" name="Rectangle: Rounded Corners 10">
            <a:extLst>
              <a:ext uri="{FF2B5EF4-FFF2-40B4-BE49-F238E27FC236}">
                <a16:creationId xmlns:a16="http://schemas.microsoft.com/office/drawing/2014/main" id="{FCF868B4-15D0-E24A-A030-9468A3A0D618}"/>
              </a:ext>
            </a:extLst>
          </p:cNvPr>
          <p:cNvSpPr/>
          <p:nvPr/>
        </p:nvSpPr>
        <p:spPr>
          <a:xfrm>
            <a:off x="694335" y="2285969"/>
            <a:ext cx="7745798" cy="2026539"/>
          </a:xfrm>
          <a:prstGeom prst="roundRect">
            <a:avLst>
              <a:gd name="adj" fmla="val 6964"/>
            </a:avLst>
          </a:prstGeom>
          <a:noFill/>
          <a:ln w="38100">
            <a:solidFill>
              <a:srgbClr val="6ED1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4F8B2F52-4688-FD48-8232-22CB05D17FBD}"/>
              </a:ext>
            </a:extLst>
          </p:cNvPr>
          <p:cNvSpPr/>
          <p:nvPr/>
        </p:nvSpPr>
        <p:spPr>
          <a:xfrm>
            <a:off x="927126" y="2400849"/>
            <a:ext cx="7340290" cy="1253402"/>
          </a:xfrm>
          <a:prstGeom prst="rect">
            <a:avLst/>
          </a:prstGeom>
        </p:spPr>
        <p:txBody>
          <a:bodyPr wrap="square" lIns="0" tIns="72000" rIns="0" bIns="72000">
            <a:spAutoFit/>
          </a:bodyPr>
          <a:lstStyle/>
          <a:p>
            <a:pPr>
              <a:spcBef>
                <a:spcPct val="0"/>
              </a:spcBef>
            </a:pPr>
            <a:r>
              <a:rPr lang="en-GB" altLang="en-US" dirty="0"/>
              <a:t>In some countries, they would love to have our rain. These countries have droughts. Droughts are when there isn’t rain, sometimes for </a:t>
            </a:r>
          </a:p>
          <a:p>
            <a:pPr>
              <a:spcBef>
                <a:spcPct val="0"/>
              </a:spcBef>
            </a:pPr>
            <a:r>
              <a:rPr lang="en-GB" altLang="en-US" dirty="0"/>
              <a:t>many months. When there is no rain, plants can’t grow properly and then there isn’t enough food for humans and other animals to eat.</a:t>
            </a:r>
          </a:p>
        </p:txBody>
      </p:sp>
      <p:pic>
        <p:nvPicPr>
          <p:cNvPr id="3" name="Picture 2">
            <a:extLst>
              <a:ext uri="{FF2B5EF4-FFF2-40B4-BE49-F238E27FC236}">
                <a16:creationId xmlns:a16="http://schemas.microsoft.com/office/drawing/2014/main" id="{DAE59BAE-5E8E-4FF6-8263-A2F46B5970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4239" y="3769131"/>
            <a:ext cx="4203177" cy="2149755"/>
          </a:xfrm>
          <a:prstGeom prst="rect">
            <a:avLst/>
          </a:prstGeom>
        </p:spPr>
      </p:pic>
    </p:spTree>
    <p:extLst>
      <p:ext uri="{BB962C8B-B14F-4D97-AF65-F5344CB8AC3E}">
        <p14:creationId xmlns:p14="http://schemas.microsoft.com/office/powerpoint/2010/main" val="217336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08335F0-4870-1340-98D3-577EA90BD3DD}"/>
              </a:ext>
            </a:extLst>
          </p:cNvPr>
          <p:cNvSpPr/>
          <p:nvPr/>
        </p:nvSpPr>
        <p:spPr>
          <a:xfrm>
            <a:off x="753029" y="2207317"/>
            <a:ext cx="7628411" cy="609911"/>
          </a:xfrm>
          <a:prstGeom prst="roundRect">
            <a:avLst>
              <a:gd name="adj" fmla="val 10448"/>
            </a:avLst>
          </a:prstGeom>
          <a:solidFill>
            <a:srgbClr val="6ED1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21" name="Title 20"/>
          <p:cNvSpPr>
            <a:spLocks noGrp="1"/>
          </p:cNvSpPr>
          <p:nvPr>
            <p:ph type="title"/>
          </p:nvPr>
        </p:nvSpPr>
        <p:spPr/>
        <p:txBody>
          <a:bodyPr/>
          <a:lstStyle/>
          <a:p>
            <a:r>
              <a:rPr lang="en-GB" sz="3600" dirty="0"/>
              <a:t>Floods</a:t>
            </a:r>
          </a:p>
        </p:txBody>
      </p:sp>
      <p:sp>
        <p:nvSpPr>
          <p:cNvPr id="5" name="Rectangle 4"/>
          <p:cNvSpPr/>
          <p:nvPr/>
        </p:nvSpPr>
        <p:spPr>
          <a:xfrm>
            <a:off x="755650" y="1389954"/>
            <a:ext cx="7632700" cy="699404"/>
          </a:xfrm>
          <a:prstGeom prst="rect">
            <a:avLst/>
          </a:prstGeom>
        </p:spPr>
        <p:txBody>
          <a:bodyPr wrap="square" lIns="0" tIns="72000" rIns="0" bIns="72000">
            <a:spAutoFit/>
          </a:bodyPr>
          <a:lstStyle/>
          <a:p>
            <a:pPr>
              <a:spcBef>
                <a:spcPct val="0"/>
              </a:spcBef>
            </a:pPr>
            <a:r>
              <a:rPr lang="en-GB" altLang="en-US" dirty="0"/>
              <a:t>Other areas of the world have the opposite problem: floods. A flood is where there is too much water in an area and there is nowhere for it to go.</a:t>
            </a:r>
          </a:p>
        </p:txBody>
      </p:sp>
      <p:pic>
        <p:nvPicPr>
          <p:cNvPr id="3" name="Picture 2">
            <a:extLst>
              <a:ext uri="{FF2B5EF4-FFF2-40B4-BE49-F238E27FC236}">
                <a16:creationId xmlns:a16="http://schemas.microsoft.com/office/drawing/2014/main" id="{50065069-3AB4-4696-8F0C-37836D00B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6648" y="3100477"/>
            <a:ext cx="4001701" cy="2881313"/>
          </a:xfrm>
          <a:prstGeom prst="roundRect">
            <a:avLst>
              <a:gd name="adj" fmla="val 8927"/>
            </a:avLst>
          </a:prstGeom>
        </p:spPr>
      </p:pic>
      <p:sp>
        <p:nvSpPr>
          <p:cNvPr id="6" name="Rectangle 5">
            <a:extLst>
              <a:ext uri="{FF2B5EF4-FFF2-40B4-BE49-F238E27FC236}">
                <a16:creationId xmlns:a16="http://schemas.microsoft.com/office/drawing/2014/main" id="{E7A901F1-AE8F-4327-B59B-D6C1B577A012}"/>
              </a:ext>
            </a:extLst>
          </p:cNvPr>
          <p:cNvSpPr/>
          <p:nvPr/>
        </p:nvSpPr>
        <p:spPr>
          <a:xfrm>
            <a:off x="753029" y="3551344"/>
            <a:ext cx="3428560" cy="1992066"/>
          </a:xfrm>
          <a:prstGeom prst="rect">
            <a:avLst/>
          </a:prstGeom>
        </p:spPr>
        <p:txBody>
          <a:bodyPr wrap="square" lIns="0" tIns="72000" rIns="0" bIns="72000">
            <a:spAutoFit/>
          </a:bodyPr>
          <a:lstStyle/>
          <a:p>
            <a:pPr>
              <a:spcBef>
                <a:spcPct val="0"/>
              </a:spcBef>
            </a:pPr>
            <a:r>
              <a:rPr lang="en-GB" altLang="en-US" sz="2400" dirty="0">
                <a:solidFill>
                  <a:srgbClr val="1868A1"/>
                </a:solidFill>
                <a:latin typeface="Twinkl" pitchFamily="2" charset="0"/>
              </a:rPr>
              <a:t>1.2 billion people live in areas that are in danger of being flooded and that number is getting bigger every year!</a:t>
            </a:r>
          </a:p>
        </p:txBody>
      </p:sp>
      <p:sp>
        <p:nvSpPr>
          <p:cNvPr id="2" name="Rectangle 1">
            <a:extLst>
              <a:ext uri="{FF2B5EF4-FFF2-40B4-BE49-F238E27FC236}">
                <a16:creationId xmlns:a16="http://schemas.microsoft.com/office/drawing/2014/main" id="{FF4A16C6-F520-4344-8484-EA61399494AC}"/>
              </a:ext>
            </a:extLst>
          </p:cNvPr>
          <p:cNvSpPr/>
          <p:nvPr/>
        </p:nvSpPr>
        <p:spPr>
          <a:xfrm>
            <a:off x="909634" y="2323379"/>
            <a:ext cx="7315200" cy="369332"/>
          </a:xfrm>
          <a:prstGeom prst="rect">
            <a:avLst/>
          </a:prstGeom>
        </p:spPr>
        <p:txBody>
          <a:bodyPr wrap="square">
            <a:spAutoFit/>
          </a:bodyPr>
          <a:lstStyle/>
          <a:p>
            <a:pPr>
              <a:spcBef>
                <a:spcPct val="0"/>
              </a:spcBef>
            </a:pPr>
            <a:r>
              <a:rPr lang="en-GB" altLang="en-US" dirty="0">
                <a:solidFill>
                  <a:schemeClr val="bg1"/>
                </a:solidFill>
              </a:rPr>
              <a:t>Floods can destroy crops, damage buildings and put people in danger.</a:t>
            </a:r>
          </a:p>
        </p:txBody>
      </p:sp>
    </p:spTree>
    <p:extLst>
      <p:ext uri="{BB962C8B-B14F-4D97-AF65-F5344CB8AC3E}">
        <p14:creationId xmlns:p14="http://schemas.microsoft.com/office/powerpoint/2010/main" val="93237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803</TotalTime>
  <Words>1099</Words>
  <Application>Microsoft Office PowerPoint</Application>
  <PresentationFormat>On-screen Show (4:3)</PresentationFormat>
  <Paragraphs>103</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Calibri</vt:lpstr>
      <vt:lpstr>Times New Roman</vt:lpstr>
      <vt:lpstr>Segoe Script</vt:lpstr>
      <vt:lpstr>Arial</vt:lpstr>
      <vt:lpstr>Sassoon Infant Rg</vt:lpstr>
      <vt:lpstr>Twinkl</vt:lpstr>
      <vt:lpstr>Arial</vt:lpstr>
      <vt:lpstr>Office Theme</vt:lpstr>
      <vt:lpstr>Vocabulary</vt:lpstr>
      <vt:lpstr>Why Is Water Important?</vt:lpstr>
      <vt:lpstr>Clean Water</vt:lpstr>
      <vt:lpstr>Where Do We Get Water From?</vt:lpstr>
      <vt:lpstr>PowerPoint Presentation</vt:lpstr>
      <vt:lpstr>https://www.youtube.com/watch?v=bNWuQD7QHBc </vt:lpstr>
      <vt:lpstr>From source to tap!</vt:lpstr>
      <vt:lpstr>Where do we get our water from?</vt:lpstr>
      <vt:lpstr>Then Vs Now</vt:lpstr>
      <vt:lpstr>PowerPoint Presentation</vt:lpstr>
      <vt:lpstr>Back in the 1950’s the local authorities in the area realised that, as so many houses were being built and the new town of Milton Keynes being planned, the demand for water in the area would soon be too high for the amount being cleaned. So they made plans to build a new reservoir. </vt:lpstr>
      <vt:lpstr>An area of just over 6 square km  was chosen in the valley of Diddington Brook. A dam was constructed and in Dec 1964 water began being pumped from the Great Ouse at Offord Cluny through a huge underground pipe into the new reservoir. </vt:lpstr>
      <vt:lpstr>Much of the land flooded was farm land but the small village of Diddington had to be flooded. There was a church in the centre of the village that can still be seen today if the water levels drop.</vt:lpstr>
      <vt:lpstr>The water is pumped into the reservoir from the River Ouse (Offord Cluny)</vt:lpstr>
      <vt:lpstr>The reservoir was officially opened on the 6th July 1966 by the Duke of Edinburgh.</vt:lpstr>
      <vt:lpstr>PowerPoint Presentation</vt:lpstr>
      <vt:lpstr>Much of Grafham has been given a special status – a site of special scientific interest (SSSI). That is because it has become a habitat for a wide range of birds, animals and insects. Anglian Water works in partnership with many organisations like the Wildlife Trust to ensure that the whole area is protected and improved.</vt:lpstr>
      <vt:lpstr>PowerPoint Presentation</vt:lpstr>
      <vt:lpstr>PowerPoint Presentation</vt:lpstr>
      <vt:lpstr>Google Maps</vt:lpstr>
      <vt:lpstr>PowerPoint Presentation</vt:lpstr>
      <vt:lpstr>PowerPoint Presentation</vt:lpstr>
      <vt:lpstr>PowerPoint Presentation</vt:lpstr>
      <vt:lpstr>Climate and Water Supply</vt:lpstr>
      <vt:lpstr>Droughts</vt:lpstr>
      <vt:lpstr>Floods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Gareth Lent</dc:creator>
  <cp:lastModifiedBy>Tyler Bennett</cp:lastModifiedBy>
  <cp:revision>67</cp:revision>
  <dcterms:created xsi:type="dcterms:W3CDTF">2018-03-16T13:14:50Z</dcterms:created>
  <dcterms:modified xsi:type="dcterms:W3CDTF">2022-01-12T15:18:12Z</dcterms:modified>
</cp:coreProperties>
</file>