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autoCompressPictures="0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80" r:id="rId21"/>
    <p:sldId id="281" r:id="rId22"/>
    <p:sldId id="282" r:id="rId23"/>
    <p:sldId id="283" r:id="rId24"/>
    <p:sldId id="275" r:id="rId25"/>
    <p:sldId id="276" r:id="rId26"/>
    <p:sldId id="277" r:id="rId27"/>
    <p:sldId id="278" r:id="rId28"/>
    <p:sldId id="279" r:id="rId29"/>
  </p:sldIdLst>
  <p:sldSz cx="10691813" cy="7559675"/>
  <p:notesSz cx="9144000" cy="6858000"/>
  <p:embeddedFontLs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Roboto" pitchFamily="2" charset="0"/>
      <p:regular r:id="rId35"/>
      <p:bold r:id="rId36"/>
      <p:italic r:id="rId37"/>
      <p:boldItalic r:id="rId38"/>
    </p:embeddedFont>
    <p:embeddedFont>
      <p:font typeface="Twinkl" pitchFamily="2" charset="0"/>
      <p:regular r:id="rId39"/>
      <p:bold r:id="rId4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381">
          <p15:clr>
            <a:srgbClr val="A4A3A4"/>
          </p15:clr>
        </p15:guide>
        <p15:guide id="2" pos="3368">
          <p15:clr>
            <a:srgbClr val="A4A3A4"/>
          </p15:clr>
        </p15:guide>
        <p15:guide id="3" pos="429">
          <p15:clr>
            <a:srgbClr val="A4A3A4"/>
          </p15:clr>
        </p15:guide>
        <p15:guide id="4" orient="horz" pos="4331">
          <p15:clr>
            <a:srgbClr val="A4A3A4"/>
          </p15:clr>
        </p15:guide>
        <p15:guide id="5" pos="6316">
          <p15:clr>
            <a:srgbClr val="A4A3A4"/>
          </p15:clr>
        </p15:guide>
        <p15:guide id="6" orient="horz" pos="385">
          <p15:clr>
            <a:srgbClr val="A4A3A4"/>
          </p15:clr>
        </p15:guide>
        <p15:guide id="7" pos="568">
          <p15:clr>
            <a:srgbClr val="A4A3A4"/>
          </p15:clr>
        </p15:guide>
        <p15:guide id="8" orient="horz" pos="567">
          <p15:clr>
            <a:srgbClr val="A4A3A4"/>
          </p15:clr>
        </p15:guide>
        <p15:guide id="9" orient="horz" pos="4195">
          <p15:clr>
            <a:srgbClr val="A4A3A4"/>
          </p15:clr>
        </p15:guide>
        <p15:guide id="10" pos="6157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41" roundtripDataSignature="AMtx7mhcjWO0IpofbRfF/qMBYel0v86OO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4D15"/>
    <a:srgbClr val="DB0075"/>
    <a:srgbClr val="FAB000"/>
    <a:srgbClr val="88BD32"/>
    <a:srgbClr val="8D358B"/>
    <a:srgbClr val="2CB8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86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368" y="102"/>
      </p:cViewPr>
      <p:guideLst>
        <p:guide orient="horz" pos="2381"/>
        <p:guide pos="3368"/>
        <p:guide pos="429"/>
        <p:guide orient="horz" pos="4331"/>
        <p:guide pos="6316"/>
        <p:guide orient="horz" pos="385"/>
        <p:guide pos="568"/>
        <p:guide orient="horz" pos="567"/>
        <p:guide orient="horz" pos="4195"/>
        <p:guide pos="6157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9.fntdata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37" Type="http://schemas.openxmlformats.org/officeDocument/2006/relationships/font" Target="fonts/font7.fntdata"/><Relationship Id="rId40" Type="http://schemas.openxmlformats.org/officeDocument/2006/relationships/font" Target="fonts/font10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5.fntdata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38" Type="http://schemas.openxmlformats.org/officeDocument/2006/relationships/font" Target="fonts/font8.fntdata"/><Relationship Id="rId20" Type="http://schemas.openxmlformats.org/officeDocument/2006/relationships/slide" Target="slides/slide19.xml"/><Relationship Id="rId41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1"/>
            <a:ext cx="3962400" cy="3440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5179484" y="1"/>
            <a:ext cx="3962400" cy="3440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6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6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6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6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6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6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6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6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6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6513910"/>
            <a:ext cx="3962400" cy="344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1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" name="Google Shape;3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2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3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" name="Google Shape;4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4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Google Shape;6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5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" name="Google Shape;7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6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" name="Google Shape;8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7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8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9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0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1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2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2" name="Google Shape;192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3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" name="Google Shape;211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4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5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6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7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" name="Google Shape;273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18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3" name="Google Shape;293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19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6" name="Google Shape;316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25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14" name="Google Shape;414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26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22" name="Google Shape;422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27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0" name="Google Shape;430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28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8" name="Google Shape;438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20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5" name="Google Shape;345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1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1" name="Google Shape;361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22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5" name="Google Shape;375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23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0" name="Google Shape;400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24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0" name="Google Shape;410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>
  <p:cSld name="Blank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oogle Shape;14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965425" y="6830082"/>
            <a:ext cx="674079" cy="640135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31">
            <a:hlinkClick r:id="rId4"/>
          </p:cNvPr>
          <p:cNvSpPr/>
          <p:nvPr/>
        </p:nvSpPr>
        <p:spPr>
          <a:xfrm>
            <a:off x="4838046" y="6130871"/>
            <a:ext cx="1015722" cy="6096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53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2"/>
          <p:cNvSpPr/>
          <p:nvPr/>
        </p:nvSpPr>
        <p:spPr>
          <a:xfrm>
            <a:off x="534589" y="540000"/>
            <a:ext cx="9617223" cy="6479675"/>
          </a:xfrm>
          <a:prstGeom prst="roundRect">
            <a:avLst>
              <a:gd name="adj" fmla="val 2649"/>
            </a:avLst>
          </a:prstGeom>
          <a:solidFill>
            <a:schemeClr val="lt1"/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ims Slide">
  <p:cSld name="Aims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3"/>
          <p:cNvSpPr/>
          <p:nvPr/>
        </p:nvSpPr>
        <p:spPr>
          <a:xfrm>
            <a:off x="534588" y="3230261"/>
            <a:ext cx="9617223" cy="378941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 cmpd="sng">
            <a:solidFill>
              <a:srgbClr val="FEFBD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20" name="Google Shape;20;p33"/>
          <p:cNvSpPr/>
          <p:nvPr/>
        </p:nvSpPr>
        <p:spPr>
          <a:xfrm>
            <a:off x="534588" y="540000"/>
            <a:ext cx="9617223" cy="241739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 cmpd="sng">
            <a:solidFill>
              <a:srgbClr val="FEFBD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 Slide">
  <p:cSld name="End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oogle Shape;22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965425" y="6830082"/>
            <a:ext cx="674079" cy="640135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34">
            <a:hlinkClick r:id="rId4"/>
          </p:cNvPr>
          <p:cNvSpPr/>
          <p:nvPr/>
        </p:nvSpPr>
        <p:spPr>
          <a:xfrm>
            <a:off x="4838046" y="3475034"/>
            <a:ext cx="1015722" cy="6096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53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Blank Slide">
  <p:cSld name="1_Blank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Blank Slide">
  <p:cSld name="2_Blank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Blank Slide">
  <p:cSld name="3_Blank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with Box">
  <p:cSld name="Title Slide with Box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8"/>
          <p:cNvSpPr/>
          <p:nvPr/>
        </p:nvSpPr>
        <p:spPr>
          <a:xfrm>
            <a:off x="534589" y="540000"/>
            <a:ext cx="9617223" cy="6479675"/>
          </a:xfrm>
          <a:prstGeom prst="roundRect">
            <a:avLst>
              <a:gd name="adj" fmla="val 2649"/>
            </a:avLst>
          </a:prstGeom>
          <a:solidFill>
            <a:schemeClr val="lt1"/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29" name="Google Shape;29;p3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438937" y="6320907"/>
            <a:ext cx="674079" cy="6401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1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9"/>
          <p:cNvSpPr>
            <a:spLocks noGrp="1"/>
          </p:cNvSpPr>
          <p:nvPr>
            <p:ph type="title"/>
          </p:nvPr>
        </p:nvSpPr>
        <p:spPr>
          <a:xfrm>
            <a:off x="572645" y="766467"/>
            <a:ext cx="9546524" cy="126869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9"/>
          <p:cNvSpPr>
            <a:spLocks noGrp="1"/>
          </p:cNvSpPr>
          <p:nvPr>
            <p:ph type="body" idx="1"/>
          </p:nvPr>
        </p:nvSpPr>
        <p:spPr>
          <a:xfrm>
            <a:off x="572645" y="2157657"/>
            <a:ext cx="9546524" cy="4836793"/>
          </a:xfrm>
          <a:prstGeom prst="roundRect">
            <a:avLst>
              <a:gd name="adj" fmla="val 2585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rm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381">
          <p15:clr>
            <a:srgbClr val="F26B43"/>
          </p15:clr>
        </p15:guide>
        <p15:guide id="2" pos="336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jp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13" Type="http://schemas.openxmlformats.org/officeDocument/2006/relationships/image" Target="../media/image25.jpg"/><Relationship Id="rId3" Type="http://schemas.openxmlformats.org/officeDocument/2006/relationships/image" Target="../media/image14.png"/><Relationship Id="rId7" Type="http://schemas.openxmlformats.org/officeDocument/2006/relationships/image" Target="../media/image19.jpg"/><Relationship Id="rId12" Type="http://schemas.openxmlformats.org/officeDocument/2006/relationships/image" Target="../media/image24.jp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28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jpg"/><Relationship Id="rId11" Type="http://schemas.openxmlformats.org/officeDocument/2006/relationships/image" Target="../media/image23.jpg"/><Relationship Id="rId5" Type="http://schemas.openxmlformats.org/officeDocument/2006/relationships/image" Target="../media/image13.png"/><Relationship Id="rId15" Type="http://schemas.openxmlformats.org/officeDocument/2006/relationships/image" Target="../media/image27.jpg"/><Relationship Id="rId10" Type="http://schemas.openxmlformats.org/officeDocument/2006/relationships/image" Target="../media/image22.jpg"/><Relationship Id="rId4" Type="http://schemas.openxmlformats.org/officeDocument/2006/relationships/image" Target="../media/image17.jpg"/><Relationship Id="rId9" Type="http://schemas.openxmlformats.org/officeDocument/2006/relationships/image" Target="../media/image21.jpg"/><Relationship Id="rId14" Type="http://schemas.openxmlformats.org/officeDocument/2006/relationships/image" Target="../media/image2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jp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jpg"/><Relationship Id="rId5" Type="http://schemas.openxmlformats.org/officeDocument/2006/relationships/image" Target="../media/image31.png"/><Relationship Id="rId4" Type="http://schemas.openxmlformats.org/officeDocument/2006/relationships/image" Target="../media/image3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8.png"/><Relationship Id="rId7" Type="http://schemas.openxmlformats.org/officeDocument/2006/relationships/image" Target="../media/image4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png"/><Relationship Id="rId5" Type="http://schemas.openxmlformats.org/officeDocument/2006/relationships/image" Target="../media/image31.png"/><Relationship Id="rId4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5.jpg"/><Relationship Id="rId5" Type="http://schemas.openxmlformats.org/officeDocument/2006/relationships/image" Target="../media/image31.png"/><Relationship Id="rId4" Type="http://schemas.openxmlformats.org/officeDocument/2006/relationships/image" Target="../media/image4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7.png"/><Relationship Id="rId7" Type="http://schemas.openxmlformats.org/officeDocument/2006/relationships/image" Target="../media/image5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31.png"/><Relationship Id="rId9" Type="http://schemas.openxmlformats.org/officeDocument/2006/relationships/image" Target="../media/image5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3.png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g"/><Relationship Id="rId3" Type="http://schemas.openxmlformats.org/officeDocument/2006/relationships/image" Target="../media/image31.png"/><Relationship Id="rId7" Type="http://schemas.openxmlformats.org/officeDocument/2006/relationships/image" Target="../media/image57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6.jpg"/><Relationship Id="rId5" Type="http://schemas.openxmlformats.org/officeDocument/2006/relationships/image" Target="../media/image55.jpg"/><Relationship Id="rId4" Type="http://schemas.openxmlformats.org/officeDocument/2006/relationships/image" Target="../media/image5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g"/><Relationship Id="rId3" Type="http://schemas.openxmlformats.org/officeDocument/2006/relationships/image" Target="../media/image29.png"/><Relationship Id="rId7" Type="http://schemas.openxmlformats.org/officeDocument/2006/relationships/image" Target="../media/image6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0.jpg"/><Relationship Id="rId5" Type="http://schemas.openxmlformats.org/officeDocument/2006/relationships/image" Target="../media/image59.jpg"/><Relationship Id="rId4" Type="http://schemas.openxmlformats.org/officeDocument/2006/relationships/image" Target="../media/image31.png"/><Relationship Id="rId9" Type="http://schemas.openxmlformats.org/officeDocument/2006/relationships/image" Target="../media/image63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g"/><Relationship Id="rId3" Type="http://schemas.openxmlformats.org/officeDocument/2006/relationships/image" Target="../media/image47.png"/><Relationship Id="rId7" Type="http://schemas.openxmlformats.org/officeDocument/2006/relationships/image" Target="../media/image66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5.jpg"/><Relationship Id="rId5" Type="http://schemas.openxmlformats.org/officeDocument/2006/relationships/image" Target="../media/image64.jpg"/><Relationship Id="rId4" Type="http://schemas.openxmlformats.org/officeDocument/2006/relationships/image" Target="../media/image31.png"/><Relationship Id="rId9" Type="http://schemas.openxmlformats.org/officeDocument/2006/relationships/image" Target="../media/image68.jp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g"/><Relationship Id="rId13" Type="http://schemas.openxmlformats.org/officeDocument/2006/relationships/image" Target="../media/image77.jpg"/><Relationship Id="rId3" Type="http://schemas.openxmlformats.org/officeDocument/2006/relationships/image" Target="../media/image47.png"/><Relationship Id="rId7" Type="http://schemas.openxmlformats.org/officeDocument/2006/relationships/image" Target="../media/image71.jpg"/><Relationship Id="rId12" Type="http://schemas.openxmlformats.org/officeDocument/2006/relationships/image" Target="../media/image76.jpg"/><Relationship Id="rId2" Type="http://schemas.openxmlformats.org/officeDocument/2006/relationships/notesSlide" Target="../notesSlides/notesSlide17.xml"/><Relationship Id="rId16" Type="http://schemas.openxmlformats.org/officeDocument/2006/relationships/image" Target="../media/image80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0.jpg"/><Relationship Id="rId11" Type="http://schemas.openxmlformats.org/officeDocument/2006/relationships/image" Target="../media/image75.jpg"/><Relationship Id="rId5" Type="http://schemas.openxmlformats.org/officeDocument/2006/relationships/image" Target="../media/image69.jpg"/><Relationship Id="rId15" Type="http://schemas.openxmlformats.org/officeDocument/2006/relationships/image" Target="../media/image79.jpg"/><Relationship Id="rId10" Type="http://schemas.openxmlformats.org/officeDocument/2006/relationships/image" Target="../media/image74.jpg"/><Relationship Id="rId4" Type="http://schemas.openxmlformats.org/officeDocument/2006/relationships/image" Target="../media/image31.png"/><Relationship Id="rId9" Type="http://schemas.openxmlformats.org/officeDocument/2006/relationships/image" Target="../media/image73.jpg"/><Relationship Id="rId14" Type="http://schemas.openxmlformats.org/officeDocument/2006/relationships/image" Target="../media/image78.jp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g"/><Relationship Id="rId13" Type="http://schemas.openxmlformats.org/officeDocument/2006/relationships/image" Target="../media/image77.jpg"/><Relationship Id="rId3" Type="http://schemas.openxmlformats.org/officeDocument/2006/relationships/image" Target="../media/image47.png"/><Relationship Id="rId7" Type="http://schemas.openxmlformats.org/officeDocument/2006/relationships/image" Target="../media/image71.jpg"/><Relationship Id="rId12" Type="http://schemas.openxmlformats.org/officeDocument/2006/relationships/image" Target="../media/image76.jpg"/><Relationship Id="rId2" Type="http://schemas.openxmlformats.org/officeDocument/2006/relationships/notesSlide" Target="../notesSlides/notesSlide18.xml"/><Relationship Id="rId16" Type="http://schemas.openxmlformats.org/officeDocument/2006/relationships/image" Target="../media/image80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0.jpg"/><Relationship Id="rId11" Type="http://schemas.openxmlformats.org/officeDocument/2006/relationships/image" Target="../media/image75.jpg"/><Relationship Id="rId5" Type="http://schemas.openxmlformats.org/officeDocument/2006/relationships/image" Target="../media/image69.jpg"/><Relationship Id="rId15" Type="http://schemas.openxmlformats.org/officeDocument/2006/relationships/image" Target="../media/image79.jpg"/><Relationship Id="rId10" Type="http://schemas.openxmlformats.org/officeDocument/2006/relationships/image" Target="../media/image74.jpg"/><Relationship Id="rId4" Type="http://schemas.openxmlformats.org/officeDocument/2006/relationships/image" Target="../media/image31.png"/><Relationship Id="rId9" Type="http://schemas.openxmlformats.org/officeDocument/2006/relationships/image" Target="../media/image73.jpg"/><Relationship Id="rId14" Type="http://schemas.openxmlformats.org/officeDocument/2006/relationships/image" Target="../media/image78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gif"/><Relationship Id="rId3" Type="http://schemas.openxmlformats.org/officeDocument/2006/relationships/image" Target="../media/image47.png"/><Relationship Id="rId7" Type="http://schemas.openxmlformats.org/officeDocument/2006/relationships/image" Target="../media/image83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2.jpg"/><Relationship Id="rId11" Type="http://schemas.openxmlformats.org/officeDocument/2006/relationships/slide" Target="slide20.xml"/><Relationship Id="rId5" Type="http://schemas.openxmlformats.org/officeDocument/2006/relationships/image" Target="../media/image81.jpg"/><Relationship Id="rId10" Type="http://schemas.openxmlformats.org/officeDocument/2006/relationships/image" Target="../media/image85.jpeg"/><Relationship Id="rId4" Type="http://schemas.openxmlformats.org/officeDocument/2006/relationships/image" Target="../media/image31.png"/><Relationship Id="rId9" Type="http://schemas.openxmlformats.org/officeDocument/2006/relationships/slide" Target="slide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openxmlformats.org/officeDocument/2006/relationships/image" Target="../media/image83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2.jpg"/><Relationship Id="rId5" Type="http://schemas.openxmlformats.org/officeDocument/2006/relationships/image" Target="../media/image81.jpg"/><Relationship Id="rId4" Type="http://schemas.openxmlformats.org/officeDocument/2006/relationships/image" Target="../media/image3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89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8.jp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97.png"/><Relationship Id="rId3" Type="http://schemas.openxmlformats.org/officeDocument/2006/relationships/image" Target="../media/image47.png"/><Relationship Id="rId7" Type="http://schemas.openxmlformats.org/officeDocument/2006/relationships/image" Target="../media/image92.jpg"/><Relationship Id="rId12" Type="http://schemas.openxmlformats.org/officeDocument/2006/relationships/image" Target="../media/image9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1.jpg"/><Relationship Id="rId11" Type="http://schemas.openxmlformats.org/officeDocument/2006/relationships/image" Target="../media/image95.png"/><Relationship Id="rId5" Type="http://schemas.openxmlformats.org/officeDocument/2006/relationships/image" Target="../media/image90.jpg"/><Relationship Id="rId15" Type="http://schemas.openxmlformats.org/officeDocument/2006/relationships/image" Target="../media/image99.png"/><Relationship Id="rId10" Type="http://schemas.openxmlformats.org/officeDocument/2006/relationships/image" Target="../media/image94.png"/><Relationship Id="rId4" Type="http://schemas.openxmlformats.org/officeDocument/2006/relationships/image" Target="../media/image13.png"/><Relationship Id="rId9" Type="http://schemas.openxmlformats.org/officeDocument/2006/relationships/image" Target="../media/image93.png"/><Relationship Id="rId14" Type="http://schemas.openxmlformats.org/officeDocument/2006/relationships/image" Target="../media/image9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Relationship Id="rId4" Type="http://schemas.openxmlformats.org/officeDocument/2006/relationships/slide" Target="slide2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Google Shape;3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47813" y="0"/>
            <a:ext cx="9143999" cy="6881348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1"/>
          <p:cNvSpPr/>
          <p:nvPr/>
        </p:nvSpPr>
        <p:spPr>
          <a:xfrm>
            <a:off x="0" y="1"/>
            <a:ext cx="1665514" cy="6948516"/>
          </a:xfrm>
          <a:prstGeom prst="rect">
            <a:avLst/>
          </a:prstGeom>
          <a:solidFill>
            <a:srgbClr val="EB60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53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Google Shape;36;p1"/>
          <p:cNvSpPr/>
          <p:nvPr/>
        </p:nvSpPr>
        <p:spPr>
          <a:xfrm>
            <a:off x="1" y="6881348"/>
            <a:ext cx="10691812" cy="678326"/>
          </a:xfrm>
          <a:prstGeom prst="rect">
            <a:avLst/>
          </a:prstGeom>
          <a:solidFill>
            <a:srgbClr val="6C388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53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1"/>
          <p:cNvSpPr txBox="1"/>
          <p:nvPr/>
        </p:nvSpPr>
        <p:spPr>
          <a:xfrm>
            <a:off x="3630995" y="7116637"/>
            <a:ext cx="3422002" cy="2077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Science</a:t>
            </a:r>
            <a:r>
              <a:rPr lang="en-GB" sz="8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 | Animals Including Humans | Animal Diets | Lesson 3</a:t>
            </a:r>
            <a:endParaRPr/>
          </a:p>
        </p:txBody>
      </p:sp>
      <p:sp>
        <p:nvSpPr>
          <p:cNvPr id="38" name="Google Shape;38;p1"/>
          <p:cNvSpPr>
            <a:spLocks noGrp="1"/>
          </p:cNvSpPr>
          <p:nvPr>
            <p:ph type="body" idx="4294967295"/>
          </p:nvPr>
        </p:nvSpPr>
        <p:spPr>
          <a:xfrm>
            <a:off x="2428875" y="3090994"/>
            <a:ext cx="5834062" cy="543989"/>
          </a:xfrm>
          <a:prstGeom prst="roundRect">
            <a:avLst>
              <a:gd name="adj" fmla="val 2585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GB" sz="28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Animals Including Humans</a:t>
            </a:r>
            <a:endParaRPr/>
          </a:p>
        </p:txBody>
      </p:sp>
      <p:sp>
        <p:nvSpPr>
          <p:cNvPr id="39" name="Google Shape;39;p1"/>
          <p:cNvSpPr>
            <a:spLocks noGrp="1"/>
          </p:cNvSpPr>
          <p:nvPr>
            <p:ph type="title" idx="4294967295"/>
          </p:nvPr>
        </p:nvSpPr>
        <p:spPr>
          <a:xfrm>
            <a:off x="1313656" y="2401692"/>
            <a:ext cx="8064500" cy="655294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Roboto"/>
              <a:buNone/>
            </a:pPr>
            <a:r>
              <a:rPr lang="en-GB" sz="48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Science</a:t>
            </a:r>
            <a:endParaRPr/>
          </a:p>
        </p:txBody>
      </p:sp>
      <p:pic>
        <p:nvPicPr>
          <p:cNvPr id="40" name="Google Shape;40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38732" y="1025269"/>
            <a:ext cx="1614353" cy="107134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1" name="Google Shape;41;p1"/>
          <p:cNvCxnSpPr/>
          <p:nvPr/>
        </p:nvCxnSpPr>
        <p:spPr>
          <a:xfrm>
            <a:off x="0" y="6881348"/>
            <a:ext cx="10691813" cy="0"/>
          </a:xfrm>
          <a:prstGeom prst="straightConnector1">
            <a:avLst/>
          </a:prstGeom>
          <a:noFill/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Google Shape;50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18987" y="1326908"/>
            <a:ext cx="3826609" cy="3826609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Google Shape;51;p3"/>
          <p:cNvSpPr txBox="1"/>
          <p:nvPr/>
        </p:nvSpPr>
        <p:spPr>
          <a:xfrm>
            <a:off x="1139087" y="807415"/>
            <a:ext cx="8413638" cy="635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27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Meet </a:t>
            </a:r>
            <a:r>
              <a:rPr lang="en-GB" sz="3527" b="1" dirty="0" err="1">
                <a:solidFill>
                  <a:schemeClr val="dk1"/>
                </a:solidFill>
                <a:latin typeface="Twinkl" pitchFamily="2" charset="0"/>
                <a:sym typeface="Arial"/>
              </a:rPr>
              <a:t>Quizby</a:t>
            </a:r>
            <a:r>
              <a:rPr lang="en-GB" sz="3527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!</a:t>
            </a:r>
            <a:endParaRPr dirty="0">
              <a:latin typeface="Twinkl" pitchFamily="2" charset="0"/>
            </a:endParaRPr>
          </a:p>
        </p:txBody>
      </p:sp>
      <p:sp>
        <p:nvSpPr>
          <p:cNvPr id="52" name="Google Shape;52;p3"/>
          <p:cNvSpPr/>
          <p:nvPr/>
        </p:nvSpPr>
        <p:spPr>
          <a:xfrm>
            <a:off x="1139086" y="3865626"/>
            <a:ext cx="5609093" cy="1258396"/>
          </a:xfrm>
          <a:prstGeom prst="rect">
            <a:avLst/>
          </a:prstGeom>
          <a:solidFill>
            <a:srgbClr val="B8CA4F"/>
          </a:solidFill>
          <a:ln>
            <a:noFill/>
          </a:ln>
        </p:spPr>
        <p:txBody>
          <a:bodyPr spcFirstLastPara="1" wrap="square" lIns="119050" tIns="119050" rIns="119050" bIns="11905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5">
                <a:solidFill>
                  <a:schemeClr val="dk1"/>
                </a:solidFill>
                <a:latin typeface="Twinkl" pitchFamily="2" charset="0"/>
                <a:sym typeface="Arial"/>
              </a:rPr>
              <a:t>The questions that appear will help </a:t>
            </a:r>
            <a:br>
              <a:rPr lang="en-GB" sz="2205">
                <a:solidFill>
                  <a:schemeClr val="dk1"/>
                </a:solidFill>
                <a:latin typeface="Twinkl" pitchFamily="2" charset="0"/>
                <a:sym typeface="Arial"/>
              </a:rPr>
            </a:br>
            <a:r>
              <a:rPr lang="en-GB" sz="2205">
                <a:solidFill>
                  <a:schemeClr val="dk1"/>
                </a:solidFill>
                <a:latin typeface="Twinkl" pitchFamily="2" charset="0"/>
                <a:sym typeface="Arial"/>
              </a:rPr>
              <a:t>you to think about the key learning throughout the lesson.</a:t>
            </a:r>
            <a:endParaRPr sz="2205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grpSp>
        <p:nvGrpSpPr>
          <p:cNvPr id="53" name="Google Shape;53;p3"/>
          <p:cNvGrpSpPr/>
          <p:nvPr/>
        </p:nvGrpSpPr>
        <p:grpSpPr>
          <a:xfrm>
            <a:off x="1139088" y="1758298"/>
            <a:ext cx="5609090" cy="1801052"/>
            <a:chOff x="755650" y="1595096"/>
            <a:chExt cx="5088465" cy="1633882"/>
          </a:xfrm>
        </p:grpSpPr>
        <p:sp>
          <p:nvSpPr>
            <p:cNvPr id="54" name="Google Shape;54;p3"/>
            <p:cNvSpPr/>
            <p:nvPr/>
          </p:nvSpPr>
          <p:spPr>
            <a:xfrm>
              <a:off x="755650" y="1595096"/>
              <a:ext cx="5088465" cy="1633882"/>
            </a:xfrm>
            <a:prstGeom prst="wedgeRectCallout">
              <a:avLst>
                <a:gd name="adj1" fmla="val 61039"/>
                <a:gd name="adj2" fmla="val 24110"/>
              </a:avLst>
            </a:prstGeom>
            <a:solidFill>
              <a:schemeClr val="lt1"/>
            </a:solidFill>
            <a:ln w="38100" cap="flat" cmpd="sng">
              <a:solidFill>
                <a:srgbClr val="3352A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263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" name="Google Shape;55;p3"/>
            <p:cNvSpPr/>
            <p:nvPr/>
          </p:nvSpPr>
          <p:spPr>
            <a:xfrm>
              <a:off x="790062" y="2128648"/>
              <a:ext cx="5054053" cy="58748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9050" tIns="119050" rIns="119050" bIns="11905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646" b="1" dirty="0">
                  <a:solidFill>
                    <a:schemeClr val="dk1"/>
                  </a:solidFill>
                  <a:latin typeface="Twinkl" pitchFamily="2" charset="0"/>
                  <a:sym typeface="Arial"/>
                </a:rPr>
                <a:t>Hi, I’m </a:t>
              </a:r>
              <a:r>
                <a:rPr lang="en-GB" sz="2646" b="1" dirty="0" err="1">
                  <a:solidFill>
                    <a:schemeClr val="dk1"/>
                  </a:solidFill>
                  <a:latin typeface="Twinkl" pitchFamily="2" charset="0"/>
                  <a:sym typeface="Arial"/>
                </a:rPr>
                <a:t>Quizby</a:t>
              </a:r>
              <a:r>
                <a:rPr lang="en-GB" sz="2646" b="1" dirty="0">
                  <a:solidFill>
                    <a:schemeClr val="dk1"/>
                  </a:solidFill>
                  <a:latin typeface="Twinkl" pitchFamily="2" charset="0"/>
                  <a:sym typeface="Arial"/>
                </a:rPr>
                <a:t>!</a:t>
              </a:r>
              <a:endParaRPr dirty="0">
                <a:latin typeface="Twinkl" pitchFamily="2" charset="0"/>
              </a:endParaRPr>
            </a:p>
          </p:txBody>
        </p:sp>
      </p:grpSp>
      <p:grpSp>
        <p:nvGrpSpPr>
          <p:cNvPr id="56" name="Google Shape;56;p3"/>
          <p:cNvGrpSpPr/>
          <p:nvPr/>
        </p:nvGrpSpPr>
        <p:grpSpPr>
          <a:xfrm>
            <a:off x="1177021" y="2200814"/>
            <a:ext cx="5390035" cy="906658"/>
            <a:chOff x="790063" y="1996538"/>
            <a:chExt cx="4889742" cy="822504"/>
          </a:xfrm>
        </p:grpSpPr>
        <p:sp>
          <p:nvSpPr>
            <p:cNvPr id="57" name="Google Shape;57;p3"/>
            <p:cNvSpPr/>
            <p:nvPr/>
          </p:nvSpPr>
          <p:spPr>
            <a:xfrm>
              <a:off x="790063" y="1996538"/>
              <a:ext cx="4241742" cy="822504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646" b="1" dirty="0">
                  <a:solidFill>
                    <a:schemeClr val="dk1"/>
                  </a:solidFill>
                  <a:latin typeface="Twinkl" pitchFamily="2" charset="0"/>
                  <a:sym typeface="Arial"/>
                </a:rPr>
                <a:t>I will appear like this, click me to reveal a key question.</a:t>
              </a:r>
              <a:endParaRPr sz="2646" dirty="0">
                <a:solidFill>
                  <a:schemeClr val="dk1"/>
                </a:solidFill>
                <a:latin typeface="Twinkl" pitchFamily="2" charset="0"/>
                <a:sym typeface="Arial"/>
              </a:endParaRPr>
            </a:p>
          </p:txBody>
        </p:sp>
        <p:pic>
          <p:nvPicPr>
            <p:cNvPr id="58" name="Google Shape;58;p3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5031805" y="2104513"/>
              <a:ext cx="648000" cy="6480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9" name="Google Shape;59;p3"/>
          <p:cNvSpPr/>
          <p:nvPr/>
        </p:nvSpPr>
        <p:spPr>
          <a:xfrm>
            <a:off x="1177019" y="2212201"/>
            <a:ext cx="5512829" cy="90665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46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Can you spot me in the </a:t>
            </a:r>
            <a:br>
              <a:rPr lang="en-GB" sz="2646" b="1" dirty="0">
                <a:solidFill>
                  <a:schemeClr val="dk1"/>
                </a:solidFill>
                <a:latin typeface="Twinkl" pitchFamily="2" charset="0"/>
                <a:sym typeface="Arial"/>
              </a:rPr>
            </a:br>
            <a:r>
              <a:rPr lang="en-GB" sz="2646" b="1" dirty="0">
                <a:solidFill>
                  <a:srgbClr val="00B0F0"/>
                </a:solidFill>
                <a:latin typeface="Twinkl" pitchFamily="2" charset="0"/>
                <a:sym typeface="Arial"/>
              </a:rPr>
              <a:t>Lesson Presentation</a:t>
            </a:r>
            <a:r>
              <a:rPr lang="en-GB" sz="2646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? </a:t>
            </a:r>
            <a:endParaRPr dirty="0">
              <a:latin typeface="Twink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4"/>
          <p:cNvSpPr txBox="1"/>
          <p:nvPr/>
        </p:nvSpPr>
        <p:spPr>
          <a:xfrm>
            <a:off x="735062" y="3385524"/>
            <a:ext cx="9221689" cy="595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GB" sz="3600" b="1">
                <a:solidFill>
                  <a:schemeClr val="dk1"/>
                </a:solidFill>
                <a:latin typeface="Twinkl" pitchFamily="2" charset="0"/>
                <a:sym typeface="Arial"/>
              </a:rPr>
              <a:t>Success Criteria</a:t>
            </a:r>
            <a:endParaRPr>
              <a:latin typeface="Twinkl" pitchFamily="2" charset="0"/>
            </a:endParaRPr>
          </a:p>
        </p:txBody>
      </p:sp>
      <p:sp>
        <p:nvSpPr>
          <p:cNvPr id="65" name="Google Shape;65;p4"/>
          <p:cNvSpPr txBox="1"/>
          <p:nvPr/>
        </p:nvSpPr>
        <p:spPr>
          <a:xfrm>
            <a:off x="735061" y="809964"/>
            <a:ext cx="9221689" cy="595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GB" sz="36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Aim</a:t>
            </a:r>
            <a:endParaRPr dirty="0">
              <a:latin typeface="Twinkl" pitchFamily="2" charset="0"/>
            </a:endParaRPr>
          </a:p>
        </p:txBody>
      </p:sp>
      <p:sp>
        <p:nvSpPr>
          <p:cNvPr id="66" name="Google Shape;66;p4"/>
          <p:cNvSpPr/>
          <p:nvPr/>
        </p:nvSpPr>
        <p:spPr>
          <a:xfrm>
            <a:off x="901701" y="1243148"/>
            <a:ext cx="8872538" cy="1553933"/>
          </a:xfrm>
          <a:prstGeom prst="roundRect">
            <a:avLst>
              <a:gd name="adj" fmla="val 2585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 dirty="0">
                <a:solidFill>
                  <a:srgbClr val="1C1C1C"/>
                </a:solidFill>
                <a:latin typeface="Twinkl" pitchFamily="2" charset="0"/>
                <a:sym typeface="Arial"/>
              </a:rPr>
              <a:t>To identify, name and sort animals that are herbivores, carnivores and omnivores.</a:t>
            </a:r>
            <a:endParaRPr dirty="0">
              <a:latin typeface="Twinkl" pitchFamily="2" charset="0"/>
            </a:endParaRPr>
          </a:p>
        </p:txBody>
      </p:sp>
      <p:sp>
        <p:nvSpPr>
          <p:cNvPr id="67" name="Google Shape;67;p4"/>
          <p:cNvSpPr txBox="1"/>
          <p:nvPr/>
        </p:nvSpPr>
        <p:spPr>
          <a:xfrm>
            <a:off x="901701" y="3821508"/>
            <a:ext cx="8872538" cy="2139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 dirty="0">
                <a:solidFill>
                  <a:srgbClr val="1C1C1C"/>
                </a:solidFill>
                <a:latin typeface="Twinkl" pitchFamily="2" charset="0"/>
                <a:sym typeface="Arial"/>
              </a:rPr>
              <a:t>I can explain what herbivores, omnivores and carnivores eat.</a:t>
            </a:r>
            <a:endParaRPr dirty="0">
              <a:latin typeface="Twinkl" pitchFamily="2" charset="0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 dirty="0">
                <a:solidFill>
                  <a:srgbClr val="1C1C1C"/>
                </a:solidFill>
                <a:latin typeface="Twinkl" pitchFamily="2" charset="0"/>
                <a:sym typeface="Arial"/>
              </a:rPr>
              <a:t>I can identify what different animals eat. </a:t>
            </a:r>
            <a:endParaRPr dirty="0">
              <a:latin typeface="Twinkl" pitchFamily="2" charset="0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 dirty="0">
                <a:solidFill>
                  <a:srgbClr val="1C1C1C"/>
                </a:solidFill>
                <a:latin typeface="Twinkl" pitchFamily="2" charset="0"/>
                <a:sym typeface="Arial"/>
              </a:rPr>
              <a:t>I can sort animals into the diet groups they belong to. </a:t>
            </a:r>
            <a:endParaRPr dirty="0">
              <a:latin typeface="Twinkl" pitchFamily="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5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Remember It</a:t>
            </a:r>
            <a:endParaRPr dirty="0">
              <a:latin typeface="Twinkl" pitchFamily="2" charset="0"/>
            </a:endParaRPr>
          </a:p>
        </p:txBody>
      </p:sp>
      <p:pic>
        <p:nvPicPr>
          <p:cNvPr id="73" name="Google Shape;73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919916" y="638330"/>
            <a:ext cx="1238498" cy="8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5"/>
          <p:cNvSpPr/>
          <p:nvPr/>
        </p:nvSpPr>
        <p:spPr>
          <a:xfrm>
            <a:off x="901700" y="1673772"/>
            <a:ext cx="8805718" cy="864000"/>
          </a:xfrm>
          <a:prstGeom prst="roundRect">
            <a:avLst>
              <a:gd name="adj" fmla="val 16667"/>
            </a:avLst>
          </a:prstGeom>
          <a:solidFill>
            <a:srgbClr val="DB007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lt1"/>
                </a:solidFill>
                <a:latin typeface="Twinkl" pitchFamily="2" charset="0"/>
                <a:sym typeface="Arial"/>
              </a:rPr>
              <a:t>Our Knowledge Organiser has some parts missing. </a:t>
            </a:r>
            <a:endParaRPr dirty="0">
              <a:latin typeface="Twinkl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lt1"/>
                </a:solidFill>
                <a:latin typeface="Twinkl" pitchFamily="2" charset="0"/>
                <a:sym typeface="Arial"/>
              </a:rPr>
              <a:t>Can you use what you know to help me to complete it? </a:t>
            </a:r>
            <a:endParaRPr dirty="0">
              <a:latin typeface="Twinkl" pitchFamily="2" charset="0"/>
            </a:endParaRPr>
          </a:p>
        </p:txBody>
      </p:sp>
      <p:pic>
        <p:nvPicPr>
          <p:cNvPr id="75" name="Google Shape;75;p5"/>
          <p:cNvPicPr preferRelativeResize="0"/>
          <p:nvPr/>
        </p:nvPicPr>
        <p:blipFill rotWithShape="1">
          <a:blip r:embed="rId4">
            <a:alphaModFix/>
          </a:blip>
          <a:srcRect t="20429" b="14365"/>
          <a:stretch/>
        </p:blipFill>
        <p:spPr>
          <a:xfrm>
            <a:off x="917575" y="2576946"/>
            <a:ext cx="8856664" cy="4082618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5"/>
          <p:cNvPicPr preferRelativeResize="0"/>
          <p:nvPr/>
        </p:nvPicPr>
        <p:blipFill rotWithShape="1">
          <a:blip r:embed="rId5">
            <a:alphaModFix/>
          </a:blip>
          <a:srcRect b="11282"/>
          <a:stretch/>
        </p:blipFill>
        <p:spPr>
          <a:xfrm>
            <a:off x="2466109" y="2651544"/>
            <a:ext cx="6271491" cy="3933421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77" name="Google Shape;77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9839280" flipH="1">
            <a:off x="1236188" y="6397179"/>
            <a:ext cx="2770909" cy="188071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2" name="Google Shape;82;p6"/>
          <p:cNvCxnSpPr/>
          <p:nvPr/>
        </p:nvCxnSpPr>
        <p:spPr>
          <a:xfrm>
            <a:off x="3066473" y="2959965"/>
            <a:ext cx="1136072" cy="3533196"/>
          </a:xfrm>
          <a:prstGeom prst="straightConnector1">
            <a:avLst/>
          </a:prstGeom>
          <a:noFill/>
          <a:ln w="38100" cap="flat" cmpd="sng">
            <a:solidFill>
              <a:srgbClr val="FAB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83" name="Google Shape;83;p6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Remember It</a:t>
            </a:r>
            <a:endParaRPr dirty="0">
              <a:latin typeface="Twinkl" pitchFamily="2" charset="0"/>
            </a:endParaRPr>
          </a:p>
        </p:txBody>
      </p:sp>
      <p:pic>
        <p:nvPicPr>
          <p:cNvPr id="84" name="Google Shape;84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919916" y="638330"/>
            <a:ext cx="1238498" cy="8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6"/>
          <p:cNvSpPr/>
          <p:nvPr/>
        </p:nvSpPr>
        <p:spPr>
          <a:xfrm>
            <a:off x="901700" y="1673772"/>
            <a:ext cx="8805718" cy="864000"/>
          </a:xfrm>
          <a:prstGeom prst="roundRect">
            <a:avLst>
              <a:gd name="adj" fmla="val 16667"/>
            </a:avLst>
          </a:prstGeom>
          <a:solidFill>
            <a:srgbClr val="DB007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lt1"/>
                </a:solidFill>
                <a:latin typeface="Twinkl" pitchFamily="2" charset="0"/>
                <a:sym typeface="Arial"/>
              </a:rPr>
              <a:t>Match the description the right group. Talk to you partner about which group you think each is. </a:t>
            </a:r>
            <a:endParaRPr>
              <a:latin typeface="Twinkl" pitchFamily="2" charset="0"/>
            </a:endParaRPr>
          </a:p>
        </p:txBody>
      </p:sp>
      <p:sp>
        <p:nvSpPr>
          <p:cNvPr id="91" name="Google Shape;91;p6"/>
          <p:cNvSpPr/>
          <p:nvPr/>
        </p:nvSpPr>
        <p:spPr>
          <a:xfrm>
            <a:off x="4073235" y="3480013"/>
            <a:ext cx="5671127" cy="69274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Twinkl" pitchFamily="2" charset="0"/>
                <a:sym typeface="Arial"/>
              </a:rPr>
              <a:t>                live in water. They have scaly skin, fins to help them swim and breathe through gills.</a:t>
            </a:r>
            <a:endParaRPr>
              <a:latin typeface="Twinkl" pitchFamily="2" charset="0"/>
            </a:endParaRPr>
          </a:p>
        </p:txBody>
      </p:sp>
      <p:sp>
        <p:nvSpPr>
          <p:cNvPr id="92" name="Google Shape;92;p6"/>
          <p:cNvSpPr/>
          <p:nvPr/>
        </p:nvSpPr>
        <p:spPr>
          <a:xfrm>
            <a:off x="4073235" y="5937095"/>
            <a:ext cx="5671127" cy="69274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itchFamily="2" charset="0"/>
                <a:sym typeface="Arial"/>
              </a:rPr>
              <a:t>                 live in the water as babies and on land as they grow older. They have smooth, slimy skin.</a:t>
            </a:r>
            <a:endParaRPr dirty="0">
              <a:latin typeface="Twinkl" pitchFamily="2" charset="0"/>
            </a:endParaRPr>
          </a:p>
        </p:txBody>
      </p:sp>
      <p:cxnSp>
        <p:nvCxnSpPr>
          <p:cNvPr id="93" name="Google Shape;93;p6"/>
          <p:cNvCxnSpPr>
            <a:cxnSpLocks/>
          </p:cNvCxnSpPr>
          <p:nvPr/>
        </p:nvCxnSpPr>
        <p:spPr>
          <a:xfrm>
            <a:off x="4202545" y="6253017"/>
            <a:ext cx="1144155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94" name="Google Shape;94;p6"/>
          <p:cNvCxnSpPr/>
          <p:nvPr/>
        </p:nvCxnSpPr>
        <p:spPr>
          <a:xfrm>
            <a:off x="4202545" y="3784457"/>
            <a:ext cx="10160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95" name="Google Shape;95;p6"/>
          <p:cNvCxnSpPr/>
          <p:nvPr/>
        </p:nvCxnSpPr>
        <p:spPr>
          <a:xfrm>
            <a:off x="3052617" y="3874873"/>
            <a:ext cx="1149928" cy="851690"/>
          </a:xfrm>
          <a:prstGeom prst="straightConnector1">
            <a:avLst/>
          </a:prstGeom>
          <a:noFill/>
          <a:ln w="38100" cap="flat" cmpd="sng">
            <a:solidFill>
              <a:srgbClr val="E84D15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6" name="Google Shape;96;p6"/>
          <p:cNvSpPr/>
          <p:nvPr/>
        </p:nvSpPr>
        <p:spPr>
          <a:xfrm>
            <a:off x="4073235" y="4299041"/>
            <a:ext cx="5671127" cy="69274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Twinkl" pitchFamily="2" charset="0"/>
                <a:sym typeface="Arial"/>
              </a:rPr>
              <a:t>               are animals that breathe air, grow hair, or fur and feed on mother’s milk as a baby.</a:t>
            </a:r>
            <a:endParaRPr>
              <a:latin typeface="Twinkl" pitchFamily="2" charset="0"/>
            </a:endParaRPr>
          </a:p>
        </p:txBody>
      </p:sp>
      <p:cxnSp>
        <p:nvCxnSpPr>
          <p:cNvPr id="97" name="Google Shape;97;p6"/>
          <p:cNvCxnSpPr/>
          <p:nvPr/>
        </p:nvCxnSpPr>
        <p:spPr>
          <a:xfrm>
            <a:off x="4202545" y="4599709"/>
            <a:ext cx="10160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98" name="Google Shape;98;p6"/>
          <p:cNvCxnSpPr/>
          <p:nvPr/>
        </p:nvCxnSpPr>
        <p:spPr>
          <a:xfrm rot="10800000" flipH="1">
            <a:off x="3052617" y="2959965"/>
            <a:ext cx="1147619" cy="1766599"/>
          </a:xfrm>
          <a:prstGeom prst="straightConnector1">
            <a:avLst/>
          </a:prstGeom>
          <a:noFill/>
          <a:ln w="38100" cap="flat" cmpd="sng">
            <a:solidFill>
              <a:srgbClr val="DB0075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9" name="Google Shape;99;p6"/>
          <p:cNvSpPr/>
          <p:nvPr/>
        </p:nvSpPr>
        <p:spPr>
          <a:xfrm>
            <a:off x="4073235" y="2660986"/>
            <a:ext cx="5671127" cy="69274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Twinkl" pitchFamily="2" charset="0"/>
                <a:sym typeface="Arial"/>
              </a:rPr>
              <a:t>               have a beak, two legs, feathers and wings. </a:t>
            </a:r>
            <a:endParaRPr>
              <a:latin typeface="Twinkl" pitchFamily="2" charset="0"/>
            </a:endParaRPr>
          </a:p>
        </p:txBody>
      </p:sp>
      <p:cxnSp>
        <p:nvCxnSpPr>
          <p:cNvPr id="100" name="Google Shape;100;p6"/>
          <p:cNvCxnSpPr/>
          <p:nvPr/>
        </p:nvCxnSpPr>
        <p:spPr>
          <a:xfrm>
            <a:off x="4202545" y="3059403"/>
            <a:ext cx="10160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01" name="Google Shape;101;p6"/>
          <p:cNvCxnSpPr>
            <a:endCxn id="91" idx="1"/>
          </p:cNvCxnSpPr>
          <p:nvPr/>
        </p:nvCxnSpPr>
        <p:spPr>
          <a:xfrm rot="10800000" flipH="1">
            <a:off x="3066435" y="3826383"/>
            <a:ext cx="1006800" cy="1737600"/>
          </a:xfrm>
          <a:prstGeom prst="straightConnector1">
            <a:avLst/>
          </a:prstGeom>
          <a:noFill/>
          <a:ln w="38100" cap="flat" cmpd="sng">
            <a:solidFill>
              <a:srgbClr val="8D358B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02" name="Google Shape;102;p6"/>
          <p:cNvCxnSpPr/>
          <p:nvPr/>
        </p:nvCxnSpPr>
        <p:spPr>
          <a:xfrm rot="10800000" flipH="1">
            <a:off x="3050308" y="5340556"/>
            <a:ext cx="1279238" cy="1033967"/>
          </a:xfrm>
          <a:prstGeom prst="straightConnector1">
            <a:avLst/>
          </a:prstGeom>
          <a:noFill/>
          <a:ln w="38100" cap="flat" cmpd="sng">
            <a:solidFill>
              <a:srgbClr val="88BD32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3" name="Google Shape;103;p6"/>
          <p:cNvSpPr/>
          <p:nvPr/>
        </p:nvSpPr>
        <p:spPr>
          <a:xfrm>
            <a:off x="4073235" y="5118068"/>
            <a:ext cx="5671127" cy="69274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Twinkl" pitchFamily="2" charset="0"/>
                <a:sym typeface="Arial"/>
              </a:rPr>
              <a:t>               breathe air. They have scales on their skin. </a:t>
            </a:r>
            <a:endParaRPr>
              <a:latin typeface="Twinkl" pitchFamily="2" charset="0"/>
            </a:endParaRPr>
          </a:p>
        </p:txBody>
      </p:sp>
      <p:cxnSp>
        <p:nvCxnSpPr>
          <p:cNvPr id="104" name="Google Shape;104;p6"/>
          <p:cNvCxnSpPr/>
          <p:nvPr/>
        </p:nvCxnSpPr>
        <p:spPr>
          <a:xfrm>
            <a:off x="4202545" y="5546436"/>
            <a:ext cx="10160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86" name="Google Shape;86;p6"/>
          <p:cNvSpPr/>
          <p:nvPr/>
        </p:nvSpPr>
        <p:spPr>
          <a:xfrm>
            <a:off x="901700" y="2832935"/>
            <a:ext cx="2280227" cy="51062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FAB000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b="1" dirty="0">
                <a:solidFill>
                  <a:schemeClr val="tx1"/>
                </a:solidFill>
                <a:latin typeface="Twinkl" pitchFamily="2" charset="0"/>
              </a:rPr>
              <a:t>A</a:t>
            </a:r>
            <a:r>
              <a:rPr lang="en-GB" sz="2053" b="1" dirty="0">
                <a:solidFill>
                  <a:schemeClr val="tx1"/>
                </a:solidFill>
                <a:latin typeface="Twinkl" pitchFamily="2" charset="0"/>
                <a:sym typeface="Arial"/>
              </a:rPr>
              <a:t>mphibians</a:t>
            </a:r>
            <a:endParaRPr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87" name="Google Shape;87;p6"/>
          <p:cNvSpPr/>
          <p:nvPr/>
        </p:nvSpPr>
        <p:spPr>
          <a:xfrm>
            <a:off x="901700" y="3620335"/>
            <a:ext cx="2280227" cy="51062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E84D1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b="1" dirty="0">
                <a:solidFill>
                  <a:schemeClr val="tx1"/>
                </a:solidFill>
                <a:latin typeface="Twinkl" pitchFamily="2" charset="0"/>
              </a:rPr>
              <a:t>M</a:t>
            </a:r>
            <a:r>
              <a:rPr lang="en-GB" sz="2053" b="1" dirty="0">
                <a:solidFill>
                  <a:schemeClr val="tx1"/>
                </a:solidFill>
                <a:latin typeface="Twinkl" pitchFamily="2" charset="0"/>
                <a:sym typeface="Arial"/>
              </a:rPr>
              <a:t>ammals</a:t>
            </a:r>
            <a:endParaRPr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88" name="Google Shape;88;p6"/>
          <p:cNvSpPr/>
          <p:nvPr/>
        </p:nvSpPr>
        <p:spPr>
          <a:xfrm>
            <a:off x="901700" y="4407735"/>
            <a:ext cx="2280227" cy="51062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DB007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b="1" dirty="0">
                <a:solidFill>
                  <a:schemeClr val="tx1"/>
                </a:solidFill>
                <a:latin typeface="Twinkl" pitchFamily="2" charset="0"/>
              </a:rPr>
              <a:t>B</a:t>
            </a:r>
            <a:r>
              <a:rPr lang="en-GB" sz="2053" b="1" dirty="0">
                <a:solidFill>
                  <a:schemeClr val="tx1"/>
                </a:solidFill>
                <a:latin typeface="Twinkl" pitchFamily="2" charset="0"/>
                <a:sym typeface="Arial"/>
              </a:rPr>
              <a:t>irds</a:t>
            </a:r>
            <a:endParaRPr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89" name="Google Shape;89;p6"/>
          <p:cNvSpPr/>
          <p:nvPr/>
        </p:nvSpPr>
        <p:spPr>
          <a:xfrm>
            <a:off x="901700" y="5195135"/>
            <a:ext cx="2280227" cy="51062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8D358B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b="1" dirty="0">
                <a:solidFill>
                  <a:schemeClr val="tx1"/>
                </a:solidFill>
                <a:latin typeface="Twinkl" pitchFamily="2" charset="0"/>
              </a:rPr>
              <a:t>F</a:t>
            </a:r>
            <a:r>
              <a:rPr lang="en-GB" sz="2053" b="1" dirty="0">
                <a:solidFill>
                  <a:schemeClr val="tx1"/>
                </a:solidFill>
                <a:latin typeface="Twinkl" pitchFamily="2" charset="0"/>
                <a:sym typeface="Arial"/>
              </a:rPr>
              <a:t>ish</a:t>
            </a:r>
            <a:endParaRPr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90" name="Google Shape;90;p6"/>
          <p:cNvSpPr/>
          <p:nvPr/>
        </p:nvSpPr>
        <p:spPr>
          <a:xfrm>
            <a:off x="901700" y="5982533"/>
            <a:ext cx="2280227" cy="51062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88BD32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b="1" dirty="0">
                <a:solidFill>
                  <a:schemeClr val="tx1"/>
                </a:solidFill>
                <a:latin typeface="Twinkl" pitchFamily="2" charset="0"/>
              </a:rPr>
              <a:t>R</a:t>
            </a:r>
            <a:r>
              <a:rPr lang="en-GB" sz="2053" b="1" dirty="0">
                <a:solidFill>
                  <a:schemeClr val="tx1"/>
                </a:solidFill>
                <a:latin typeface="Twinkl" pitchFamily="2" charset="0"/>
                <a:sym typeface="Arial"/>
              </a:rPr>
              <a:t>eptiles</a:t>
            </a:r>
            <a:endParaRPr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8B92E3E-C1AE-43EC-8B4A-FEA5E1DDC461}"/>
              </a:ext>
            </a:extLst>
          </p:cNvPr>
          <p:cNvSpPr txBox="1"/>
          <p:nvPr/>
        </p:nvSpPr>
        <p:spPr>
          <a:xfrm>
            <a:off x="4129190" y="2782432"/>
            <a:ext cx="10312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chemeClr val="tx1"/>
                </a:solidFill>
                <a:latin typeface="Twinkl" pitchFamily="2" charset="0"/>
              </a:rPr>
              <a:t>B</a:t>
            </a:r>
            <a:r>
              <a:rPr lang="en-GB" sz="1800" b="1" dirty="0">
                <a:solidFill>
                  <a:schemeClr val="tx1"/>
                </a:solidFill>
                <a:latin typeface="Twinkl" pitchFamily="2" charset="0"/>
                <a:sym typeface="Arial"/>
              </a:rPr>
              <a:t>irds</a:t>
            </a:r>
            <a:endParaRPr lang="en-GB" sz="18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2C97ECB-4512-44ED-92DA-BC79E1896F3E}"/>
              </a:ext>
            </a:extLst>
          </p:cNvPr>
          <p:cNvSpPr txBox="1"/>
          <p:nvPr/>
        </p:nvSpPr>
        <p:spPr>
          <a:xfrm>
            <a:off x="4163148" y="3506123"/>
            <a:ext cx="10312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chemeClr val="tx1"/>
                </a:solidFill>
                <a:latin typeface="Twinkl" pitchFamily="2" charset="0"/>
              </a:rPr>
              <a:t>F</a:t>
            </a:r>
            <a:r>
              <a:rPr lang="en-GB" sz="1800" b="1" dirty="0">
                <a:solidFill>
                  <a:schemeClr val="tx1"/>
                </a:solidFill>
                <a:latin typeface="Twinkl" pitchFamily="2" charset="0"/>
                <a:sym typeface="Arial"/>
              </a:rPr>
              <a:t>ish</a:t>
            </a:r>
            <a:endParaRPr lang="en-GB" sz="18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0726C73-6DA9-4B10-8163-D5F7F617E5DD}"/>
              </a:ext>
            </a:extLst>
          </p:cNvPr>
          <p:cNvSpPr txBox="1"/>
          <p:nvPr/>
        </p:nvSpPr>
        <p:spPr>
          <a:xfrm>
            <a:off x="4082868" y="4326619"/>
            <a:ext cx="12503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chemeClr val="tx1"/>
                </a:solidFill>
                <a:latin typeface="Twinkl" pitchFamily="2" charset="0"/>
              </a:rPr>
              <a:t>M</a:t>
            </a:r>
            <a:r>
              <a:rPr lang="en-GB" sz="1800" b="1" dirty="0">
                <a:solidFill>
                  <a:schemeClr val="tx1"/>
                </a:solidFill>
                <a:latin typeface="Twinkl" pitchFamily="2" charset="0"/>
                <a:sym typeface="Arial"/>
              </a:rPr>
              <a:t>ammals</a:t>
            </a:r>
            <a:endParaRPr lang="en-GB" sz="18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F19B586-41DB-4EB7-8979-2ABFDCC8238A}"/>
              </a:ext>
            </a:extLst>
          </p:cNvPr>
          <p:cNvSpPr txBox="1"/>
          <p:nvPr/>
        </p:nvSpPr>
        <p:spPr>
          <a:xfrm>
            <a:off x="4080698" y="5285066"/>
            <a:ext cx="12503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chemeClr val="tx1"/>
                </a:solidFill>
                <a:latin typeface="Twinkl" pitchFamily="2" charset="0"/>
              </a:rPr>
              <a:t>R</a:t>
            </a:r>
            <a:r>
              <a:rPr lang="en-GB" sz="1800" b="1" dirty="0">
                <a:solidFill>
                  <a:schemeClr val="tx1"/>
                </a:solidFill>
                <a:latin typeface="Twinkl" pitchFamily="2" charset="0"/>
                <a:sym typeface="Arial"/>
              </a:rPr>
              <a:t>eptiles</a:t>
            </a:r>
            <a:endParaRPr lang="en-GB" sz="18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C348D2D-475E-4A8A-A379-AE6889424F4E}"/>
              </a:ext>
            </a:extLst>
          </p:cNvPr>
          <p:cNvSpPr txBox="1"/>
          <p:nvPr/>
        </p:nvSpPr>
        <p:spPr>
          <a:xfrm>
            <a:off x="4021326" y="5984371"/>
            <a:ext cx="14759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chemeClr val="tx1"/>
                </a:solidFill>
                <a:latin typeface="Twinkl" pitchFamily="2" charset="0"/>
              </a:rPr>
              <a:t>A</a:t>
            </a:r>
            <a:r>
              <a:rPr lang="en-GB" sz="1800" b="1" dirty="0">
                <a:solidFill>
                  <a:schemeClr val="tx1"/>
                </a:solidFill>
                <a:latin typeface="Twinkl" pitchFamily="2" charset="0"/>
                <a:sym typeface="Arial"/>
              </a:rPr>
              <a:t>mphibians</a:t>
            </a:r>
            <a:endParaRPr lang="en-GB" sz="1800" dirty="0">
              <a:solidFill>
                <a:schemeClr val="tx1"/>
              </a:solidFill>
              <a:latin typeface="Twink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7"/>
          <p:cNvPicPr preferRelativeResize="0"/>
          <p:nvPr/>
        </p:nvPicPr>
        <p:blipFill rotWithShape="1">
          <a:blip r:embed="rId3">
            <a:alphaModFix/>
          </a:blip>
          <a:srcRect t="20429" b="14365"/>
          <a:stretch/>
        </p:blipFill>
        <p:spPr>
          <a:xfrm>
            <a:off x="917575" y="2576946"/>
            <a:ext cx="8856664" cy="40826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7"/>
          <p:cNvPicPr preferRelativeResize="0"/>
          <p:nvPr/>
        </p:nvPicPr>
        <p:blipFill rotWithShape="1">
          <a:blip r:embed="rId4">
            <a:alphaModFix/>
          </a:blip>
          <a:srcRect b="11440"/>
          <a:stretch/>
        </p:blipFill>
        <p:spPr>
          <a:xfrm>
            <a:off x="2336801" y="2619862"/>
            <a:ext cx="6345382" cy="3972739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sp>
        <p:nvSpPr>
          <p:cNvPr id="111" name="Google Shape;111;p7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Remember It</a:t>
            </a:r>
            <a:endParaRPr dirty="0">
              <a:latin typeface="Twinkl" pitchFamily="2" charset="0"/>
            </a:endParaRPr>
          </a:p>
        </p:txBody>
      </p:sp>
      <p:pic>
        <p:nvPicPr>
          <p:cNvPr id="112" name="Google Shape;112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19916" y="638330"/>
            <a:ext cx="1238498" cy="8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7"/>
          <p:cNvSpPr/>
          <p:nvPr/>
        </p:nvSpPr>
        <p:spPr>
          <a:xfrm>
            <a:off x="901700" y="1673772"/>
            <a:ext cx="8805718" cy="864000"/>
          </a:xfrm>
          <a:prstGeom prst="roundRect">
            <a:avLst>
              <a:gd name="adj" fmla="val 16667"/>
            </a:avLst>
          </a:prstGeom>
          <a:solidFill>
            <a:srgbClr val="DB007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lt1"/>
                </a:solidFill>
                <a:latin typeface="Twinkl" pitchFamily="2" charset="0"/>
                <a:sym typeface="Arial"/>
              </a:rPr>
              <a:t>Well done! Can you name the animals and put the missing pictures in the right groups?</a:t>
            </a:r>
            <a:endParaRPr>
              <a:latin typeface="Twinkl" pitchFamily="2" charset="0"/>
            </a:endParaRPr>
          </a:p>
        </p:txBody>
      </p:sp>
      <p:pic>
        <p:nvPicPr>
          <p:cNvPr id="114" name="Google Shape;114;p7"/>
          <p:cNvPicPr preferRelativeResize="0"/>
          <p:nvPr/>
        </p:nvPicPr>
        <p:blipFill rotWithShape="1">
          <a:blip r:embed="rId6">
            <a:alphaModFix/>
          </a:blip>
          <a:srcRect l="85788" t="6630" r="7176" b="81294"/>
          <a:stretch/>
        </p:blipFill>
        <p:spPr>
          <a:xfrm>
            <a:off x="6751556" y="5028603"/>
            <a:ext cx="366027" cy="444107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115" name="Google Shape;115;p7"/>
          <p:cNvPicPr preferRelativeResize="0"/>
          <p:nvPr/>
        </p:nvPicPr>
        <p:blipFill rotWithShape="1">
          <a:blip r:embed="rId7">
            <a:alphaModFix/>
          </a:blip>
          <a:srcRect l="2896" t="6045" r="58339" b="76687"/>
          <a:stretch/>
        </p:blipFill>
        <p:spPr>
          <a:xfrm>
            <a:off x="3395986" y="3891872"/>
            <a:ext cx="2016702" cy="63510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116" name="Google Shape;116;p7"/>
          <p:cNvPicPr preferRelativeResize="0"/>
          <p:nvPr/>
        </p:nvPicPr>
        <p:blipFill rotWithShape="1">
          <a:blip r:embed="rId8">
            <a:alphaModFix/>
          </a:blip>
          <a:srcRect l="2969" t="23509" r="58616" b="60591"/>
          <a:stretch/>
        </p:blipFill>
        <p:spPr>
          <a:xfrm>
            <a:off x="3414205" y="4584620"/>
            <a:ext cx="1998483" cy="58477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117" name="Google Shape;117;p7"/>
          <p:cNvPicPr preferRelativeResize="0"/>
          <p:nvPr/>
        </p:nvPicPr>
        <p:blipFill rotWithShape="1">
          <a:blip r:embed="rId9">
            <a:alphaModFix/>
          </a:blip>
          <a:srcRect l="2788" t="39667" r="58254" b="43930"/>
          <a:stretch/>
        </p:blipFill>
        <p:spPr>
          <a:xfrm>
            <a:off x="3395352" y="5273223"/>
            <a:ext cx="2026763" cy="603316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118" name="Google Shape;118;p7"/>
          <p:cNvPicPr preferRelativeResize="0"/>
          <p:nvPr/>
        </p:nvPicPr>
        <p:blipFill rotWithShape="1">
          <a:blip r:embed="rId10">
            <a:alphaModFix/>
          </a:blip>
          <a:srcRect l="2707" t="56102" r="58334" b="27708"/>
          <a:stretch/>
        </p:blipFill>
        <p:spPr>
          <a:xfrm>
            <a:off x="3414205" y="5961896"/>
            <a:ext cx="2026763" cy="595479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119" name="Google Shape;119;p7"/>
          <p:cNvPicPr preferRelativeResize="0"/>
          <p:nvPr/>
        </p:nvPicPr>
        <p:blipFill rotWithShape="1">
          <a:blip r:embed="rId10">
            <a:alphaModFix/>
          </a:blip>
          <a:srcRect l="42289" t="7372" r="50643" b="81349"/>
          <a:stretch/>
        </p:blipFill>
        <p:spPr>
          <a:xfrm>
            <a:off x="7610224" y="3198371"/>
            <a:ext cx="367646" cy="414780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120" name="Google Shape;120;p7"/>
          <p:cNvPicPr preferRelativeResize="0"/>
          <p:nvPr/>
        </p:nvPicPr>
        <p:blipFill rotWithShape="1">
          <a:blip r:embed="rId11">
            <a:alphaModFix/>
          </a:blip>
          <a:srcRect l="49651" t="6859" r="43578" b="81607"/>
          <a:stretch/>
        </p:blipFill>
        <p:spPr>
          <a:xfrm>
            <a:off x="8021789" y="3188181"/>
            <a:ext cx="352273" cy="424207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121" name="Google Shape;121;p7"/>
          <p:cNvPicPr preferRelativeResize="0"/>
          <p:nvPr/>
        </p:nvPicPr>
        <p:blipFill rotWithShape="1">
          <a:blip r:embed="rId12">
            <a:alphaModFix/>
          </a:blip>
          <a:srcRect l="71359" t="7240" r="21393" b="81482"/>
          <a:stretch/>
        </p:blipFill>
        <p:spPr>
          <a:xfrm>
            <a:off x="7429675" y="5794056"/>
            <a:ext cx="377072" cy="414779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122" name="Google Shape;122;p7"/>
          <p:cNvPicPr preferRelativeResize="0"/>
          <p:nvPr/>
        </p:nvPicPr>
        <p:blipFill rotWithShape="1">
          <a:blip r:embed="rId13">
            <a:alphaModFix/>
          </a:blip>
          <a:srcRect l="78476" t="6613" r="14094" b="81340"/>
          <a:stretch/>
        </p:blipFill>
        <p:spPr>
          <a:xfrm>
            <a:off x="6314312" y="5028603"/>
            <a:ext cx="386499" cy="443060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123" name="Google Shape;123;p7"/>
          <p:cNvPicPr preferRelativeResize="0"/>
          <p:nvPr/>
        </p:nvPicPr>
        <p:blipFill rotWithShape="1">
          <a:blip r:embed="rId14">
            <a:alphaModFix/>
          </a:blip>
          <a:srcRect l="56928" t="7081" r="36247" b="81799"/>
          <a:stretch/>
        </p:blipFill>
        <p:spPr>
          <a:xfrm>
            <a:off x="7273998" y="4043059"/>
            <a:ext cx="366027" cy="421627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124" name="Google Shape;124;p7"/>
          <p:cNvPicPr preferRelativeResize="0"/>
          <p:nvPr/>
        </p:nvPicPr>
        <p:blipFill rotWithShape="1">
          <a:blip r:embed="rId15">
            <a:alphaModFix/>
          </a:blip>
          <a:srcRect l="2896" t="72258" r="58339" b="11550"/>
          <a:stretch/>
        </p:blipFill>
        <p:spPr>
          <a:xfrm>
            <a:off x="3405095" y="3236701"/>
            <a:ext cx="2016702" cy="595479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sp>
        <p:nvSpPr>
          <p:cNvPr id="125" name="Google Shape;125;p7"/>
          <p:cNvSpPr/>
          <p:nvPr/>
        </p:nvSpPr>
        <p:spPr>
          <a:xfrm>
            <a:off x="7566994" y="3583793"/>
            <a:ext cx="409086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  <a:latin typeface="Twinkl" pitchFamily="2" charset="0"/>
                <a:sym typeface="Arial"/>
              </a:rPr>
              <a:t>dog</a:t>
            </a:r>
            <a:endParaRPr dirty="0">
              <a:latin typeface="Twinkl" pitchFamily="2" charset="0"/>
            </a:endParaRPr>
          </a:p>
        </p:txBody>
      </p:sp>
      <p:sp>
        <p:nvSpPr>
          <p:cNvPr id="126" name="Google Shape;126;p7"/>
          <p:cNvSpPr/>
          <p:nvPr/>
        </p:nvSpPr>
        <p:spPr>
          <a:xfrm>
            <a:off x="7903241" y="3585356"/>
            <a:ext cx="627095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Twinkl" pitchFamily="2" charset="0"/>
                <a:sym typeface="Arial"/>
              </a:rPr>
              <a:t>human</a:t>
            </a:r>
            <a:endParaRPr>
              <a:latin typeface="Twinkl" pitchFamily="2" charset="0"/>
            </a:endParaRPr>
          </a:p>
        </p:txBody>
      </p:sp>
      <p:sp>
        <p:nvSpPr>
          <p:cNvPr id="127" name="Google Shape;127;p7"/>
          <p:cNvSpPr/>
          <p:nvPr/>
        </p:nvSpPr>
        <p:spPr>
          <a:xfrm>
            <a:off x="7140744" y="4438108"/>
            <a:ext cx="739305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Twinkl" pitchFamily="2" charset="0"/>
                <a:sym typeface="Arial"/>
              </a:rPr>
              <a:t>flamingo</a:t>
            </a:r>
            <a:endParaRPr>
              <a:latin typeface="Twinkl" pitchFamily="2" charset="0"/>
            </a:endParaRPr>
          </a:p>
        </p:txBody>
      </p:sp>
      <p:sp>
        <p:nvSpPr>
          <p:cNvPr id="128" name="Google Shape;128;p7"/>
          <p:cNvSpPr/>
          <p:nvPr/>
        </p:nvSpPr>
        <p:spPr>
          <a:xfrm>
            <a:off x="6250991" y="5412326"/>
            <a:ext cx="492443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Twinkl" pitchFamily="2" charset="0"/>
                <a:sym typeface="Arial"/>
              </a:rPr>
              <a:t>newt</a:t>
            </a:r>
            <a:endParaRPr>
              <a:latin typeface="Twinkl" pitchFamily="2" charset="0"/>
            </a:endParaRPr>
          </a:p>
        </p:txBody>
      </p:sp>
      <p:sp>
        <p:nvSpPr>
          <p:cNvPr id="129" name="Google Shape;129;p7"/>
          <p:cNvSpPr/>
          <p:nvPr/>
        </p:nvSpPr>
        <p:spPr>
          <a:xfrm>
            <a:off x="6718003" y="5412326"/>
            <a:ext cx="433132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Twinkl" pitchFamily="2" charset="0"/>
                <a:sym typeface="Arial"/>
              </a:rPr>
              <a:t>frog</a:t>
            </a:r>
            <a:endParaRPr>
              <a:latin typeface="Twinkl" pitchFamily="2" charset="0"/>
            </a:endParaRPr>
          </a:p>
        </p:txBody>
      </p:sp>
      <p:sp>
        <p:nvSpPr>
          <p:cNvPr id="130" name="Google Shape;130;p7"/>
          <p:cNvSpPr/>
          <p:nvPr/>
        </p:nvSpPr>
        <p:spPr>
          <a:xfrm>
            <a:off x="7284654" y="6200968"/>
            <a:ext cx="651140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Twinkl" pitchFamily="2" charset="0"/>
                <a:sym typeface="Arial"/>
              </a:rPr>
              <a:t>tortoise</a:t>
            </a:r>
            <a:endParaRPr>
              <a:latin typeface="Twinkl" pitchFamily="2" charset="0"/>
            </a:endParaRPr>
          </a:p>
        </p:txBody>
      </p:sp>
      <p:sp>
        <p:nvSpPr>
          <p:cNvPr id="131" name="Google Shape;131;p7"/>
          <p:cNvSpPr/>
          <p:nvPr/>
        </p:nvSpPr>
        <p:spPr>
          <a:xfrm>
            <a:off x="6664963" y="6302115"/>
            <a:ext cx="527709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Twinkl" pitchFamily="2" charset="0"/>
                <a:sym typeface="Arial"/>
              </a:rPr>
              <a:t>shark</a:t>
            </a:r>
            <a:endParaRPr>
              <a:latin typeface="Twinkl" pitchFamily="2" charset="0"/>
            </a:endParaRPr>
          </a:p>
        </p:txBody>
      </p:sp>
      <p:pic>
        <p:nvPicPr>
          <p:cNvPr id="132" name="Google Shape;132;p7"/>
          <p:cNvPicPr preferRelativeResize="0"/>
          <p:nvPr/>
        </p:nvPicPr>
        <p:blipFill rotWithShape="1">
          <a:blip r:embed="rId16">
            <a:alphaModFix/>
          </a:blip>
          <a:srcRect l="43121" t="43231" r="19794" b="12949"/>
          <a:stretch/>
        </p:blipFill>
        <p:spPr>
          <a:xfrm>
            <a:off x="6718003" y="5962393"/>
            <a:ext cx="410681" cy="3632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8"/>
          <p:cNvPicPr preferRelativeResize="0"/>
          <p:nvPr/>
        </p:nvPicPr>
        <p:blipFill rotWithShape="1">
          <a:blip r:embed="rId3">
            <a:alphaModFix/>
          </a:blip>
          <a:srcRect t="30475" b="4397"/>
          <a:stretch/>
        </p:blipFill>
        <p:spPr>
          <a:xfrm>
            <a:off x="917575" y="2567709"/>
            <a:ext cx="8864775" cy="408247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8" name="Google Shape;138;p8"/>
          <p:cNvGrpSpPr/>
          <p:nvPr/>
        </p:nvGrpSpPr>
        <p:grpSpPr>
          <a:xfrm>
            <a:off x="4137891" y="3297381"/>
            <a:ext cx="5278483" cy="2623127"/>
            <a:chOff x="4137891" y="3297381"/>
            <a:chExt cx="5278483" cy="2623127"/>
          </a:xfrm>
        </p:grpSpPr>
        <p:sp>
          <p:nvSpPr>
            <p:cNvPr id="139" name="Google Shape;139;p8"/>
            <p:cNvSpPr/>
            <p:nvPr/>
          </p:nvSpPr>
          <p:spPr>
            <a:xfrm>
              <a:off x="4137891" y="3297381"/>
              <a:ext cx="5278483" cy="2623127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8575" cap="flat" cmpd="sng">
              <a:solidFill>
                <a:srgbClr val="DB007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152000" tIns="45700" rIns="108000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53" dirty="0">
                  <a:solidFill>
                    <a:schemeClr val="dk1"/>
                  </a:solidFill>
                  <a:latin typeface="Twinkl" pitchFamily="2" charset="0"/>
                  <a:sym typeface="Arial"/>
                </a:rPr>
                <a:t>Robins eat insects and worms. They also eat fruit, seeds, peanuts and even little bits of grated cheese! </a:t>
              </a:r>
              <a:endParaRPr dirty="0">
                <a:latin typeface="Twinkl" pitchFamily="2" charset="0"/>
              </a:endParaRPr>
            </a:p>
          </p:txBody>
        </p:sp>
        <p:pic>
          <p:nvPicPr>
            <p:cNvPr id="140" name="Google Shape;140;p8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602265" y="4608944"/>
              <a:ext cx="1697838" cy="1247916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41" name="Google Shape;141;p8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Diets</a:t>
            </a:r>
            <a:endParaRPr dirty="0">
              <a:latin typeface="Twinkl" pitchFamily="2" charset="0"/>
            </a:endParaRPr>
          </a:p>
        </p:txBody>
      </p:sp>
      <p:pic>
        <p:nvPicPr>
          <p:cNvPr id="142" name="Google Shape;142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107165" y="638330"/>
            <a:ext cx="864000" cy="8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8"/>
          <p:cNvSpPr/>
          <p:nvPr/>
        </p:nvSpPr>
        <p:spPr>
          <a:xfrm>
            <a:off x="901700" y="1636826"/>
            <a:ext cx="8872538" cy="864000"/>
          </a:xfrm>
          <a:prstGeom prst="roundRect">
            <a:avLst>
              <a:gd name="adj" fmla="val 16667"/>
            </a:avLst>
          </a:prstGeom>
          <a:solidFill>
            <a:srgbClr val="DB007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lt1"/>
                </a:solidFill>
                <a:latin typeface="Twinkl" pitchFamily="2" charset="0"/>
                <a:sym typeface="Arial"/>
              </a:rPr>
              <a:t>All living things need to eat. We call what animals eat their diet.</a:t>
            </a:r>
            <a:endParaRPr>
              <a:latin typeface="Twinkl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lt1"/>
                </a:solidFill>
                <a:latin typeface="Twinkl" pitchFamily="2" charset="0"/>
                <a:sym typeface="Arial"/>
              </a:rPr>
              <a:t>What do you think this animal eats? Talk to your partner. </a:t>
            </a:r>
            <a:endParaRPr>
              <a:latin typeface="Twinkl" pitchFamily="2" charset="0"/>
            </a:endParaRPr>
          </a:p>
        </p:txBody>
      </p:sp>
      <p:pic>
        <p:nvPicPr>
          <p:cNvPr id="144" name="Google Shape;144;p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770989" y="2843280"/>
            <a:ext cx="3464374" cy="3464374"/>
          </a:xfrm>
          <a:prstGeom prst="ellipse">
            <a:avLst/>
          </a:prstGeom>
          <a:noFill/>
          <a:ln w="28575" cap="flat" cmpd="sng">
            <a:solidFill>
              <a:srgbClr val="DB0075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45" name="Google Shape;145;p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111127" y="5532991"/>
            <a:ext cx="3307667" cy="1342472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8"/>
          <p:cNvSpPr/>
          <p:nvPr/>
        </p:nvSpPr>
        <p:spPr>
          <a:xfrm>
            <a:off x="2764960" y="2776397"/>
            <a:ext cx="1533236" cy="6419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DB007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robin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Google Shape;151;p9"/>
          <p:cNvPicPr preferRelativeResize="0"/>
          <p:nvPr/>
        </p:nvPicPr>
        <p:blipFill rotWithShape="1">
          <a:blip r:embed="rId3">
            <a:alphaModFix/>
          </a:blip>
          <a:srcRect l="-480" t="24007" r="480" b="11722"/>
          <a:stretch/>
        </p:blipFill>
        <p:spPr>
          <a:xfrm>
            <a:off x="908339" y="2616849"/>
            <a:ext cx="8856664" cy="402424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2" name="Google Shape;152;p9"/>
          <p:cNvGrpSpPr/>
          <p:nvPr/>
        </p:nvGrpSpPr>
        <p:grpSpPr>
          <a:xfrm>
            <a:off x="4137891" y="3297381"/>
            <a:ext cx="5442795" cy="3196906"/>
            <a:chOff x="4137891" y="3297381"/>
            <a:chExt cx="5442795" cy="3196906"/>
          </a:xfrm>
        </p:grpSpPr>
        <p:sp>
          <p:nvSpPr>
            <p:cNvPr id="153" name="Google Shape;153;p9"/>
            <p:cNvSpPr/>
            <p:nvPr/>
          </p:nvSpPr>
          <p:spPr>
            <a:xfrm>
              <a:off x="4137891" y="3297381"/>
              <a:ext cx="5442795" cy="2623127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8575" cap="flat" cmpd="sng">
              <a:solidFill>
                <a:srgbClr val="88BD3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152000" tIns="45700" rIns="108000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53" dirty="0">
                  <a:solidFill>
                    <a:schemeClr val="dk1"/>
                  </a:solidFill>
                  <a:latin typeface="Twinkl" pitchFamily="2" charset="0"/>
                  <a:sym typeface="Arial"/>
                </a:rPr>
                <a:t>Tortoises and turtles both</a:t>
              </a:r>
              <a:br>
                <a:rPr lang="en-GB" sz="2053" dirty="0">
                  <a:solidFill>
                    <a:schemeClr val="dk1"/>
                  </a:solidFill>
                  <a:latin typeface="Twinkl" pitchFamily="2" charset="0"/>
                  <a:sym typeface="Arial"/>
                </a:rPr>
              </a:br>
              <a:r>
                <a:rPr lang="en-GB" sz="2053" dirty="0">
                  <a:solidFill>
                    <a:schemeClr val="dk1"/>
                  </a:solidFill>
                  <a:latin typeface="Twinkl" pitchFamily="2" charset="0"/>
                  <a:sym typeface="Arial"/>
                </a:rPr>
                <a:t>eat plants. </a:t>
              </a:r>
              <a:endParaRPr dirty="0">
                <a:latin typeface="Twinkl" pitchFamily="2" charset="0"/>
              </a:endParaRPr>
            </a:p>
          </p:txBody>
        </p:sp>
        <p:pic>
          <p:nvPicPr>
            <p:cNvPr id="154" name="Google Shape;154;p9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323701" y="4531848"/>
              <a:ext cx="1928401" cy="196243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55" name="Google Shape;155;p9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Diets</a:t>
            </a:r>
            <a:endParaRPr dirty="0">
              <a:latin typeface="Twinkl" pitchFamily="2" charset="0"/>
            </a:endParaRPr>
          </a:p>
        </p:txBody>
      </p:sp>
      <p:pic>
        <p:nvPicPr>
          <p:cNvPr id="156" name="Google Shape;156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107165" y="638330"/>
            <a:ext cx="864000" cy="8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9"/>
          <p:cNvSpPr/>
          <p:nvPr/>
        </p:nvSpPr>
        <p:spPr>
          <a:xfrm>
            <a:off x="901700" y="1636826"/>
            <a:ext cx="8872538" cy="864000"/>
          </a:xfrm>
          <a:prstGeom prst="roundRect">
            <a:avLst>
              <a:gd name="adj" fmla="val 16667"/>
            </a:avLst>
          </a:prstGeom>
          <a:solidFill>
            <a:srgbClr val="88BD3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lt1"/>
                </a:solidFill>
                <a:latin typeface="Twinkl" pitchFamily="2" charset="0"/>
                <a:sym typeface="Arial"/>
              </a:rPr>
              <a:t>All living things need to eat. We call what animals eat their diet.</a:t>
            </a:r>
            <a:endParaRPr>
              <a:latin typeface="Twinkl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lt1"/>
                </a:solidFill>
                <a:latin typeface="Twinkl" pitchFamily="2" charset="0"/>
                <a:sym typeface="Arial"/>
              </a:rPr>
              <a:t>What do you think this animal eats? Talk to your partner. </a:t>
            </a:r>
            <a:endParaRPr>
              <a:latin typeface="Twinkl" pitchFamily="2" charset="0"/>
            </a:endParaRPr>
          </a:p>
        </p:txBody>
      </p:sp>
      <p:pic>
        <p:nvPicPr>
          <p:cNvPr id="158" name="Google Shape;158;p9"/>
          <p:cNvPicPr preferRelativeResize="0"/>
          <p:nvPr/>
        </p:nvPicPr>
        <p:blipFill rotWithShape="1">
          <a:blip r:embed="rId6">
            <a:alphaModFix/>
          </a:blip>
          <a:srcRect l="16354" t="2699" r="19449" b="1005"/>
          <a:stretch/>
        </p:blipFill>
        <p:spPr>
          <a:xfrm>
            <a:off x="1705149" y="3013627"/>
            <a:ext cx="3492553" cy="3492552"/>
          </a:xfrm>
          <a:prstGeom prst="ellipse">
            <a:avLst/>
          </a:prstGeom>
          <a:noFill/>
          <a:ln w="28575" cap="flat" cmpd="sng">
            <a:solidFill>
              <a:srgbClr val="88BD32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59" name="Google Shape;159;p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557844" y="5186653"/>
            <a:ext cx="1639858" cy="1386982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9"/>
          <p:cNvSpPr/>
          <p:nvPr/>
        </p:nvSpPr>
        <p:spPr>
          <a:xfrm>
            <a:off x="2684807" y="2784580"/>
            <a:ext cx="1533236" cy="6419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88BD32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tortoise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Google Shape;165;p10"/>
          <p:cNvPicPr preferRelativeResize="0"/>
          <p:nvPr/>
        </p:nvPicPr>
        <p:blipFill rotWithShape="1">
          <a:blip r:embed="rId3">
            <a:alphaModFix/>
          </a:blip>
          <a:srcRect t="36080" r="375" b="1"/>
          <a:stretch/>
        </p:blipFill>
        <p:spPr>
          <a:xfrm>
            <a:off x="902193" y="2635322"/>
            <a:ext cx="8872046" cy="402424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6" name="Google Shape;166;p10"/>
          <p:cNvGrpSpPr/>
          <p:nvPr/>
        </p:nvGrpSpPr>
        <p:grpSpPr>
          <a:xfrm>
            <a:off x="4137891" y="3297381"/>
            <a:ext cx="5442795" cy="2623127"/>
            <a:chOff x="4137891" y="3297381"/>
            <a:chExt cx="5442795" cy="2623127"/>
          </a:xfrm>
        </p:grpSpPr>
        <p:sp>
          <p:nvSpPr>
            <p:cNvPr id="167" name="Google Shape;167;p10"/>
            <p:cNvSpPr/>
            <p:nvPr/>
          </p:nvSpPr>
          <p:spPr>
            <a:xfrm>
              <a:off x="4137891" y="3297381"/>
              <a:ext cx="5442795" cy="2623127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8575" cap="flat" cmpd="sng">
              <a:solidFill>
                <a:srgbClr val="8D358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152000" tIns="45700" rIns="108000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53">
                  <a:solidFill>
                    <a:schemeClr val="dk1"/>
                  </a:solidFill>
                  <a:latin typeface="Twinkl" pitchFamily="2" charset="0"/>
                  <a:sym typeface="Arial"/>
                </a:rPr>
                <a:t>Sharks eat fish and other animals that live in the sea.</a:t>
              </a:r>
              <a:endParaRPr>
                <a:latin typeface="Twinkl" pitchFamily="2" charset="0"/>
              </a:endParaRPr>
            </a:p>
          </p:txBody>
        </p:sp>
        <p:pic>
          <p:nvPicPr>
            <p:cNvPr id="168" name="Google Shape;168;p10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5708073" y="4355708"/>
              <a:ext cx="2918691" cy="1289552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69" name="Google Shape;169;p10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>
                <a:solidFill>
                  <a:schemeClr val="dk1"/>
                </a:solidFill>
                <a:latin typeface="Twinkl" pitchFamily="2" charset="0"/>
                <a:sym typeface="Arial"/>
              </a:rPr>
              <a:t>Diets</a:t>
            </a:r>
            <a:endParaRPr>
              <a:latin typeface="Twinkl" pitchFamily="2" charset="0"/>
            </a:endParaRPr>
          </a:p>
        </p:txBody>
      </p:sp>
      <p:pic>
        <p:nvPicPr>
          <p:cNvPr id="170" name="Google Shape;170;p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107165" y="638330"/>
            <a:ext cx="864000" cy="8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10"/>
          <p:cNvSpPr/>
          <p:nvPr/>
        </p:nvSpPr>
        <p:spPr>
          <a:xfrm>
            <a:off x="901700" y="1636826"/>
            <a:ext cx="8872538" cy="864000"/>
          </a:xfrm>
          <a:prstGeom prst="roundRect">
            <a:avLst>
              <a:gd name="adj" fmla="val 16667"/>
            </a:avLst>
          </a:prstGeom>
          <a:solidFill>
            <a:srgbClr val="8D358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lt1"/>
                </a:solidFill>
                <a:latin typeface="Twinkl" pitchFamily="2" charset="0"/>
                <a:sym typeface="Arial"/>
              </a:rPr>
              <a:t>All living things need to eat. We call what animals eat their diet.</a:t>
            </a:r>
            <a:endParaRPr dirty="0">
              <a:latin typeface="Twinkl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lt1"/>
                </a:solidFill>
                <a:latin typeface="Twinkl" pitchFamily="2" charset="0"/>
                <a:sym typeface="Arial"/>
              </a:rPr>
              <a:t>What do you think this animal eats? Talk to your partner. </a:t>
            </a:r>
            <a:endParaRPr dirty="0">
              <a:latin typeface="Twinkl" pitchFamily="2" charset="0"/>
            </a:endParaRPr>
          </a:p>
        </p:txBody>
      </p:sp>
      <p:pic>
        <p:nvPicPr>
          <p:cNvPr id="172" name="Google Shape;172;p1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78399" y="1426410"/>
            <a:ext cx="760990" cy="49054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10"/>
          <p:cNvPicPr preferRelativeResize="0"/>
          <p:nvPr/>
        </p:nvPicPr>
        <p:blipFill rotWithShape="1">
          <a:blip r:embed="rId7">
            <a:alphaModFix/>
          </a:blip>
          <a:srcRect l="13467" t="3585" r="18362" b="5350"/>
          <a:stretch/>
        </p:blipFill>
        <p:spPr>
          <a:xfrm>
            <a:off x="1532820" y="2773350"/>
            <a:ext cx="3558490" cy="3558489"/>
          </a:xfrm>
          <a:prstGeom prst="ellipse">
            <a:avLst/>
          </a:prstGeom>
          <a:noFill/>
          <a:ln w="28575" cap="flat" cmpd="sng">
            <a:solidFill>
              <a:srgbClr val="8D358B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74" name="Google Shape;174;p10"/>
          <p:cNvSpPr/>
          <p:nvPr/>
        </p:nvSpPr>
        <p:spPr>
          <a:xfrm>
            <a:off x="2545447" y="2723506"/>
            <a:ext cx="1533236" cy="6419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8D358B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shark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75" name="Google Shape;175;p1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920440" y="5161076"/>
            <a:ext cx="2348997" cy="14968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Google Shape;180;p11"/>
          <p:cNvPicPr preferRelativeResize="0"/>
          <p:nvPr/>
        </p:nvPicPr>
        <p:blipFill rotWithShape="1">
          <a:blip r:embed="rId3">
            <a:alphaModFix/>
          </a:blip>
          <a:srcRect t="21944" b="12957"/>
          <a:stretch/>
        </p:blipFill>
        <p:spPr>
          <a:xfrm>
            <a:off x="911946" y="2576946"/>
            <a:ext cx="8871126" cy="408261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1" name="Google Shape;181;p11"/>
          <p:cNvGrpSpPr/>
          <p:nvPr/>
        </p:nvGrpSpPr>
        <p:grpSpPr>
          <a:xfrm>
            <a:off x="4137891" y="3297381"/>
            <a:ext cx="5442795" cy="2623127"/>
            <a:chOff x="4137891" y="3297381"/>
            <a:chExt cx="5442795" cy="2623127"/>
          </a:xfrm>
        </p:grpSpPr>
        <p:sp>
          <p:nvSpPr>
            <p:cNvPr id="182" name="Google Shape;182;p11"/>
            <p:cNvSpPr/>
            <p:nvPr/>
          </p:nvSpPr>
          <p:spPr>
            <a:xfrm>
              <a:off x="4137891" y="3297381"/>
              <a:ext cx="5442795" cy="2623127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8575" cap="flat" cmpd="sng">
              <a:solidFill>
                <a:srgbClr val="E84D1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152000" tIns="45700" rIns="108000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53">
                  <a:solidFill>
                    <a:schemeClr val="dk1"/>
                  </a:solidFill>
                  <a:latin typeface="Twinkl" pitchFamily="2" charset="0"/>
                  <a:sym typeface="Arial"/>
                </a:rPr>
                <a:t>Lions eat other animals, such as giraffes and zebras.</a:t>
              </a:r>
              <a:endParaRPr>
                <a:latin typeface="Twinkl" pitchFamily="2" charset="0"/>
              </a:endParaRPr>
            </a:p>
          </p:txBody>
        </p:sp>
        <p:pic>
          <p:nvPicPr>
            <p:cNvPr id="183" name="Google Shape;183;p1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5948218" y="4322618"/>
              <a:ext cx="2544489" cy="1491322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84" name="Google Shape;184;p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Diets</a:t>
            </a:r>
            <a:endParaRPr dirty="0">
              <a:latin typeface="Twinkl" pitchFamily="2" charset="0"/>
            </a:endParaRPr>
          </a:p>
        </p:txBody>
      </p:sp>
      <p:pic>
        <p:nvPicPr>
          <p:cNvPr id="185" name="Google Shape;185;p1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107165" y="638330"/>
            <a:ext cx="864000" cy="8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11"/>
          <p:cNvSpPr/>
          <p:nvPr/>
        </p:nvSpPr>
        <p:spPr>
          <a:xfrm>
            <a:off x="901700" y="1636826"/>
            <a:ext cx="8872538" cy="864000"/>
          </a:xfrm>
          <a:prstGeom prst="roundRect">
            <a:avLst>
              <a:gd name="adj" fmla="val 16667"/>
            </a:avLst>
          </a:prstGeom>
          <a:solidFill>
            <a:srgbClr val="E84D1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lt1"/>
                </a:solidFill>
                <a:latin typeface="Twinkl" pitchFamily="2" charset="0"/>
                <a:sym typeface="Arial"/>
              </a:rPr>
              <a:t>All living things need to eat. We call what animals eat their diet.</a:t>
            </a:r>
            <a:endParaRPr>
              <a:latin typeface="Twinkl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lt1"/>
                </a:solidFill>
                <a:latin typeface="Twinkl" pitchFamily="2" charset="0"/>
                <a:sym typeface="Arial"/>
              </a:rPr>
              <a:t>What do you think this animal eats? Talk to your partner. </a:t>
            </a:r>
            <a:endParaRPr>
              <a:latin typeface="Twinkl" pitchFamily="2" charset="0"/>
            </a:endParaRPr>
          </a:p>
        </p:txBody>
      </p:sp>
      <p:pic>
        <p:nvPicPr>
          <p:cNvPr id="187" name="Google Shape;187;p11"/>
          <p:cNvPicPr preferRelativeResize="0"/>
          <p:nvPr/>
        </p:nvPicPr>
        <p:blipFill rotWithShape="1">
          <a:blip r:embed="rId6">
            <a:alphaModFix/>
          </a:blip>
          <a:srcRect l="16552" t="3983" r="22104" b="3983"/>
          <a:stretch/>
        </p:blipFill>
        <p:spPr>
          <a:xfrm>
            <a:off x="1532818" y="2839010"/>
            <a:ext cx="3558491" cy="3558489"/>
          </a:xfrm>
          <a:prstGeom prst="ellipse">
            <a:avLst/>
          </a:prstGeom>
          <a:noFill/>
          <a:ln w="28575" cap="flat" cmpd="sng">
            <a:solidFill>
              <a:srgbClr val="E84D15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88" name="Google Shape;188;p11"/>
          <p:cNvSpPr/>
          <p:nvPr/>
        </p:nvSpPr>
        <p:spPr>
          <a:xfrm>
            <a:off x="2545445" y="2687689"/>
            <a:ext cx="1533236" cy="6419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E84D1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lion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89" name="Google Shape;189;p1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16885" y="3999821"/>
            <a:ext cx="2464097" cy="27704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Google Shape;194;p12"/>
          <p:cNvPicPr preferRelativeResize="0"/>
          <p:nvPr/>
        </p:nvPicPr>
        <p:blipFill rotWithShape="1">
          <a:blip r:embed="rId3">
            <a:alphaModFix/>
          </a:blip>
          <a:srcRect l="8266" t="31400" r="8579" b="11906"/>
          <a:stretch/>
        </p:blipFill>
        <p:spPr>
          <a:xfrm>
            <a:off x="884238" y="2373746"/>
            <a:ext cx="8890000" cy="4285818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12"/>
          <p:cNvSpPr/>
          <p:nvPr/>
        </p:nvSpPr>
        <p:spPr>
          <a:xfrm>
            <a:off x="1093860" y="3466479"/>
            <a:ext cx="2773707" cy="2773707"/>
          </a:xfrm>
          <a:prstGeom prst="ellipse">
            <a:avLst/>
          </a:prstGeom>
          <a:solidFill>
            <a:schemeClr val="lt1"/>
          </a:solidFill>
          <a:ln w="38100" cap="flat" cmpd="sng">
            <a:solidFill>
              <a:srgbClr val="FAB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dk1"/>
                </a:solidFill>
                <a:latin typeface="Twinkl" pitchFamily="2" charset="0"/>
                <a:sym typeface="Arial"/>
              </a:rPr>
              <a:t>Carnivores mostly eat meat. This is the flesh from animals.</a:t>
            </a:r>
            <a:endParaRPr dirty="0">
              <a:latin typeface="Twinkl" pitchFamily="2" charset="0"/>
            </a:endParaRPr>
          </a:p>
        </p:txBody>
      </p:sp>
      <p:sp>
        <p:nvSpPr>
          <p:cNvPr id="196" name="Google Shape;196;p12"/>
          <p:cNvSpPr/>
          <p:nvPr/>
        </p:nvSpPr>
        <p:spPr>
          <a:xfrm>
            <a:off x="3967604" y="3466479"/>
            <a:ext cx="2773707" cy="2773707"/>
          </a:xfrm>
          <a:prstGeom prst="ellipse">
            <a:avLst/>
          </a:prstGeom>
          <a:solidFill>
            <a:schemeClr val="lt1"/>
          </a:solidFill>
          <a:ln w="38100" cap="flat" cmpd="sng">
            <a:solidFill>
              <a:srgbClr val="DB007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dk1"/>
                </a:solidFill>
                <a:latin typeface="Twinkl" pitchFamily="2" charset="0"/>
                <a:sym typeface="Arial"/>
              </a:rPr>
              <a:t>Herbivores eat plants. This includes the leaves, fruit and seeds.</a:t>
            </a:r>
            <a:endParaRPr dirty="0">
              <a:latin typeface="Twinkl" pitchFamily="2" charset="0"/>
            </a:endParaRPr>
          </a:p>
        </p:txBody>
      </p:sp>
      <p:sp>
        <p:nvSpPr>
          <p:cNvPr id="197" name="Google Shape;197;p12"/>
          <p:cNvSpPr/>
          <p:nvPr/>
        </p:nvSpPr>
        <p:spPr>
          <a:xfrm>
            <a:off x="6841348" y="3466479"/>
            <a:ext cx="2773707" cy="2773707"/>
          </a:xfrm>
          <a:prstGeom prst="ellipse">
            <a:avLst/>
          </a:prstGeom>
          <a:solidFill>
            <a:schemeClr val="lt1"/>
          </a:solidFill>
          <a:ln w="38100" cap="flat" cmpd="sng">
            <a:solidFill>
              <a:srgbClr val="E84D1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dk1"/>
                </a:solidFill>
                <a:latin typeface="Twinkl" pitchFamily="2" charset="0"/>
                <a:sym typeface="Arial"/>
              </a:rPr>
              <a:t>Omnivores eat both plants and meat.</a:t>
            </a:r>
            <a:endParaRPr>
              <a:latin typeface="Twinkl" pitchFamily="2" charset="0"/>
            </a:endParaRPr>
          </a:p>
        </p:txBody>
      </p:sp>
      <p:sp>
        <p:nvSpPr>
          <p:cNvPr id="198" name="Google Shape;198;p12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Diets</a:t>
            </a:r>
            <a:endParaRPr dirty="0">
              <a:latin typeface="Twinkl" pitchFamily="2" charset="0"/>
            </a:endParaRPr>
          </a:p>
        </p:txBody>
      </p:sp>
      <p:pic>
        <p:nvPicPr>
          <p:cNvPr id="199" name="Google Shape;199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107165" y="638330"/>
            <a:ext cx="864000" cy="8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12"/>
          <p:cNvSpPr/>
          <p:nvPr/>
        </p:nvSpPr>
        <p:spPr>
          <a:xfrm>
            <a:off x="901700" y="1636827"/>
            <a:ext cx="8872538" cy="674984"/>
          </a:xfrm>
          <a:prstGeom prst="roundRect">
            <a:avLst>
              <a:gd name="adj" fmla="val 16667"/>
            </a:avLst>
          </a:prstGeom>
          <a:solidFill>
            <a:srgbClr val="2CB8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lt1"/>
                </a:solidFill>
                <a:latin typeface="Twinkl" pitchFamily="2" charset="0"/>
                <a:sym typeface="Arial"/>
              </a:rPr>
              <a:t>Animals can be sorted into three groups of diets:</a:t>
            </a:r>
            <a:endParaRPr>
              <a:latin typeface="Twinkl" pitchFamily="2" charset="0"/>
            </a:endParaRPr>
          </a:p>
        </p:txBody>
      </p:sp>
      <p:sp>
        <p:nvSpPr>
          <p:cNvPr id="201" name="Google Shape;201;p12"/>
          <p:cNvSpPr/>
          <p:nvPr/>
        </p:nvSpPr>
        <p:spPr>
          <a:xfrm>
            <a:off x="1714095" y="3210752"/>
            <a:ext cx="1533236" cy="6419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FAB000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carnivore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02" name="Google Shape;202;p12"/>
          <p:cNvSpPr/>
          <p:nvPr/>
        </p:nvSpPr>
        <p:spPr>
          <a:xfrm>
            <a:off x="4587839" y="3210752"/>
            <a:ext cx="1533236" cy="6419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DB007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herbivore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03" name="Google Shape;203;p12"/>
          <p:cNvSpPr/>
          <p:nvPr/>
        </p:nvSpPr>
        <p:spPr>
          <a:xfrm>
            <a:off x="7461583" y="3210752"/>
            <a:ext cx="1533236" cy="6419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E84D1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omnivore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04" name="Google Shape;204;p1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818028" y="5807912"/>
            <a:ext cx="873415" cy="6419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p1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633077" y="5807912"/>
            <a:ext cx="1591082" cy="66738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p1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297618" y="5774920"/>
            <a:ext cx="1256884" cy="527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1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228201" y="5505712"/>
            <a:ext cx="973026" cy="990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12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5323265" y="5806873"/>
            <a:ext cx="656826" cy="6684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" grpId="0" animBg="1"/>
      <p:bldP spid="196" grpId="0" animBg="1"/>
      <p:bldP spid="19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" name="Google Shape;213;p13"/>
          <p:cNvPicPr preferRelativeResize="0"/>
          <p:nvPr/>
        </p:nvPicPr>
        <p:blipFill rotWithShape="1">
          <a:blip r:embed="rId3">
            <a:alphaModFix/>
          </a:blip>
          <a:srcRect l="8266" t="34089" r="8579" b="11906"/>
          <a:stretch/>
        </p:blipFill>
        <p:spPr>
          <a:xfrm>
            <a:off x="884238" y="2576944"/>
            <a:ext cx="8890000" cy="4082619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13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Diets</a:t>
            </a:r>
            <a:endParaRPr dirty="0">
              <a:latin typeface="Twinkl" pitchFamily="2" charset="0"/>
            </a:endParaRPr>
          </a:p>
        </p:txBody>
      </p:sp>
      <p:pic>
        <p:nvPicPr>
          <p:cNvPr id="215" name="Google Shape;215;p1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107165" y="638330"/>
            <a:ext cx="864000" cy="8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13"/>
          <p:cNvSpPr/>
          <p:nvPr/>
        </p:nvSpPr>
        <p:spPr>
          <a:xfrm>
            <a:off x="901700" y="1636827"/>
            <a:ext cx="8872538" cy="864000"/>
          </a:xfrm>
          <a:prstGeom prst="roundRect">
            <a:avLst>
              <a:gd name="adj" fmla="val 16667"/>
            </a:avLst>
          </a:prstGeom>
          <a:solidFill>
            <a:srgbClr val="2CB8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lt1"/>
                </a:solidFill>
                <a:latin typeface="Twinkl" pitchFamily="2" charset="0"/>
                <a:sym typeface="Arial"/>
              </a:rPr>
              <a:t>Tell your partner what kind of food you eat and which diet you think you have. Are you a carnivore, omnivore or herbivore? </a:t>
            </a:r>
            <a:endParaRPr dirty="0">
              <a:latin typeface="Twinkl" pitchFamily="2" charset="0"/>
            </a:endParaRPr>
          </a:p>
        </p:txBody>
      </p:sp>
      <p:pic>
        <p:nvPicPr>
          <p:cNvPr id="217" name="Google Shape;217;p1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9103" y="3339803"/>
            <a:ext cx="5440218" cy="3005742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Google Shape;218;p13"/>
          <p:cNvSpPr/>
          <p:nvPr/>
        </p:nvSpPr>
        <p:spPr>
          <a:xfrm>
            <a:off x="5733783" y="3339803"/>
            <a:ext cx="3731491" cy="266007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8575" cap="flat" cmpd="sng">
            <a:solidFill>
              <a:srgbClr val="E84D1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dk1"/>
                </a:solidFill>
                <a:latin typeface="Twinkl" pitchFamily="2" charset="0"/>
                <a:sym typeface="Arial"/>
              </a:rPr>
              <a:t>Humans are naturally omnivores. Their bodies are made for eating meat and plants.</a:t>
            </a:r>
            <a:endParaRPr dirty="0">
              <a:latin typeface="Twinkl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53" dirty="0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dk1"/>
                </a:solidFill>
                <a:latin typeface="Twinkl" pitchFamily="2" charset="0"/>
                <a:sym typeface="Arial"/>
              </a:rPr>
              <a:t>Some humans choose not to eat meat. </a:t>
            </a:r>
            <a:endParaRPr dirty="0">
              <a:latin typeface="Twink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4"/>
          <p:cNvSpPr/>
          <p:nvPr/>
        </p:nvSpPr>
        <p:spPr>
          <a:xfrm>
            <a:off x="884238" y="865188"/>
            <a:ext cx="8923337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Herbivores, Carnivores and Omnivores</a:t>
            </a:r>
            <a:endParaRPr dirty="0">
              <a:latin typeface="Twinkl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rgbClr val="FAB000"/>
                </a:solidFill>
                <a:latin typeface="Twinkl" pitchFamily="2" charset="0"/>
                <a:sym typeface="Arial"/>
              </a:rPr>
              <a:t>Carnivores</a:t>
            </a:r>
            <a:endParaRPr dirty="0">
              <a:latin typeface="Twinkl" pitchFamily="2" charset="0"/>
            </a:endParaRPr>
          </a:p>
        </p:txBody>
      </p:sp>
      <p:pic>
        <p:nvPicPr>
          <p:cNvPr id="224" name="Google Shape;224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07165" y="638330"/>
            <a:ext cx="864000" cy="8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14"/>
          <p:cNvSpPr/>
          <p:nvPr/>
        </p:nvSpPr>
        <p:spPr>
          <a:xfrm>
            <a:off x="901700" y="1930161"/>
            <a:ext cx="8872538" cy="626099"/>
          </a:xfrm>
          <a:prstGeom prst="roundRect">
            <a:avLst>
              <a:gd name="adj" fmla="val 16667"/>
            </a:avLst>
          </a:prstGeom>
          <a:solidFill>
            <a:srgbClr val="FAB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lt1"/>
                </a:solidFill>
                <a:latin typeface="Twinkl" pitchFamily="2" charset="0"/>
                <a:sym typeface="Arial"/>
              </a:rPr>
              <a:t>These animals are all carnivores. Which animal groups do they belong to?</a:t>
            </a:r>
            <a:endParaRPr>
              <a:latin typeface="Twinkl" pitchFamily="2" charset="0"/>
            </a:endParaRPr>
          </a:p>
        </p:txBody>
      </p:sp>
      <p:pic>
        <p:nvPicPr>
          <p:cNvPr id="226" name="Google Shape;226;p14"/>
          <p:cNvPicPr preferRelativeResize="0"/>
          <p:nvPr/>
        </p:nvPicPr>
        <p:blipFill rotWithShape="1">
          <a:blip r:embed="rId4">
            <a:alphaModFix/>
          </a:blip>
          <a:srcRect t="36271"/>
          <a:stretch/>
        </p:blipFill>
        <p:spPr>
          <a:xfrm>
            <a:off x="917575" y="2669309"/>
            <a:ext cx="8856664" cy="399025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14"/>
          <p:cNvPicPr preferRelativeResize="0"/>
          <p:nvPr/>
        </p:nvPicPr>
        <p:blipFill rotWithShape="1">
          <a:blip r:embed="rId5">
            <a:alphaModFix/>
          </a:blip>
          <a:srcRect l="16552" t="3983" r="22104" b="3983"/>
          <a:stretch/>
        </p:blipFill>
        <p:spPr>
          <a:xfrm>
            <a:off x="1264964" y="2984091"/>
            <a:ext cx="2023182" cy="2023180"/>
          </a:xfrm>
          <a:prstGeom prst="ellipse">
            <a:avLst/>
          </a:prstGeom>
          <a:noFill/>
          <a:ln w="28575" cap="flat" cmpd="sng">
            <a:solidFill>
              <a:srgbClr val="FAB000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28" name="Google Shape;228;p14"/>
          <p:cNvSpPr/>
          <p:nvPr/>
        </p:nvSpPr>
        <p:spPr>
          <a:xfrm>
            <a:off x="1713714" y="4594852"/>
            <a:ext cx="1125682" cy="62609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FAB000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lion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29" name="Google Shape;229;p14"/>
          <p:cNvPicPr preferRelativeResize="0"/>
          <p:nvPr/>
        </p:nvPicPr>
        <p:blipFill rotWithShape="1">
          <a:blip r:embed="rId6">
            <a:alphaModFix/>
          </a:blip>
          <a:srcRect l="13467" t="3585" r="18362" b="5350"/>
          <a:stretch/>
        </p:blipFill>
        <p:spPr>
          <a:xfrm>
            <a:off x="3272046" y="4033690"/>
            <a:ext cx="2023181" cy="2023180"/>
          </a:xfrm>
          <a:prstGeom prst="ellipse">
            <a:avLst/>
          </a:prstGeom>
          <a:noFill/>
          <a:ln w="28575" cap="flat" cmpd="sng">
            <a:solidFill>
              <a:srgbClr val="FAB000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30" name="Google Shape;230;p14"/>
          <p:cNvSpPr/>
          <p:nvPr/>
        </p:nvSpPr>
        <p:spPr>
          <a:xfrm>
            <a:off x="3720795" y="5708937"/>
            <a:ext cx="1125682" cy="62609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FAB000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shark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31" name="Google Shape;231;p14"/>
          <p:cNvPicPr preferRelativeResize="0"/>
          <p:nvPr/>
        </p:nvPicPr>
        <p:blipFill rotWithShape="1">
          <a:blip r:embed="rId7">
            <a:alphaModFix/>
          </a:blip>
          <a:srcRect l="17918" t="4845" r="21582" b="6001"/>
          <a:stretch/>
        </p:blipFill>
        <p:spPr>
          <a:xfrm>
            <a:off x="5332676" y="2958908"/>
            <a:ext cx="2076436" cy="2048363"/>
          </a:xfrm>
          <a:prstGeom prst="ellipse">
            <a:avLst/>
          </a:prstGeom>
          <a:noFill/>
          <a:ln w="28575" cap="flat" cmpd="sng">
            <a:solidFill>
              <a:srgbClr val="FAB000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32" name="Google Shape;232;p14"/>
          <p:cNvSpPr/>
          <p:nvPr/>
        </p:nvSpPr>
        <p:spPr>
          <a:xfrm>
            <a:off x="5846210" y="4656303"/>
            <a:ext cx="1125682" cy="62609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FAB000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snake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33" name="Google Shape;233;p14"/>
          <p:cNvPicPr preferRelativeResize="0"/>
          <p:nvPr/>
        </p:nvPicPr>
        <p:blipFill rotWithShape="1">
          <a:blip r:embed="rId8">
            <a:alphaModFix/>
          </a:blip>
          <a:srcRect l="20780" t="9217" r="24844" b="9218"/>
          <a:stretch/>
        </p:blipFill>
        <p:spPr>
          <a:xfrm>
            <a:off x="7446561" y="4311855"/>
            <a:ext cx="2023182" cy="2023181"/>
          </a:xfrm>
          <a:prstGeom prst="ellipse">
            <a:avLst/>
          </a:prstGeom>
          <a:noFill/>
          <a:ln w="28575" cap="flat" cmpd="sng">
            <a:solidFill>
              <a:srgbClr val="FAB000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34" name="Google Shape;234;p14"/>
          <p:cNvSpPr/>
          <p:nvPr/>
        </p:nvSpPr>
        <p:spPr>
          <a:xfrm>
            <a:off x="7869980" y="5871200"/>
            <a:ext cx="1125682" cy="62609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FAB000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bat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" name="Google Shape;239;p15"/>
          <p:cNvPicPr preferRelativeResize="0"/>
          <p:nvPr/>
        </p:nvPicPr>
        <p:blipFill rotWithShape="1">
          <a:blip r:embed="rId3">
            <a:alphaModFix/>
          </a:blip>
          <a:srcRect t="31507" b="4396"/>
          <a:stretch/>
        </p:blipFill>
        <p:spPr>
          <a:xfrm>
            <a:off x="917575" y="2632364"/>
            <a:ext cx="8864775" cy="4017818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p15"/>
          <p:cNvSpPr/>
          <p:nvPr/>
        </p:nvSpPr>
        <p:spPr>
          <a:xfrm>
            <a:off x="884238" y="865188"/>
            <a:ext cx="8923337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Herbivores, Carnivores and Omnivores</a:t>
            </a:r>
            <a:endParaRPr dirty="0">
              <a:latin typeface="Twinkl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rgbClr val="DB0075"/>
                </a:solidFill>
                <a:latin typeface="Twinkl" pitchFamily="2" charset="0"/>
                <a:sym typeface="Arial"/>
              </a:rPr>
              <a:t>Herbivores</a:t>
            </a:r>
            <a:endParaRPr dirty="0">
              <a:latin typeface="Twinkl" pitchFamily="2" charset="0"/>
            </a:endParaRPr>
          </a:p>
        </p:txBody>
      </p:sp>
      <p:pic>
        <p:nvPicPr>
          <p:cNvPr id="241" name="Google Shape;241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107165" y="638330"/>
            <a:ext cx="864000" cy="8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15"/>
          <p:cNvSpPr/>
          <p:nvPr/>
        </p:nvSpPr>
        <p:spPr>
          <a:xfrm>
            <a:off x="901700" y="1930161"/>
            <a:ext cx="8872538" cy="626099"/>
          </a:xfrm>
          <a:prstGeom prst="roundRect">
            <a:avLst>
              <a:gd name="adj" fmla="val 16667"/>
            </a:avLst>
          </a:prstGeom>
          <a:solidFill>
            <a:srgbClr val="DB007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lt1"/>
                </a:solidFill>
                <a:latin typeface="Twinkl" pitchFamily="2" charset="0"/>
                <a:sym typeface="Arial"/>
              </a:rPr>
              <a:t>These animals are all herbivores. Which animal groups do they belong to?</a:t>
            </a:r>
            <a:endParaRPr dirty="0">
              <a:latin typeface="Twinkl" pitchFamily="2" charset="0"/>
            </a:endParaRPr>
          </a:p>
        </p:txBody>
      </p:sp>
      <p:pic>
        <p:nvPicPr>
          <p:cNvPr id="243" name="Google Shape;243;p15"/>
          <p:cNvPicPr preferRelativeResize="0"/>
          <p:nvPr/>
        </p:nvPicPr>
        <p:blipFill rotWithShape="1">
          <a:blip r:embed="rId5">
            <a:alphaModFix/>
          </a:blip>
          <a:srcRect l="17742" t="3641" r="20714" b="3963"/>
          <a:stretch/>
        </p:blipFill>
        <p:spPr>
          <a:xfrm>
            <a:off x="4293766" y="4193467"/>
            <a:ext cx="2008409" cy="2010391"/>
          </a:xfrm>
          <a:prstGeom prst="ellipse">
            <a:avLst/>
          </a:prstGeom>
          <a:noFill/>
          <a:ln w="28575" cap="flat" cmpd="sng">
            <a:solidFill>
              <a:srgbClr val="DB0075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44" name="Google Shape;244;p15"/>
          <p:cNvSpPr/>
          <p:nvPr/>
        </p:nvSpPr>
        <p:spPr>
          <a:xfrm>
            <a:off x="4735129" y="5859201"/>
            <a:ext cx="1125682" cy="62609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DB007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cow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45" name="Google Shape;245;p15"/>
          <p:cNvPicPr preferRelativeResize="0"/>
          <p:nvPr/>
        </p:nvPicPr>
        <p:blipFill rotWithShape="1">
          <a:blip r:embed="rId6">
            <a:alphaModFix/>
          </a:blip>
          <a:srcRect l="26175" t="5771" r="24115" b="5770"/>
          <a:stretch/>
        </p:blipFill>
        <p:spPr>
          <a:xfrm>
            <a:off x="5969762" y="2751396"/>
            <a:ext cx="2008409" cy="2010392"/>
          </a:xfrm>
          <a:prstGeom prst="ellipse">
            <a:avLst/>
          </a:prstGeom>
          <a:noFill/>
          <a:ln w="28575" cap="flat" cmpd="sng">
            <a:solidFill>
              <a:srgbClr val="DB0075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46" name="Google Shape;246;p15"/>
          <p:cNvSpPr/>
          <p:nvPr/>
        </p:nvSpPr>
        <p:spPr>
          <a:xfrm>
            <a:off x="6379493" y="4448738"/>
            <a:ext cx="1125682" cy="62609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DB007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rabbit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47" name="Google Shape;247;p15"/>
          <p:cNvPicPr preferRelativeResize="0"/>
          <p:nvPr/>
        </p:nvPicPr>
        <p:blipFill rotWithShape="1">
          <a:blip r:embed="rId7">
            <a:alphaModFix/>
          </a:blip>
          <a:srcRect l="34732" t="12972" r="7801" b="743"/>
          <a:stretch/>
        </p:blipFill>
        <p:spPr>
          <a:xfrm>
            <a:off x="2617770" y="2684975"/>
            <a:ext cx="2008409" cy="2010391"/>
          </a:xfrm>
          <a:prstGeom prst="ellipse">
            <a:avLst/>
          </a:prstGeom>
          <a:noFill/>
          <a:ln w="28575" cap="flat" cmpd="sng">
            <a:solidFill>
              <a:srgbClr val="DB0075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48" name="Google Shape;248;p15"/>
          <p:cNvSpPr/>
          <p:nvPr/>
        </p:nvSpPr>
        <p:spPr>
          <a:xfrm>
            <a:off x="3059134" y="4400108"/>
            <a:ext cx="1125682" cy="62609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DB007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horse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49" name="Google Shape;249;p15"/>
          <p:cNvPicPr preferRelativeResize="0"/>
          <p:nvPr/>
        </p:nvPicPr>
        <p:blipFill rotWithShape="1">
          <a:blip r:embed="rId8">
            <a:alphaModFix/>
          </a:blip>
          <a:srcRect l="14064" t="3199" r="19334" b="-3198"/>
          <a:stretch/>
        </p:blipFill>
        <p:spPr>
          <a:xfrm>
            <a:off x="7659811" y="4290077"/>
            <a:ext cx="2008409" cy="2010391"/>
          </a:xfrm>
          <a:prstGeom prst="ellipse">
            <a:avLst/>
          </a:prstGeom>
          <a:noFill/>
          <a:ln w="28575" cap="flat" cmpd="sng">
            <a:solidFill>
              <a:srgbClr val="DB0075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50" name="Google Shape;250;p15"/>
          <p:cNvSpPr/>
          <p:nvPr/>
        </p:nvSpPr>
        <p:spPr>
          <a:xfrm>
            <a:off x="7995342" y="5923117"/>
            <a:ext cx="1360580" cy="62609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DB007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blue tang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51" name="Google Shape;251;p15"/>
          <p:cNvPicPr preferRelativeResize="0"/>
          <p:nvPr/>
        </p:nvPicPr>
        <p:blipFill rotWithShape="1">
          <a:blip r:embed="rId9">
            <a:alphaModFix/>
          </a:blip>
          <a:srcRect l="16354" t="2699" r="19449" b="1005"/>
          <a:stretch/>
        </p:blipFill>
        <p:spPr>
          <a:xfrm>
            <a:off x="972345" y="4238916"/>
            <a:ext cx="2021306" cy="2021305"/>
          </a:xfrm>
          <a:prstGeom prst="ellipse">
            <a:avLst/>
          </a:prstGeom>
          <a:noFill/>
          <a:ln w="28575" cap="flat" cmpd="sng">
            <a:solidFill>
              <a:srgbClr val="DB0075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52" name="Google Shape;252;p15"/>
          <p:cNvSpPr/>
          <p:nvPr/>
        </p:nvSpPr>
        <p:spPr>
          <a:xfrm>
            <a:off x="1420157" y="5871933"/>
            <a:ext cx="1125682" cy="62609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DB007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tortoise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" name="Google Shape;257;p16"/>
          <p:cNvPicPr preferRelativeResize="0"/>
          <p:nvPr/>
        </p:nvPicPr>
        <p:blipFill rotWithShape="1">
          <a:blip r:embed="rId3">
            <a:alphaModFix/>
          </a:blip>
          <a:srcRect l="8266" t="35188" r="8579" b="11907"/>
          <a:stretch/>
        </p:blipFill>
        <p:spPr>
          <a:xfrm>
            <a:off x="884238" y="2660073"/>
            <a:ext cx="8890000" cy="3999490"/>
          </a:xfrm>
          <a:prstGeom prst="rect">
            <a:avLst/>
          </a:prstGeom>
          <a:noFill/>
          <a:ln>
            <a:noFill/>
          </a:ln>
        </p:spPr>
      </p:pic>
      <p:sp>
        <p:nvSpPr>
          <p:cNvPr id="258" name="Google Shape;258;p16"/>
          <p:cNvSpPr/>
          <p:nvPr/>
        </p:nvSpPr>
        <p:spPr>
          <a:xfrm>
            <a:off x="884238" y="865188"/>
            <a:ext cx="8923337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Herbivores, Carnivores and Omnivores</a:t>
            </a:r>
            <a:endParaRPr dirty="0">
              <a:latin typeface="Twinkl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rgbClr val="E84D15"/>
                </a:solidFill>
                <a:latin typeface="Twinkl" pitchFamily="2" charset="0"/>
                <a:sym typeface="Arial"/>
              </a:rPr>
              <a:t>Omnivores</a:t>
            </a:r>
            <a:endParaRPr dirty="0">
              <a:latin typeface="Twinkl" pitchFamily="2" charset="0"/>
            </a:endParaRPr>
          </a:p>
        </p:txBody>
      </p:sp>
      <p:pic>
        <p:nvPicPr>
          <p:cNvPr id="259" name="Google Shape;259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107165" y="638330"/>
            <a:ext cx="864000" cy="8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260" name="Google Shape;260;p16"/>
          <p:cNvSpPr/>
          <p:nvPr/>
        </p:nvSpPr>
        <p:spPr>
          <a:xfrm>
            <a:off x="901700" y="1930161"/>
            <a:ext cx="8872538" cy="626099"/>
          </a:xfrm>
          <a:prstGeom prst="roundRect">
            <a:avLst>
              <a:gd name="adj" fmla="val 16667"/>
            </a:avLst>
          </a:prstGeom>
          <a:solidFill>
            <a:srgbClr val="E84D1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lt1"/>
                </a:solidFill>
                <a:latin typeface="Twinkl" pitchFamily="2" charset="0"/>
                <a:sym typeface="Arial"/>
              </a:rPr>
              <a:t>These animals are all omnivores. Which animal groups do they belong to?</a:t>
            </a:r>
            <a:endParaRPr dirty="0">
              <a:latin typeface="Twinkl" pitchFamily="2" charset="0"/>
            </a:endParaRPr>
          </a:p>
        </p:txBody>
      </p:sp>
      <p:pic>
        <p:nvPicPr>
          <p:cNvPr id="261" name="Google Shape;261;p16"/>
          <p:cNvPicPr preferRelativeResize="0"/>
          <p:nvPr/>
        </p:nvPicPr>
        <p:blipFill rotWithShape="1">
          <a:blip r:embed="rId5">
            <a:alphaModFix/>
          </a:blip>
          <a:srcRect l="22002" t="3043" r="15606" b="2906"/>
          <a:stretch/>
        </p:blipFill>
        <p:spPr>
          <a:xfrm>
            <a:off x="1103040" y="4126221"/>
            <a:ext cx="1978363" cy="1988103"/>
          </a:xfrm>
          <a:prstGeom prst="ellipse">
            <a:avLst/>
          </a:prstGeom>
          <a:noFill/>
          <a:ln w="28575" cap="flat" cmpd="sng">
            <a:solidFill>
              <a:srgbClr val="E84D15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62" name="Google Shape;262;p16"/>
          <p:cNvPicPr preferRelativeResize="0"/>
          <p:nvPr/>
        </p:nvPicPr>
        <p:blipFill rotWithShape="1">
          <a:blip r:embed="rId6">
            <a:alphaModFix/>
          </a:blip>
          <a:srcRect l="18792" t="4412" r="21078" b="5153"/>
          <a:stretch/>
        </p:blipFill>
        <p:spPr>
          <a:xfrm>
            <a:off x="2811092" y="2745718"/>
            <a:ext cx="1988103" cy="1988102"/>
          </a:xfrm>
          <a:prstGeom prst="ellipse">
            <a:avLst/>
          </a:prstGeom>
          <a:noFill/>
          <a:ln w="28575" cap="flat" cmpd="sng">
            <a:solidFill>
              <a:srgbClr val="E84D15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63" name="Google Shape;263;p1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585192" y="4271724"/>
            <a:ext cx="1913258" cy="1913258"/>
          </a:xfrm>
          <a:prstGeom prst="ellipse">
            <a:avLst/>
          </a:prstGeom>
          <a:noFill/>
          <a:ln w="28575" cap="flat" cmpd="sng">
            <a:solidFill>
              <a:srgbClr val="E84D15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64" name="Google Shape;264;p16"/>
          <p:cNvPicPr preferRelativeResize="0"/>
          <p:nvPr/>
        </p:nvPicPr>
        <p:blipFill rotWithShape="1">
          <a:blip r:embed="rId8">
            <a:alphaModFix/>
          </a:blip>
          <a:srcRect l="25226" t="5279" r="17529" b="9455"/>
          <a:stretch/>
        </p:blipFill>
        <p:spPr>
          <a:xfrm>
            <a:off x="6248553" y="2745718"/>
            <a:ext cx="1913258" cy="1913258"/>
          </a:xfrm>
          <a:prstGeom prst="ellipse">
            <a:avLst/>
          </a:prstGeom>
          <a:noFill/>
          <a:ln w="28575" cap="flat" cmpd="sng">
            <a:solidFill>
              <a:srgbClr val="E84D15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65" name="Google Shape;265;p16"/>
          <p:cNvPicPr preferRelativeResize="0"/>
          <p:nvPr/>
        </p:nvPicPr>
        <p:blipFill rotWithShape="1">
          <a:blip r:embed="rId9">
            <a:alphaModFix/>
          </a:blip>
          <a:srcRect l="21709" t="5954" r="17172" b="2367"/>
          <a:stretch/>
        </p:blipFill>
        <p:spPr>
          <a:xfrm>
            <a:off x="7775687" y="4271724"/>
            <a:ext cx="1913258" cy="1913258"/>
          </a:xfrm>
          <a:prstGeom prst="ellipse">
            <a:avLst/>
          </a:prstGeom>
          <a:noFill/>
          <a:ln w="28575" cap="flat" cmpd="sng">
            <a:solidFill>
              <a:srgbClr val="E84D15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66" name="Google Shape;266;p16"/>
          <p:cNvSpPr/>
          <p:nvPr/>
        </p:nvSpPr>
        <p:spPr>
          <a:xfrm>
            <a:off x="1529380" y="5888474"/>
            <a:ext cx="1125682" cy="62609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E84D1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human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67" name="Google Shape;267;p16"/>
          <p:cNvSpPr/>
          <p:nvPr/>
        </p:nvSpPr>
        <p:spPr>
          <a:xfrm>
            <a:off x="3239734" y="4498773"/>
            <a:ext cx="1197934" cy="62609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E84D1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goldfish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68" name="Google Shape;268;p16"/>
          <p:cNvSpPr/>
          <p:nvPr/>
        </p:nvSpPr>
        <p:spPr>
          <a:xfrm>
            <a:off x="4978980" y="5932894"/>
            <a:ext cx="1125682" cy="62609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E84D1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robin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69" name="Google Shape;269;p16"/>
          <p:cNvSpPr/>
          <p:nvPr/>
        </p:nvSpPr>
        <p:spPr>
          <a:xfrm>
            <a:off x="6589971" y="4345926"/>
            <a:ext cx="1125682" cy="62609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E84D1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fox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70" name="Google Shape;270;p16"/>
          <p:cNvSpPr/>
          <p:nvPr/>
        </p:nvSpPr>
        <p:spPr>
          <a:xfrm>
            <a:off x="8161811" y="5891603"/>
            <a:ext cx="1125682" cy="62609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E84D1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bear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5" name="Google Shape;275;p17"/>
          <p:cNvPicPr preferRelativeResize="0"/>
          <p:nvPr/>
        </p:nvPicPr>
        <p:blipFill rotWithShape="1">
          <a:blip r:embed="rId3">
            <a:alphaModFix/>
          </a:blip>
          <a:srcRect l="8266" t="38282" r="8579" b="11905"/>
          <a:stretch/>
        </p:blipFill>
        <p:spPr>
          <a:xfrm>
            <a:off x="884238" y="2893925"/>
            <a:ext cx="8890000" cy="3765638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p17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What Do They Eat?</a:t>
            </a:r>
            <a:endParaRPr dirty="0">
              <a:latin typeface="Twinkl" pitchFamily="2" charset="0"/>
            </a:endParaRPr>
          </a:p>
        </p:txBody>
      </p:sp>
      <p:pic>
        <p:nvPicPr>
          <p:cNvPr id="277" name="Google Shape;277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107165" y="638330"/>
            <a:ext cx="864000" cy="8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278" name="Google Shape;278;p17"/>
          <p:cNvSpPr/>
          <p:nvPr/>
        </p:nvSpPr>
        <p:spPr>
          <a:xfrm>
            <a:off x="901700" y="1636827"/>
            <a:ext cx="8872538" cy="575995"/>
          </a:xfrm>
          <a:prstGeom prst="roundRect">
            <a:avLst>
              <a:gd name="adj" fmla="val 16667"/>
            </a:avLst>
          </a:prstGeom>
          <a:solidFill>
            <a:srgbClr val="2CB8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lt1"/>
                </a:solidFill>
                <a:latin typeface="Twinkl" pitchFamily="2" charset="0"/>
                <a:sym typeface="Arial"/>
              </a:rPr>
              <a:t>Sort the animals into their diet groups. </a:t>
            </a:r>
            <a:endParaRPr>
              <a:latin typeface="Twinkl" pitchFamily="2" charset="0"/>
            </a:endParaRPr>
          </a:p>
        </p:txBody>
      </p:sp>
      <p:pic>
        <p:nvPicPr>
          <p:cNvPr id="279" name="Google Shape;279;p17"/>
          <p:cNvPicPr preferRelativeResize="0"/>
          <p:nvPr/>
        </p:nvPicPr>
        <p:blipFill rotWithShape="1">
          <a:blip r:embed="rId5">
            <a:alphaModFix/>
          </a:blip>
          <a:srcRect l="16552" t="3983" r="22104" b="3983"/>
          <a:stretch/>
        </p:blipFill>
        <p:spPr>
          <a:xfrm>
            <a:off x="1087712" y="3508955"/>
            <a:ext cx="1282521" cy="1282520"/>
          </a:xfrm>
          <a:prstGeom prst="ellipse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80" name="Google Shape;280;p17"/>
          <p:cNvPicPr preferRelativeResize="0"/>
          <p:nvPr/>
        </p:nvPicPr>
        <p:blipFill rotWithShape="1">
          <a:blip r:embed="rId6">
            <a:alphaModFix/>
          </a:blip>
          <a:srcRect l="13467" t="3585" r="18362" b="5350"/>
          <a:stretch/>
        </p:blipFill>
        <p:spPr>
          <a:xfrm>
            <a:off x="3965123" y="5092037"/>
            <a:ext cx="1282520" cy="1282519"/>
          </a:xfrm>
          <a:prstGeom prst="ellipse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81" name="Google Shape;281;p17"/>
          <p:cNvPicPr preferRelativeResize="0"/>
          <p:nvPr/>
        </p:nvPicPr>
        <p:blipFill rotWithShape="1">
          <a:blip r:embed="rId7">
            <a:alphaModFix/>
          </a:blip>
          <a:srcRect l="17918" t="4845" r="21582" b="6001"/>
          <a:stretch/>
        </p:blipFill>
        <p:spPr>
          <a:xfrm>
            <a:off x="6882452" y="3500973"/>
            <a:ext cx="1316280" cy="1298484"/>
          </a:xfrm>
          <a:prstGeom prst="ellipse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82" name="Google Shape;282;p17"/>
          <p:cNvPicPr preferRelativeResize="0"/>
          <p:nvPr/>
        </p:nvPicPr>
        <p:blipFill rotWithShape="1">
          <a:blip r:embed="rId8">
            <a:alphaModFix/>
          </a:blip>
          <a:srcRect l="20780" t="9217" r="24844" b="9218"/>
          <a:stretch/>
        </p:blipFill>
        <p:spPr>
          <a:xfrm>
            <a:off x="6864971" y="5092036"/>
            <a:ext cx="1282521" cy="1282520"/>
          </a:xfrm>
          <a:prstGeom prst="ellipse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83" name="Google Shape;283;p17"/>
          <p:cNvPicPr preferRelativeResize="0"/>
          <p:nvPr/>
        </p:nvPicPr>
        <p:blipFill rotWithShape="1">
          <a:blip r:embed="rId9">
            <a:alphaModFix/>
          </a:blip>
          <a:srcRect l="17742" t="3641" r="20714" b="3963"/>
          <a:stretch/>
        </p:blipFill>
        <p:spPr>
          <a:xfrm>
            <a:off x="5419729" y="5096090"/>
            <a:ext cx="1273156" cy="1274412"/>
          </a:xfrm>
          <a:prstGeom prst="ellipse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84" name="Google Shape;284;p17"/>
          <p:cNvPicPr preferRelativeResize="0"/>
          <p:nvPr/>
        </p:nvPicPr>
        <p:blipFill rotWithShape="1">
          <a:blip r:embed="rId10">
            <a:alphaModFix/>
          </a:blip>
          <a:srcRect l="34732" t="12972" r="7801" b="743"/>
          <a:stretch/>
        </p:blipFill>
        <p:spPr>
          <a:xfrm>
            <a:off x="3986677" y="3513009"/>
            <a:ext cx="1273156" cy="1274412"/>
          </a:xfrm>
          <a:prstGeom prst="ellipse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85" name="Google Shape;285;p17"/>
          <p:cNvPicPr preferRelativeResize="0"/>
          <p:nvPr/>
        </p:nvPicPr>
        <p:blipFill rotWithShape="1">
          <a:blip r:embed="rId11">
            <a:alphaModFix/>
          </a:blip>
          <a:srcRect l="18792" t="4412" r="21078" b="5153"/>
          <a:stretch/>
        </p:blipFill>
        <p:spPr>
          <a:xfrm>
            <a:off x="5441000" y="3520073"/>
            <a:ext cx="1260285" cy="1260284"/>
          </a:xfrm>
          <a:prstGeom prst="ellipse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86" name="Google Shape;286;p17"/>
          <p:cNvPicPr preferRelativeResize="0"/>
          <p:nvPr/>
        </p:nvPicPr>
        <p:blipFill rotWithShape="1">
          <a:blip r:embed="rId12">
            <a:alphaModFix/>
          </a:blip>
          <a:srcRect l="26175" t="5771" r="24115" b="5770"/>
          <a:stretch/>
        </p:blipFill>
        <p:spPr>
          <a:xfrm>
            <a:off x="1066463" y="5096090"/>
            <a:ext cx="1273156" cy="1274413"/>
          </a:xfrm>
          <a:prstGeom prst="ellipse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87" name="Google Shape;287;p17"/>
          <p:cNvPicPr preferRelativeResize="0"/>
          <p:nvPr/>
        </p:nvPicPr>
        <p:blipFill rotWithShape="1">
          <a:blip r:embed="rId13">
            <a:alphaModFix/>
          </a:blip>
          <a:srcRect l="21709" t="5954" r="17172" b="2367"/>
          <a:stretch/>
        </p:blipFill>
        <p:spPr>
          <a:xfrm>
            <a:off x="8379897" y="3543796"/>
            <a:ext cx="1212839" cy="1212839"/>
          </a:xfrm>
          <a:prstGeom prst="ellipse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88" name="Google Shape;288;p17"/>
          <p:cNvPicPr preferRelativeResize="0"/>
          <p:nvPr/>
        </p:nvPicPr>
        <p:blipFill rotWithShape="1">
          <a:blip r:embed="rId14">
            <a:alphaModFix/>
          </a:blip>
          <a:srcRect l="22002" t="3043" r="15606" b="2906"/>
          <a:stretch/>
        </p:blipFill>
        <p:spPr>
          <a:xfrm>
            <a:off x="2551400" y="3520073"/>
            <a:ext cx="1254110" cy="1260285"/>
          </a:xfrm>
          <a:prstGeom prst="ellipse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89" name="Google Shape;289;p17"/>
          <p:cNvPicPr preferRelativeResize="0"/>
          <p:nvPr/>
        </p:nvPicPr>
        <p:blipFill rotWithShape="1">
          <a:blip r:embed="rId15">
            <a:alphaModFix/>
          </a:blip>
          <a:srcRect l="14064" t="3199" r="19334" b="-3198"/>
          <a:stretch/>
        </p:blipFill>
        <p:spPr>
          <a:xfrm>
            <a:off x="8319580" y="5096090"/>
            <a:ext cx="1273156" cy="1274412"/>
          </a:xfrm>
          <a:prstGeom prst="ellipse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90" name="Google Shape;290;p17"/>
          <p:cNvPicPr preferRelativeResize="0"/>
          <p:nvPr/>
        </p:nvPicPr>
        <p:blipFill rotWithShape="1">
          <a:blip r:embed="rId16">
            <a:alphaModFix/>
          </a:blip>
          <a:srcRect l="16354" t="2699" r="19449" b="1005"/>
          <a:stretch/>
        </p:blipFill>
        <p:spPr>
          <a:xfrm>
            <a:off x="2511705" y="5092631"/>
            <a:ext cx="1281332" cy="1281331"/>
          </a:xfrm>
          <a:prstGeom prst="ellipse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8" name="Google Shape;276;p17">
            <a:extLst>
              <a:ext uri="{FF2B5EF4-FFF2-40B4-BE49-F238E27FC236}">
                <a16:creationId xmlns:a16="http://schemas.microsoft.com/office/drawing/2014/main" id="{EF3F44E7-A1C9-4BEB-B083-BFEE4F499725}"/>
              </a:ext>
            </a:extLst>
          </p:cNvPr>
          <p:cNvSpPr/>
          <p:nvPr/>
        </p:nvSpPr>
        <p:spPr>
          <a:xfrm>
            <a:off x="876300" y="2243721"/>
            <a:ext cx="8923337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dirty="0">
                <a:solidFill>
                  <a:srgbClr val="FAB000"/>
                </a:solidFill>
                <a:latin typeface="Twinkl" pitchFamily="2" charset="0"/>
              </a:rPr>
              <a:t>c</a:t>
            </a:r>
            <a:r>
              <a:rPr lang="en-GB" sz="2800" b="1" dirty="0">
                <a:solidFill>
                  <a:srgbClr val="FAB000"/>
                </a:solidFill>
                <a:latin typeface="Twinkl" pitchFamily="2" charset="0"/>
                <a:sym typeface="Arial"/>
              </a:rPr>
              <a:t>arnivores</a:t>
            </a:r>
            <a:r>
              <a:rPr lang="en-GB" sz="28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     </a:t>
            </a:r>
            <a:r>
              <a:rPr lang="en-GB" sz="2800" b="1" dirty="0">
                <a:solidFill>
                  <a:srgbClr val="DB0075"/>
                </a:solidFill>
                <a:latin typeface="Twinkl" pitchFamily="2" charset="0"/>
                <a:sym typeface="Arial"/>
              </a:rPr>
              <a:t>herbivores</a:t>
            </a:r>
            <a:r>
              <a:rPr lang="en-GB" sz="28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     </a:t>
            </a:r>
            <a:r>
              <a:rPr lang="en-GB" sz="2800" b="1" dirty="0">
                <a:solidFill>
                  <a:srgbClr val="E84D15"/>
                </a:solidFill>
                <a:latin typeface="Twinkl" pitchFamily="2" charset="0"/>
                <a:sym typeface="Arial"/>
              </a:rPr>
              <a:t>omnivores</a:t>
            </a:r>
            <a:endParaRPr sz="1200" dirty="0">
              <a:solidFill>
                <a:srgbClr val="E84D15"/>
              </a:solidFill>
              <a:latin typeface="Twinkl" pitchFamily="2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5" name="Google Shape;295;p18"/>
          <p:cNvPicPr preferRelativeResize="0"/>
          <p:nvPr/>
        </p:nvPicPr>
        <p:blipFill rotWithShape="1">
          <a:blip r:embed="rId3">
            <a:alphaModFix/>
          </a:blip>
          <a:srcRect l="8266" t="22182" r="8579" b="11906"/>
          <a:stretch/>
        </p:blipFill>
        <p:spPr>
          <a:xfrm>
            <a:off x="884238" y="1676821"/>
            <a:ext cx="8890000" cy="498274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96" name="Google Shape;296;p18"/>
          <p:cNvGrpSpPr/>
          <p:nvPr/>
        </p:nvGrpSpPr>
        <p:grpSpPr>
          <a:xfrm>
            <a:off x="1034474" y="1819565"/>
            <a:ext cx="8580582" cy="4738254"/>
            <a:chOff x="1034473" y="1754909"/>
            <a:chExt cx="9551965" cy="4830618"/>
          </a:xfrm>
        </p:grpSpPr>
        <p:sp>
          <p:nvSpPr>
            <p:cNvPr id="297" name="Google Shape;297;p18"/>
            <p:cNvSpPr/>
            <p:nvPr/>
          </p:nvSpPr>
          <p:spPr>
            <a:xfrm>
              <a:off x="1034473" y="1754909"/>
              <a:ext cx="3131127" cy="4830618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53" b="1" dirty="0">
                  <a:solidFill>
                    <a:srgbClr val="DB0075"/>
                  </a:solidFill>
                  <a:latin typeface="Twinkl" pitchFamily="2" charset="0"/>
                  <a:sym typeface="Arial"/>
                </a:rPr>
                <a:t>Herbivores</a:t>
              </a:r>
              <a:endParaRPr dirty="0">
                <a:solidFill>
                  <a:srgbClr val="DB0075"/>
                </a:solidFill>
                <a:latin typeface="Twinkl" pitchFamily="2" charset="0"/>
              </a:endParaRPr>
            </a:p>
          </p:txBody>
        </p:sp>
        <p:sp>
          <p:nvSpPr>
            <p:cNvPr id="298" name="Google Shape;298;p18"/>
            <p:cNvSpPr/>
            <p:nvPr/>
          </p:nvSpPr>
          <p:spPr>
            <a:xfrm>
              <a:off x="4244892" y="1754909"/>
              <a:ext cx="3131127" cy="4830618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53" b="1" dirty="0">
                  <a:solidFill>
                    <a:srgbClr val="FAB000"/>
                  </a:solidFill>
                  <a:latin typeface="Twinkl" pitchFamily="2" charset="0"/>
                  <a:sym typeface="Arial"/>
                </a:rPr>
                <a:t>Carnivores</a:t>
              </a:r>
              <a:endParaRPr dirty="0">
                <a:solidFill>
                  <a:srgbClr val="FAB000"/>
                </a:solidFill>
                <a:latin typeface="Twinkl" pitchFamily="2" charset="0"/>
              </a:endParaRPr>
            </a:p>
          </p:txBody>
        </p:sp>
        <p:sp>
          <p:nvSpPr>
            <p:cNvPr id="299" name="Google Shape;299;p18"/>
            <p:cNvSpPr/>
            <p:nvPr/>
          </p:nvSpPr>
          <p:spPr>
            <a:xfrm>
              <a:off x="7455311" y="1754909"/>
              <a:ext cx="3131127" cy="4830618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53" b="1" dirty="0">
                  <a:solidFill>
                    <a:srgbClr val="E84D15"/>
                  </a:solidFill>
                  <a:latin typeface="Twinkl" pitchFamily="2" charset="0"/>
                  <a:sym typeface="Arial"/>
                </a:rPr>
                <a:t>Omnivores</a:t>
              </a:r>
              <a:endParaRPr dirty="0">
                <a:solidFill>
                  <a:srgbClr val="E84D15"/>
                </a:solidFill>
                <a:latin typeface="Twinkl" pitchFamily="2" charset="0"/>
              </a:endParaRPr>
            </a:p>
          </p:txBody>
        </p:sp>
      </p:grpSp>
      <p:sp>
        <p:nvSpPr>
          <p:cNvPr id="300" name="Google Shape;300;p18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What Do They Eat?</a:t>
            </a:r>
            <a:endParaRPr dirty="0">
              <a:latin typeface="Twinkl" pitchFamily="2" charset="0"/>
            </a:endParaRPr>
          </a:p>
        </p:txBody>
      </p:sp>
      <p:pic>
        <p:nvPicPr>
          <p:cNvPr id="301" name="Google Shape;301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107165" y="638330"/>
            <a:ext cx="864000" cy="86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Google Shape;302;p18"/>
          <p:cNvPicPr preferRelativeResize="0"/>
          <p:nvPr/>
        </p:nvPicPr>
        <p:blipFill rotWithShape="1">
          <a:blip r:embed="rId5">
            <a:alphaModFix/>
          </a:blip>
          <a:srcRect l="16552" t="3983" r="22104" b="3983"/>
          <a:stretch/>
        </p:blipFill>
        <p:spPr>
          <a:xfrm>
            <a:off x="5346700" y="2407822"/>
            <a:ext cx="1282521" cy="1282520"/>
          </a:xfrm>
          <a:prstGeom prst="ellipse">
            <a:avLst/>
          </a:prstGeom>
          <a:noFill/>
          <a:ln w="28575" cap="flat" cmpd="sng">
            <a:solidFill>
              <a:srgbClr val="FAB000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03" name="Google Shape;303;p18"/>
          <p:cNvPicPr preferRelativeResize="0"/>
          <p:nvPr/>
        </p:nvPicPr>
        <p:blipFill rotWithShape="1">
          <a:blip r:embed="rId6">
            <a:alphaModFix/>
          </a:blip>
          <a:srcRect l="13467" t="3585" r="18362" b="5350"/>
          <a:stretch/>
        </p:blipFill>
        <p:spPr>
          <a:xfrm>
            <a:off x="5333829" y="3917200"/>
            <a:ext cx="1282520" cy="1282519"/>
          </a:xfrm>
          <a:prstGeom prst="ellipse">
            <a:avLst/>
          </a:prstGeom>
          <a:noFill/>
          <a:ln w="28575" cap="flat" cmpd="sng">
            <a:solidFill>
              <a:srgbClr val="FAB000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04" name="Google Shape;304;p18"/>
          <p:cNvPicPr preferRelativeResize="0"/>
          <p:nvPr/>
        </p:nvPicPr>
        <p:blipFill rotWithShape="1">
          <a:blip r:embed="rId7">
            <a:alphaModFix/>
          </a:blip>
          <a:srcRect l="17918" t="4845" r="21582" b="6001"/>
          <a:stretch/>
        </p:blipFill>
        <p:spPr>
          <a:xfrm>
            <a:off x="4017549" y="3041100"/>
            <a:ext cx="1316280" cy="1298484"/>
          </a:xfrm>
          <a:prstGeom prst="ellipse">
            <a:avLst/>
          </a:prstGeom>
          <a:noFill/>
          <a:ln w="28575" cap="flat" cmpd="sng">
            <a:solidFill>
              <a:srgbClr val="FAB000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05" name="Google Shape;305;p18"/>
          <p:cNvPicPr preferRelativeResize="0"/>
          <p:nvPr/>
        </p:nvPicPr>
        <p:blipFill rotWithShape="1">
          <a:blip r:embed="rId8">
            <a:alphaModFix/>
          </a:blip>
          <a:srcRect l="20780" t="9217" r="24844" b="9218"/>
          <a:stretch/>
        </p:blipFill>
        <p:spPr>
          <a:xfrm>
            <a:off x="4191457" y="5063211"/>
            <a:ext cx="1282521" cy="1282520"/>
          </a:xfrm>
          <a:prstGeom prst="ellipse">
            <a:avLst/>
          </a:prstGeom>
          <a:noFill/>
          <a:ln w="28575" cap="flat" cmpd="sng">
            <a:solidFill>
              <a:srgbClr val="FAB000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06" name="Google Shape;306;p18"/>
          <p:cNvPicPr preferRelativeResize="0"/>
          <p:nvPr/>
        </p:nvPicPr>
        <p:blipFill rotWithShape="1">
          <a:blip r:embed="rId9">
            <a:alphaModFix/>
          </a:blip>
          <a:srcRect l="17742" t="3641" r="20714" b="3963"/>
          <a:stretch/>
        </p:blipFill>
        <p:spPr>
          <a:xfrm>
            <a:off x="2486073" y="4486950"/>
            <a:ext cx="1273156" cy="1274412"/>
          </a:xfrm>
          <a:prstGeom prst="ellipse">
            <a:avLst/>
          </a:prstGeom>
          <a:noFill/>
          <a:ln w="28575" cap="flat" cmpd="sng">
            <a:solidFill>
              <a:srgbClr val="DB0075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07" name="Google Shape;307;p18"/>
          <p:cNvPicPr preferRelativeResize="0"/>
          <p:nvPr/>
        </p:nvPicPr>
        <p:blipFill rotWithShape="1">
          <a:blip r:embed="rId10">
            <a:alphaModFix/>
          </a:blip>
          <a:srcRect l="34732" t="12972" r="7801" b="743"/>
          <a:stretch/>
        </p:blipFill>
        <p:spPr>
          <a:xfrm>
            <a:off x="1281817" y="2407822"/>
            <a:ext cx="1273156" cy="1274412"/>
          </a:xfrm>
          <a:prstGeom prst="ellipse">
            <a:avLst/>
          </a:prstGeom>
          <a:noFill/>
          <a:ln w="28575" cap="flat" cmpd="sng">
            <a:solidFill>
              <a:srgbClr val="DB0075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08" name="Google Shape;308;p18"/>
          <p:cNvPicPr preferRelativeResize="0"/>
          <p:nvPr/>
        </p:nvPicPr>
        <p:blipFill rotWithShape="1">
          <a:blip r:embed="rId11">
            <a:alphaModFix/>
          </a:blip>
          <a:srcRect l="18792" t="4412" r="21078" b="5153"/>
          <a:stretch/>
        </p:blipFill>
        <p:spPr>
          <a:xfrm>
            <a:off x="8149711" y="4188692"/>
            <a:ext cx="1260285" cy="1260284"/>
          </a:xfrm>
          <a:prstGeom prst="ellipse">
            <a:avLst/>
          </a:prstGeom>
          <a:noFill/>
          <a:ln w="28575" cap="flat" cmpd="sng">
            <a:solidFill>
              <a:srgbClr val="E84D15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09" name="Google Shape;309;p18"/>
          <p:cNvPicPr preferRelativeResize="0"/>
          <p:nvPr/>
        </p:nvPicPr>
        <p:blipFill rotWithShape="1">
          <a:blip r:embed="rId12">
            <a:alphaModFix/>
          </a:blip>
          <a:srcRect l="26175" t="5771" r="24115" b="5770"/>
          <a:stretch/>
        </p:blipFill>
        <p:spPr>
          <a:xfrm>
            <a:off x="2486073" y="3116328"/>
            <a:ext cx="1273156" cy="1274413"/>
          </a:xfrm>
          <a:prstGeom prst="ellipse">
            <a:avLst/>
          </a:prstGeom>
          <a:noFill/>
          <a:ln w="28575" cap="flat" cmpd="sng">
            <a:solidFill>
              <a:srgbClr val="DB0075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10" name="Google Shape;310;p18"/>
          <p:cNvPicPr preferRelativeResize="0"/>
          <p:nvPr/>
        </p:nvPicPr>
        <p:blipFill rotWithShape="1">
          <a:blip r:embed="rId13">
            <a:alphaModFix/>
          </a:blip>
          <a:srcRect l="21709" t="5954" r="17172" b="2367"/>
          <a:stretch/>
        </p:blipFill>
        <p:spPr>
          <a:xfrm>
            <a:off x="8224013" y="2363230"/>
            <a:ext cx="1212839" cy="1212839"/>
          </a:xfrm>
          <a:prstGeom prst="ellipse">
            <a:avLst/>
          </a:prstGeom>
          <a:noFill/>
          <a:ln w="28575" cap="flat" cmpd="sng">
            <a:solidFill>
              <a:srgbClr val="E84D15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11" name="Google Shape;311;p18"/>
          <p:cNvPicPr preferRelativeResize="0"/>
          <p:nvPr/>
        </p:nvPicPr>
        <p:blipFill rotWithShape="1">
          <a:blip r:embed="rId14">
            <a:alphaModFix/>
          </a:blip>
          <a:srcRect l="22002" t="3043" r="15606" b="2906"/>
          <a:stretch/>
        </p:blipFill>
        <p:spPr>
          <a:xfrm>
            <a:off x="6969903" y="3223656"/>
            <a:ext cx="1254110" cy="1260285"/>
          </a:xfrm>
          <a:prstGeom prst="ellipse">
            <a:avLst/>
          </a:prstGeom>
          <a:noFill/>
          <a:ln w="28575" cap="flat" cmpd="sng">
            <a:solidFill>
              <a:srgbClr val="E84D15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12" name="Google Shape;312;p18"/>
          <p:cNvPicPr preferRelativeResize="0"/>
          <p:nvPr/>
        </p:nvPicPr>
        <p:blipFill rotWithShape="1">
          <a:blip r:embed="rId15">
            <a:alphaModFix/>
          </a:blip>
          <a:srcRect l="14064" t="3199" r="19334" b="-3198"/>
          <a:stretch/>
        </p:blipFill>
        <p:spPr>
          <a:xfrm>
            <a:off x="1281817" y="5199468"/>
            <a:ext cx="1273156" cy="1274412"/>
          </a:xfrm>
          <a:prstGeom prst="ellipse">
            <a:avLst/>
          </a:prstGeom>
          <a:noFill/>
          <a:ln w="28575" cap="flat" cmpd="sng">
            <a:solidFill>
              <a:srgbClr val="DB0075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13" name="Google Shape;313;p18"/>
          <p:cNvPicPr preferRelativeResize="0"/>
          <p:nvPr/>
        </p:nvPicPr>
        <p:blipFill rotWithShape="1">
          <a:blip r:embed="rId16">
            <a:alphaModFix/>
          </a:blip>
          <a:srcRect l="16354" t="2699" r="19449" b="1005"/>
          <a:stretch/>
        </p:blipFill>
        <p:spPr>
          <a:xfrm>
            <a:off x="1213595" y="3794600"/>
            <a:ext cx="1281332" cy="1281331"/>
          </a:xfrm>
          <a:prstGeom prst="ellipse">
            <a:avLst/>
          </a:prstGeom>
          <a:noFill/>
          <a:ln w="28575" cap="flat" cmpd="sng">
            <a:solidFill>
              <a:srgbClr val="DB0075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8" name="Google Shape;318;p19"/>
          <p:cNvPicPr preferRelativeResize="0"/>
          <p:nvPr/>
        </p:nvPicPr>
        <p:blipFill rotWithShape="1">
          <a:blip r:embed="rId3">
            <a:alphaModFix/>
          </a:blip>
          <a:srcRect l="8266" t="30778" r="8579" b="20218"/>
          <a:stretch/>
        </p:blipFill>
        <p:spPr>
          <a:xfrm>
            <a:off x="884238" y="1592876"/>
            <a:ext cx="8890000" cy="3704602"/>
          </a:xfrm>
          <a:prstGeom prst="rect">
            <a:avLst/>
          </a:prstGeom>
          <a:noFill/>
          <a:ln>
            <a:noFill/>
          </a:ln>
        </p:spPr>
      </p:pic>
      <p:sp>
        <p:nvSpPr>
          <p:cNvPr id="319" name="Google Shape;319;p19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What Do They Eat?</a:t>
            </a:r>
            <a:endParaRPr dirty="0">
              <a:latin typeface="Twinkl" pitchFamily="2" charset="0"/>
            </a:endParaRPr>
          </a:p>
        </p:txBody>
      </p:sp>
      <p:pic>
        <p:nvPicPr>
          <p:cNvPr id="320" name="Google Shape;320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107165" y="638330"/>
            <a:ext cx="864000" cy="8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321" name="Google Shape;321;p19"/>
          <p:cNvSpPr/>
          <p:nvPr/>
        </p:nvSpPr>
        <p:spPr>
          <a:xfrm>
            <a:off x="901700" y="5349845"/>
            <a:ext cx="8872538" cy="575995"/>
          </a:xfrm>
          <a:prstGeom prst="roundRect">
            <a:avLst>
              <a:gd name="adj" fmla="val 16667"/>
            </a:avLst>
          </a:prstGeom>
          <a:solidFill>
            <a:srgbClr val="2CB8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lt1"/>
                </a:solidFill>
                <a:latin typeface="Twinkl" pitchFamily="2" charset="0"/>
                <a:sym typeface="Arial"/>
              </a:rPr>
              <a:t>How can we find out? </a:t>
            </a:r>
            <a:endParaRPr>
              <a:latin typeface="Twinkl" pitchFamily="2" charset="0"/>
            </a:endParaRPr>
          </a:p>
        </p:txBody>
      </p:sp>
      <p:pic>
        <p:nvPicPr>
          <p:cNvPr id="322" name="Google Shape;322;p19"/>
          <p:cNvPicPr preferRelativeResize="0"/>
          <p:nvPr/>
        </p:nvPicPr>
        <p:blipFill rotWithShape="1">
          <a:blip r:embed="rId5">
            <a:alphaModFix/>
          </a:blip>
          <a:srcRect l="23477" t="3112" r="15529" b="6672"/>
          <a:stretch/>
        </p:blipFill>
        <p:spPr>
          <a:xfrm>
            <a:off x="6812605" y="1922161"/>
            <a:ext cx="2712934" cy="2677547"/>
          </a:xfrm>
          <a:prstGeom prst="ellipse">
            <a:avLst/>
          </a:prstGeom>
          <a:noFill/>
          <a:ln w="28575" cap="flat" cmpd="sng">
            <a:solidFill>
              <a:srgbClr val="2CB8BC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23" name="Google Shape;323;p19"/>
          <p:cNvSpPr/>
          <p:nvPr/>
        </p:nvSpPr>
        <p:spPr>
          <a:xfrm>
            <a:off x="7218304" y="1802087"/>
            <a:ext cx="1901536" cy="57599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2CB8BC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hedgehog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324" name="Google Shape;324;p19"/>
          <p:cNvPicPr preferRelativeResize="0"/>
          <p:nvPr/>
        </p:nvPicPr>
        <p:blipFill rotWithShape="1">
          <a:blip r:embed="rId6">
            <a:alphaModFix/>
          </a:blip>
          <a:srcRect l="35771" t="4480" r="2734" b="4479"/>
          <a:stretch/>
        </p:blipFill>
        <p:spPr>
          <a:xfrm>
            <a:off x="1166275" y="1922160"/>
            <a:ext cx="2712934" cy="2677547"/>
          </a:xfrm>
          <a:prstGeom prst="ellipse">
            <a:avLst/>
          </a:prstGeom>
          <a:noFill/>
          <a:ln w="28575" cap="flat" cmpd="sng">
            <a:solidFill>
              <a:srgbClr val="2CB8BC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25" name="Google Shape;325;p19"/>
          <p:cNvSpPr/>
          <p:nvPr/>
        </p:nvSpPr>
        <p:spPr>
          <a:xfrm>
            <a:off x="1571974" y="1803225"/>
            <a:ext cx="1901536" cy="57599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2CB8BC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tx1"/>
                </a:solidFill>
                <a:latin typeface="Twinkl" pitchFamily="2" charset="0"/>
                <a:sym typeface="Arial"/>
              </a:rPr>
              <a:t>barn owl</a:t>
            </a:r>
            <a:endParaRPr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326" name="Google Shape;326;p19"/>
          <p:cNvPicPr preferRelativeResize="0"/>
          <p:nvPr/>
        </p:nvPicPr>
        <p:blipFill rotWithShape="1">
          <a:blip r:embed="rId7">
            <a:alphaModFix/>
          </a:blip>
          <a:srcRect l="31787" t="4375" r="4064" b="2516"/>
          <a:stretch/>
        </p:blipFill>
        <p:spPr>
          <a:xfrm>
            <a:off x="3980300" y="1974530"/>
            <a:ext cx="2712934" cy="2625177"/>
          </a:xfrm>
          <a:prstGeom prst="ellipse">
            <a:avLst/>
          </a:prstGeom>
          <a:noFill/>
          <a:ln w="28575" cap="flat" cmpd="sng">
            <a:solidFill>
              <a:srgbClr val="2CB8BC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27" name="Google Shape;327;p19"/>
          <p:cNvSpPr/>
          <p:nvPr/>
        </p:nvSpPr>
        <p:spPr>
          <a:xfrm>
            <a:off x="4395932" y="1802656"/>
            <a:ext cx="1901536" cy="57599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2CB8BC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greenfinch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38" name="Google Shape;338;p19"/>
          <p:cNvSpPr/>
          <p:nvPr/>
        </p:nvSpPr>
        <p:spPr>
          <a:xfrm>
            <a:off x="2334183" y="6036793"/>
            <a:ext cx="6974986" cy="4082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dk1"/>
                </a:solidFill>
                <a:latin typeface="Twinkl" pitchFamily="2" charset="0"/>
                <a:sym typeface="Arial"/>
              </a:rPr>
              <a:t>We can use a secondary source, such as a non-fiction text.</a:t>
            </a:r>
            <a:endParaRPr dirty="0">
              <a:latin typeface="Twinkl" pitchFamily="2" charset="0"/>
            </a:endParaRPr>
          </a:p>
        </p:txBody>
      </p:sp>
      <p:sp>
        <p:nvSpPr>
          <p:cNvPr id="339" name="Google Shape;339;p19"/>
          <p:cNvSpPr/>
          <p:nvPr/>
        </p:nvSpPr>
        <p:spPr>
          <a:xfrm>
            <a:off x="3620655" y="4327032"/>
            <a:ext cx="6054580" cy="848497"/>
          </a:xfrm>
          <a:prstGeom prst="roundRect">
            <a:avLst>
              <a:gd name="adj" fmla="val 15349"/>
            </a:avLst>
          </a:prstGeom>
          <a:solidFill>
            <a:schemeClr val="lt1"/>
          </a:solidFill>
          <a:ln w="28575" cap="flat" cmpd="sng">
            <a:solidFill>
              <a:srgbClr val="92D05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53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0" name="Quizby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877538" y="4426445"/>
            <a:ext cx="648000" cy="64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41" name="Exit"/>
          <p:cNvSpPr/>
          <p:nvPr/>
        </p:nvSpPr>
        <p:spPr>
          <a:xfrm flipH="1">
            <a:off x="3620655" y="4327031"/>
            <a:ext cx="314325" cy="323850"/>
          </a:xfrm>
          <a:prstGeom prst="round1Rect">
            <a:avLst>
              <a:gd name="adj" fmla="val 48990"/>
            </a:avLst>
          </a:prstGeom>
          <a:solidFill>
            <a:srgbClr val="92D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endParaRPr/>
          </a:p>
        </p:txBody>
      </p:sp>
      <p:sp>
        <p:nvSpPr>
          <p:cNvPr id="342" name="Google Shape;342;p19"/>
          <p:cNvSpPr/>
          <p:nvPr/>
        </p:nvSpPr>
        <p:spPr>
          <a:xfrm>
            <a:off x="3980300" y="4380533"/>
            <a:ext cx="4909782" cy="7241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53"/>
              <a:buFont typeface="Arial"/>
              <a:buNone/>
            </a:pPr>
            <a:r>
              <a:rPr lang="en-GB" sz="2053">
                <a:solidFill>
                  <a:schemeClr val="dk1"/>
                </a:solidFill>
                <a:latin typeface="Twinkl" pitchFamily="2" charset="0"/>
                <a:sym typeface="Arial"/>
              </a:rPr>
              <a:t>What do you think these animals eat?</a:t>
            </a:r>
            <a:endParaRPr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53"/>
              <a:buFont typeface="Arial"/>
              <a:buNone/>
            </a:pPr>
            <a:r>
              <a:rPr lang="en-GB" sz="2053">
                <a:solidFill>
                  <a:schemeClr val="dk1"/>
                </a:solidFill>
                <a:latin typeface="Twinkl" pitchFamily="2" charset="0"/>
                <a:sym typeface="Arial"/>
              </a:rPr>
              <a:t>Talk to your partner. </a:t>
            </a:r>
            <a:endParaRPr>
              <a:latin typeface="Twinkl" pitchFamily="2" charset="0"/>
            </a:endParaRPr>
          </a:p>
        </p:txBody>
      </p:sp>
      <p:grpSp>
        <p:nvGrpSpPr>
          <p:cNvPr id="27" name="eBook">
            <a:extLst>
              <a:ext uri="{FF2B5EF4-FFF2-40B4-BE49-F238E27FC236}">
                <a16:creationId xmlns:a16="http://schemas.microsoft.com/office/drawing/2014/main" id="{18C70BE1-32F0-4A2B-9D3D-973CF48AD710}"/>
              </a:ext>
            </a:extLst>
          </p:cNvPr>
          <p:cNvGrpSpPr/>
          <p:nvPr/>
        </p:nvGrpSpPr>
        <p:grpSpPr>
          <a:xfrm>
            <a:off x="939615" y="4822329"/>
            <a:ext cx="1308298" cy="1813826"/>
            <a:chOff x="8595421" y="4979303"/>
            <a:chExt cx="1308298" cy="1813826"/>
          </a:xfrm>
        </p:grpSpPr>
        <p:pic>
          <p:nvPicPr>
            <p:cNvPr id="28" name="eBook Cover">
              <a:hlinkClick r:id="rId9" action="ppaction://hlinksldjump"/>
              <a:extLst>
                <a:ext uri="{FF2B5EF4-FFF2-40B4-BE49-F238E27FC236}">
                  <a16:creationId xmlns:a16="http://schemas.microsoft.com/office/drawing/2014/main" id="{B0BEE4F7-DF8B-41C8-8170-DA6C4220263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499" r="1"/>
            <a:stretch/>
          </p:blipFill>
          <p:spPr>
            <a:xfrm>
              <a:off x="8595421" y="4979303"/>
              <a:ext cx="1184715" cy="1680965"/>
            </a:xfrm>
            <a:prstGeom prst="rect">
              <a:avLst/>
            </a:prstGeom>
            <a:ln w="19050">
              <a:solidFill>
                <a:srgbClr val="E50A7E"/>
              </a:solidFill>
            </a:ln>
          </p:spPr>
        </p:pic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752E59A2-9CB0-4EB1-968F-8B0EDC85024A}"/>
                </a:ext>
              </a:extLst>
            </p:cNvPr>
            <p:cNvGrpSpPr/>
            <p:nvPr/>
          </p:nvGrpSpPr>
          <p:grpSpPr>
            <a:xfrm>
              <a:off x="9326315" y="6215725"/>
              <a:ext cx="577404" cy="577404"/>
              <a:chOff x="9326315" y="6215725"/>
              <a:chExt cx="577404" cy="577404"/>
            </a:xfrm>
          </p:grpSpPr>
          <p:sp>
            <p:nvSpPr>
              <p:cNvPr id="30" name="Icon colour">
                <a:hlinkClick r:id="rId9" action="ppaction://hlinksldjump"/>
                <a:extLst>
                  <a:ext uri="{FF2B5EF4-FFF2-40B4-BE49-F238E27FC236}">
                    <a16:creationId xmlns:a16="http://schemas.microsoft.com/office/drawing/2014/main" id="{78E0F2FD-746A-4C47-BED3-2307585B887B}"/>
                  </a:ext>
                </a:extLst>
              </p:cNvPr>
              <p:cNvSpPr/>
              <p:nvPr/>
            </p:nvSpPr>
            <p:spPr>
              <a:xfrm>
                <a:off x="9326315" y="6215725"/>
                <a:ext cx="577404" cy="577404"/>
              </a:xfrm>
              <a:prstGeom prst="ellipse">
                <a:avLst/>
              </a:prstGeom>
              <a:solidFill>
                <a:srgbClr val="E50A7E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182AAD5F-2D0D-444F-9892-8635C1B8CACB}"/>
                  </a:ext>
                </a:extLst>
              </p:cNvPr>
              <p:cNvGrpSpPr/>
              <p:nvPr/>
            </p:nvGrpSpPr>
            <p:grpSpPr>
              <a:xfrm>
                <a:off x="9418299" y="6312889"/>
                <a:ext cx="393436" cy="383076"/>
                <a:chOff x="6489605" y="4731874"/>
                <a:chExt cx="442899" cy="431237"/>
              </a:xfrm>
            </p:grpSpPr>
            <p:cxnSp>
              <p:nvCxnSpPr>
                <p:cNvPr id="32" name="Straight Arrow Connector 31">
                  <a:extLst>
                    <a:ext uri="{FF2B5EF4-FFF2-40B4-BE49-F238E27FC236}">
                      <a16:creationId xmlns:a16="http://schemas.microsoft.com/office/drawing/2014/main" id="{FA17D417-14E1-4E48-B111-99D577AA04F1}"/>
                    </a:ext>
                  </a:extLst>
                </p:cNvPr>
                <p:cNvCxnSpPr/>
                <p:nvPr/>
              </p:nvCxnSpPr>
              <p:spPr>
                <a:xfrm rot="2700000">
                  <a:off x="6601925" y="4938472"/>
                  <a:ext cx="0" cy="224639"/>
                </a:xfrm>
                <a:prstGeom prst="straightConnector1">
                  <a:avLst/>
                </a:prstGeom>
                <a:ln w="28575">
                  <a:solidFill>
                    <a:schemeClr val="bg1"/>
                  </a:solidFill>
                  <a:headEnd type="none" w="med" len="med"/>
                  <a:tailEnd type="arrow" w="med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" name="Straight Arrow Connector 32">
                  <a:extLst>
                    <a:ext uri="{FF2B5EF4-FFF2-40B4-BE49-F238E27FC236}">
                      <a16:creationId xmlns:a16="http://schemas.microsoft.com/office/drawing/2014/main" id="{DF3D8A09-F822-4D34-9431-493D1ED92B06}"/>
                    </a:ext>
                  </a:extLst>
                </p:cNvPr>
                <p:cNvCxnSpPr/>
                <p:nvPr/>
              </p:nvCxnSpPr>
              <p:spPr>
                <a:xfrm rot="18900000" flipH="1">
                  <a:off x="6820185" y="4938472"/>
                  <a:ext cx="0" cy="224639"/>
                </a:xfrm>
                <a:prstGeom prst="straightConnector1">
                  <a:avLst/>
                </a:prstGeom>
                <a:ln w="28575">
                  <a:solidFill>
                    <a:schemeClr val="bg1"/>
                  </a:solidFill>
                  <a:headEnd type="none" w="med" len="med"/>
                  <a:tailEnd type="arrow" w="med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4" name="Straight Arrow Connector 33">
                  <a:extLst>
                    <a:ext uri="{FF2B5EF4-FFF2-40B4-BE49-F238E27FC236}">
                      <a16:creationId xmlns:a16="http://schemas.microsoft.com/office/drawing/2014/main" id="{1D1AED29-1531-44F3-B24C-270D7C5B7955}"/>
                    </a:ext>
                  </a:extLst>
                </p:cNvPr>
                <p:cNvCxnSpPr/>
                <p:nvPr/>
              </p:nvCxnSpPr>
              <p:spPr>
                <a:xfrm rot="18900000" flipV="1">
                  <a:off x="6601925" y="4731874"/>
                  <a:ext cx="0" cy="224639"/>
                </a:xfrm>
                <a:prstGeom prst="straightConnector1">
                  <a:avLst/>
                </a:prstGeom>
                <a:ln w="28575" cap="rnd" cmpd="sng">
                  <a:solidFill>
                    <a:schemeClr val="bg1"/>
                  </a:solidFill>
                  <a:round/>
                  <a:headEnd type="none" w="med" len="sm"/>
                  <a:tailEnd type="arrow" w="med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" name="Straight Arrow Connector 34">
                  <a:extLst>
                    <a:ext uri="{FF2B5EF4-FFF2-40B4-BE49-F238E27FC236}">
                      <a16:creationId xmlns:a16="http://schemas.microsoft.com/office/drawing/2014/main" id="{639AB0F7-D333-477C-8147-486A317C35FF}"/>
                    </a:ext>
                  </a:extLst>
                </p:cNvPr>
                <p:cNvCxnSpPr/>
                <p:nvPr/>
              </p:nvCxnSpPr>
              <p:spPr>
                <a:xfrm rot="2700000" flipH="1" flipV="1">
                  <a:off x="6820185" y="4731874"/>
                  <a:ext cx="0" cy="224639"/>
                </a:xfrm>
                <a:prstGeom prst="straightConnector1">
                  <a:avLst/>
                </a:prstGeom>
                <a:ln w="28575" cap="rnd">
                  <a:solidFill>
                    <a:schemeClr val="bg1"/>
                  </a:solidFill>
                  <a:round/>
                  <a:headEnd type="none" w="med" len="med"/>
                  <a:tailEnd type="arrow" w="med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36" name="eBook Hyperlink Layer">
            <a:hlinkClick r:id="rId11" action="ppaction://hlinksldjump"/>
            <a:extLst>
              <a:ext uri="{FF2B5EF4-FFF2-40B4-BE49-F238E27FC236}">
                <a16:creationId xmlns:a16="http://schemas.microsoft.com/office/drawing/2014/main" id="{8C4B05C2-079B-4D90-B093-BF835D01B2F4}"/>
              </a:ext>
            </a:extLst>
          </p:cNvPr>
          <p:cNvSpPr/>
          <p:nvPr/>
        </p:nvSpPr>
        <p:spPr>
          <a:xfrm>
            <a:off x="853706" y="4733658"/>
            <a:ext cx="1424199" cy="1925905"/>
          </a:xfrm>
          <a:prstGeom prst="rect">
            <a:avLst/>
          </a:prstGeom>
          <a:solidFill>
            <a:srgbClr val="18A0D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1"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6" name="Google Shape;416;p25"/>
          <p:cNvGrpSpPr/>
          <p:nvPr/>
        </p:nvGrpSpPr>
        <p:grpSpPr>
          <a:xfrm>
            <a:off x="-1587" y="-250"/>
            <a:ext cx="10693400" cy="7563728"/>
            <a:chOff x="-1587" y="-250"/>
            <a:chExt cx="10693400" cy="7563728"/>
          </a:xfrm>
        </p:grpSpPr>
        <p:sp>
          <p:nvSpPr>
            <p:cNvPr id="417" name="Google Shape;417;p25"/>
            <p:cNvSpPr/>
            <p:nvPr/>
          </p:nvSpPr>
          <p:spPr>
            <a:xfrm>
              <a:off x="5345113" y="-250"/>
              <a:ext cx="5346700" cy="7563728"/>
            </a:xfrm>
            <a:prstGeom prst="rect">
              <a:avLst/>
            </a:prstGeom>
            <a:gradFill>
              <a:gsLst>
                <a:gs pos="0">
                  <a:srgbClr val="050505">
                    <a:alpha val="20000"/>
                  </a:srgbClr>
                </a:gs>
                <a:gs pos="15000">
                  <a:srgbClr val="7F7F7F">
                    <a:alpha val="0"/>
                  </a:srgbClr>
                </a:gs>
                <a:gs pos="56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53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8" name="Google Shape;418;p25"/>
            <p:cNvSpPr/>
            <p:nvPr/>
          </p:nvSpPr>
          <p:spPr>
            <a:xfrm>
              <a:off x="-1587" y="0"/>
              <a:ext cx="5345813" cy="7559107"/>
            </a:xfrm>
            <a:prstGeom prst="rect">
              <a:avLst/>
            </a:prstGeom>
            <a:gradFill>
              <a:gsLst>
                <a:gs pos="0">
                  <a:srgbClr val="000000">
                    <a:alpha val="0"/>
                  </a:srgbClr>
                </a:gs>
                <a:gs pos="1000">
                  <a:srgbClr val="000000">
                    <a:alpha val="0"/>
                  </a:srgbClr>
                </a:gs>
                <a:gs pos="52999">
                  <a:srgbClr val="FFFFFF">
                    <a:alpha val="0"/>
                  </a:srgbClr>
                </a:gs>
                <a:gs pos="95000">
                  <a:srgbClr val="333333">
                    <a:alpha val="0"/>
                  </a:srgbClr>
                </a:gs>
                <a:gs pos="100000">
                  <a:srgbClr val="1C1C1C">
                    <a:alpha val="2000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53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419" name="Google Shape;419;p25"/>
            <p:cNvCxnSpPr/>
            <p:nvPr/>
          </p:nvCxnSpPr>
          <p:spPr>
            <a:xfrm>
              <a:off x="5345906" y="-250"/>
              <a:ext cx="0" cy="7559357"/>
            </a:xfrm>
            <a:prstGeom prst="straightConnector1">
              <a:avLst/>
            </a:prstGeom>
            <a:noFill/>
            <a:ln w="9525" cap="rnd" cmpd="sng">
              <a:solidFill>
                <a:schemeClr val="dk1">
                  <a:alpha val="5882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BE3DE94B-DAE7-4709-8444-1A8F3E242B32}"/>
              </a:ext>
            </a:extLst>
          </p:cNvPr>
          <p:cNvGrpSpPr/>
          <p:nvPr/>
        </p:nvGrpSpPr>
        <p:grpSpPr>
          <a:xfrm>
            <a:off x="9945200" y="170712"/>
            <a:ext cx="575651" cy="575651"/>
            <a:chOff x="10047288" y="51573"/>
            <a:chExt cx="575651" cy="575651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D11DC70A-5F33-497D-9D80-DA46114AFA7A}"/>
                </a:ext>
              </a:extLst>
            </p:cNvPr>
            <p:cNvSpPr/>
            <p:nvPr/>
          </p:nvSpPr>
          <p:spPr>
            <a:xfrm>
              <a:off x="10047288" y="51573"/>
              <a:ext cx="575651" cy="575651"/>
            </a:xfrm>
            <a:prstGeom prst="ellipse">
              <a:avLst/>
            </a:prstGeom>
            <a:solidFill>
              <a:srgbClr val="DB007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2E13B56E-6207-4A93-BD19-E56C90EE1F8E}"/>
                </a:ext>
              </a:extLst>
            </p:cNvPr>
            <p:cNvGrpSpPr/>
            <p:nvPr/>
          </p:nvGrpSpPr>
          <p:grpSpPr>
            <a:xfrm>
              <a:off x="10146164" y="150450"/>
              <a:ext cx="377896" cy="377896"/>
              <a:chOff x="10132732" y="132783"/>
              <a:chExt cx="405770" cy="405770"/>
            </a:xfrm>
          </p:grpSpPr>
          <p:sp>
            <p:nvSpPr>
              <p:cNvPr id="9" name="Rounded Rectangle 28">
                <a:extLst>
                  <a:ext uri="{FF2B5EF4-FFF2-40B4-BE49-F238E27FC236}">
                    <a16:creationId xmlns:a16="http://schemas.microsoft.com/office/drawing/2014/main" id="{A9F44E6F-49B3-4EB4-877F-4949944D7A1C}"/>
                  </a:ext>
                </a:extLst>
              </p:cNvPr>
              <p:cNvSpPr/>
              <p:nvPr/>
            </p:nvSpPr>
            <p:spPr>
              <a:xfrm rot="18900000" flipH="1">
                <a:off x="10306626" y="132783"/>
                <a:ext cx="57983" cy="40577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" name="Rounded Rectangle 35">
                <a:extLst>
                  <a:ext uri="{FF2B5EF4-FFF2-40B4-BE49-F238E27FC236}">
                    <a16:creationId xmlns:a16="http://schemas.microsoft.com/office/drawing/2014/main" id="{3DE3F30E-0E15-4D3F-83D6-7312CB51DD22}"/>
                  </a:ext>
                </a:extLst>
              </p:cNvPr>
              <p:cNvSpPr/>
              <p:nvPr/>
            </p:nvSpPr>
            <p:spPr>
              <a:xfrm rot="2700000">
                <a:off x="10305855" y="132783"/>
                <a:ext cx="59524" cy="40577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11" name="Rectangle 10">
            <a:hlinkClick r:id="rId3" action="ppaction://hlinksldjump"/>
            <a:extLst>
              <a:ext uri="{FF2B5EF4-FFF2-40B4-BE49-F238E27FC236}">
                <a16:creationId xmlns:a16="http://schemas.microsoft.com/office/drawing/2014/main" id="{F902AD9E-AF66-4564-93F0-9E052F55F19D}"/>
              </a:ext>
            </a:extLst>
          </p:cNvPr>
          <p:cNvSpPr/>
          <p:nvPr/>
        </p:nvSpPr>
        <p:spPr>
          <a:xfrm>
            <a:off x="9774238" y="0"/>
            <a:ext cx="917575" cy="917575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ounded Rectangle 29">
            <a:extLst>
              <a:ext uri="{FF2B5EF4-FFF2-40B4-BE49-F238E27FC236}">
                <a16:creationId xmlns:a16="http://schemas.microsoft.com/office/drawing/2014/main" id="{1DB50818-BBF8-465A-99D9-28686D127F16}"/>
              </a:ext>
            </a:extLst>
          </p:cNvPr>
          <p:cNvSpPr/>
          <p:nvPr/>
        </p:nvSpPr>
        <p:spPr>
          <a:xfrm>
            <a:off x="4548180" y="6952171"/>
            <a:ext cx="1597039" cy="333980"/>
          </a:xfrm>
          <a:prstGeom prst="roundRect">
            <a:avLst>
              <a:gd name="adj" fmla="val 48018"/>
            </a:avLst>
          </a:prstGeom>
          <a:solidFill>
            <a:srgbClr val="EC5E9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30">
            <a:extLst>
              <a:ext uri="{FF2B5EF4-FFF2-40B4-BE49-F238E27FC236}">
                <a16:creationId xmlns:a16="http://schemas.microsoft.com/office/drawing/2014/main" id="{D9F66D6A-15C9-4B2E-84BF-CD17804F2762}"/>
              </a:ext>
            </a:extLst>
          </p:cNvPr>
          <p:cNvSpPr/>
          <p:nvPr/>
        </p:nvSpPr>
        <p:spPr>
          <a:xfrm>
            <a:off x="5172158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31">
            <a:extLst>
              <a:ext uri="{FF2B5EF4-FFF2-40B4-BE49-F238E27FC236}">
                <a16:creationId xmlns:a16="http://schemas.microsoft.com/office/drawing/2014/main" id="{CF47226E-41BB-4E67-B7FA-754FBA96DF4C}"/>
              </a:ext>
            </a:extLst>
          </p:cNvPr>
          <p:cNvSpPr/>
          <p:nvPr/>
        </p:nvSpPr>
        <p:spPr>
          <a:xfrm>
            <a:off x="5395043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32">
            <a:extLst>
              <a:ext uri="{FF2B5EF4-FFF2-40B4-BE49-F238E27FC236}">
                <a16:creationId xmlns:a16="http://schemas.microsoft.com/office/drawing/2014/main" id="{07BE54CD-49B4-4D01-B302-2053941F6FAC}"/>
              </a:ext>
            </a:extLst>
          </p:cNvPr>
          <p:cNvSpPr/>
          <p:nvPr/>
        </p:nvSpPr>
        <p:spPr>
          <a:xfrm>
            <a:off x="5617926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34">
            <a:extLst>
              <a:ext uri="{FF2B5EF4-FFF2-40B4-BE49-F238E27FC236}">
                <a16:creationId xmlns:a16="http://schemas.microsoft.com/office/drawing/2014/main" id="{2E38361C-8960-4D86-BB78-207E4B6167BC}"/>
              </a:ext>
            </a:extLst>
          </p:cNvPr>
          <p:cNvSpPr/>
          <p:nvPr/>
        </p:nvSpPr>
        <p:spPr>
          <a:xfrm>
            <a:off x="4949274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33">
            <a:extLst>
              <a:ext uri="{FF2B5EF4-FFF2-40B4-BE49-F238E27FC236}">
                <a16:creationId xmlns:a16="http://schemas.microsoft.com/office/drawing/2014/main" id="{1A8C584C-57D4-43CD-BB6E-03BA1B8C5D08}"/>
              </a:ext>
            </a:extLst>
          </p:cNvPr>
          <p:cNvSpPr/>
          <p:nvPr/>
        </p:nvSpPr>
        <p:spPr>
          <a:xfrm>
            <a:off x="4726390" y="7092973"/>
            <a:ext cx="324242" cy="52377"/>
          </a:xfrm>
          <a:prstGeom prst="roundRect">
            <a:avLst>
              <a:gd name="adj" fmla="val 48018"/>
            </a:avLst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4" name="Google Shape;424;p26"/>
          <p:cNvGrpSpPr/>
          <p:nvPr/>
        </p:nvGrpSpPr>
        <p:grpSpPr>
          <a:xfrm>
            <a:off x="-1587" y="-250"/>
            <a:ext cx="10693400" cy="7563728"/>
            <a:chOff x="-1587" y="-250"/>
            <a:chExt cx="10693400" cy="7563728"/>
          </a:xfrm>
        </p:grpSpPr>
        <p:sp>
          <p:nvSpPr>
            <p:cNvPr id="425" name="Google Shape;425;p26"/>
            <p:cNvSpPr/>
            <p:nvPr/>
          </p:nvSpPr>
          <p:spPr>
            <a:xfrm>
              <a:off x="5345113" y="-250"/>
              <a:ext cx="5346700" cy="7563728"/>
            </a:xfrm>
            <a:prstGeom prst="rect">
              <a:avLst/>
            </a:prstGeom>
            <a:gradFill>
              <a:gsLst>
                <a:gs pos="0">
                  <a:srgbClr val="050505">
                    <a:alpha val="20000"/>
                  </a:srgbClr>
                </a:gs>
                <a:gs pos="15000">
                  <a:srgbClr val="7F7F7F">
                    <a:alpha val="0"/>
                  </a:srgbClr>
                </a:gs>
                <a:gs pos="56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53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6" name="Google Shape;426;p26"/>
            <p:cNvSpPr/>
            <p:nvPr/>
          </p:nvSpPr>
          <p:spPr>
            <a:xfrm>
              <a:off x="-1587" y="0"/>
              <a:ext cx="5345813" cy="7559107"/>
            </a:xfrm>
            <a:prstGeom prst="rect">
              <a:avLst/>
            </a:prstGeom>
            <a:gradFill>
              <a:gsLst>
                <a:gs pos="0">
                  <a:srgbClr val="000000">
                    <a:alpha val="0"/>
                  </a:srgbClr>
                </a:gs>
                <a:gs pos="1000">
                  <a:srgbClr val="000000">
                    <a:alpha val="0"/>
                  </a:srgbClr>
                </a:gs>
                <a:gs pos="52999">
                  <a:srgbClr val="FFFFFF">
                    <a:alpha val="0"/>
                  </a:srgbClr>
                </a:gs>
                <a:gs pos="95000">
                  <a:srgbClr val="333333">
                    <a:alpha val="0"/>
                  </a:srgbClr>
                </a:gs>
                <a:gs pos="100000">
                  <a:srgbClr val="1C1C1C">
                    <a:alpha val="2000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53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427" name="Google Shape;427;p26"/>
            <p:cNvCxnSpPr/>
            <p:nvPr/>
          </p:nvCxnSpPr>
          <p:spPr>
            <a:xfrm>
              <a:off x="5345906" y="-250"/>
              <a:ext cx="0" cy="7559357"/>
            </a:xfrm>
            <a:prstGeom prst="straightConnector1">
              <a:avLst/>
            </a:prstGeom>
            <a:noFill/>
            <a:ln w="9525" cap="rnd" cmpd="sng">
              <a:solidFill>
                <a:schemeClr val="dk1">
                  <a:alpha val="5882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AA531C9D-74A5-45F0-B455-706D6820ACB0}"/>
              </a:ext>
            </a:extLst>
          </p:cNvPr>
          <p:cNvGrpSpPr/>
          <p:nvPr/>
        </p:nvGrpSpPr>
        <p:grpSpPr>
          <a:xfrm>
            <a:off x="9945200" y="170712"/>
            <a:ext cx="575651" cy="575651"/>
            <a:chOff x="10047288" y="51573"/>
            <a:chExt cx="575651" cy="575651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55E4E0AF-163C-4A1E-99D2-4B2CC0001037}"/>
                </a:ext>
              </a:extLst>
            </p:cNvPr>
            <p:cNvSpPr/>
            <p:nvPr/>
          </p:nvSpPr>
          <p:spPr>
            <a:xfrm>
              <a:off x="10047288" y="51573"/>
              <a:ext cx="575651" cy="575651"/>
            </a:xfrm>
            <a:prstGeom prst="ellipse">
              <a:avLst/>
            </a:prstGeom>
            <a:solidFill>
              <a:srgbClr val="DB007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70C76981-4901-4B50-899B-A222341F4F71}"/>
                </a:ext>
              </a:extLst>
            </p:cNvPr>
            <p:cNvGrpSpPr/>
            <p:nvPr/>
          </p:nvGrpSpPr>
          <p:grpSpPr>
            <a:xfrm>
              <a:off x="10146164" y="150450"/>
              <a:ext cx="377896" cy="377896"/>
              <a:chOff x="10132732" y="132783"/>
              <a:chExt cx="405770" cy="405770"/>
            </a:xfrm>
          </p:grpSpPr>
          <p:sp>
            <p:nvSpPr>
              <p:cNvPr id="9" name="Rounded Rectangle 28">
                <a:extLst>
                  <a:ext uri="{FF2B5EF4-FFF2-40B4-BE49-F238E27FC236}">
                    <a16:creationId xmlns:a16="http://schemas.microsoft.com/office/drawing/2014/main" id="{3F337B04-7F5D-42C0-8F9B-226CD6E20AE4}"/>
                  </a:ext>
                </a:extLst>
              </p:cNvPr>
              <p:cNvSpPr/>
              <p:nvPr/>
            </p:nvSpPr>
            <p:spPr>
              <a:xfrm rot="18900000" flipH="1">
                <a:off x="10306626" y="132783"/>
                <a:ext cx="57983" cy="40577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" name="Rounded Rectangle 35">
                <a:extLst>
                  <a:ext uri="{FF2B5EF4-FFF2-40B4-BE49-F238E27FC236}">
                    <a16:creationId xmlns:a16="http://schemas.microsoft.com/office/drawing/2014/main" id="{E1C09F96-4A6D-474F-9926-6349D42C7A55}"/>
                  </a:ext>
                </a:extLst>
              </p:cNvPr>
              <p:cNvSpPr/>
              <p:nvPr/>
            </p:nvSpPr>
            <p:spPr>
              <a:xfrm rot="2700000">
                <a:off x="10305855" y="132783"/>
                <a:ext cx="59524" cy="40577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11" name="Rectangle 10">
            <a:hlinkClick r:id="rId3" action="ppaction://hlinksldjump"/>
            <a:extLst>
              <a:ext uri="{FF2B5EF4-FFF2-40B4-BE49-F238E27FC236}">
                <a16:creationId xmlns:a16="http://schemas.microsoft.com/office/drawing/2014/main" id="{F0742A5F-2DEB-4F1D-B17A-73F46679484A}"/>
              </a:ext>
            </a:extLst>
          </p:cNvPr>
          <p:cNvSpPr/>
          <p:nvPr/>
        </p:nvSpPr>
        <p:spPr>
          <a:xfrm>
            <a:off x="9774238" y="0"/>
            <a:ext cx="917575" cy="917575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ounded Rectangle 37">
            <a:extLst>
              <a:ext uri="{FF2B5EF4-FFF2-40B4-BE49-F238E27FC236}">
                <a16:creationId xmlns:a16="http://schemas.microsoft.com/office/drawing/2014/main" id="{84502E9D-E22C-4361-9D5D-F95B64C76CF3}"/>
              </a:ext>
            </a:extLst>
          </p:cNvPr>
          <p:cNvSpPr/>
          <p:nvPr/>
        </p:nvSpPr>
        <p:spPr>
          <a:xfrm>
            <a:off x="4548180" y="6952171"/>
            <a:ext cx="1597039" cy="333980"/>
          </a:xfrm>
          <a:prstGeom prst="roundRect">
            <a:avLst>
              <a:gd name="adj" fmla="val 48018"/>
            </a:avLst>
          </a:prstGeom>
          <a:solidFill>
            <a:srgbClr val="EC5E9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47">
            <a:extLst>
              <a:ext uri="{FF2B5EF4-FFF2-40B4-BE49-F238E27FC236}">
                <a16:creationId xmlns:a16="http://schemas.microsoft.com/office/drawing/2014/main" id="{88AC5483-6F42-4C99-83C5-5137A7057AFD}"/>
              </a:ext>
            </a:extLst>
          </p:cNvPr>
          <p:cNvSpPr/>
          <p:nvPr/>
        </p:nvSpPr>
        <p:spPr>
          <a:xfrm>
            <a:off x="5172158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48">
            <a:extLst>
              <a:ext uri="{FF2B5EF4-FFF2-40B4-BE49-F238E27FC236}">
                <a16:creationId xmlns:a16="http://schemas.microsoft.com/office/drawing/2014/main" id="{59A029D2-0610-43D8-B7E5-DFFF7298FB5E}"/>
              </a:ext>
            </a:extLst>
          </p:cNvPr>
          <p:cNvSpPr/>
          <p:nvPr/>
        </p:nvSpPr>
        <p:spPr>
          <a:xfrm>
            <a:off x="5395043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9">
            <a:extLst>
              <a:ext uri="{FF2B5EF4-FFF2-40B4-BE49-F238E27FC236}">
                <a16:creationId xmlns:a16="http://schemas.microsoft.com/office/drawing/2014/main" id="{0553A19E-EC67-44F4-97D8-6CAFFCA94074}"/>
              </a:ext>
            </a:extLst>
          </p:cNvPr>
          <p:cNvSpPr/>
          <p:nvPr/>
        </p:nvSpPr>
        <p:spPr>
          <a:xfrm>
            <a:off x="5617926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45">
            <a:extLst>
              <a:ext uri="{FF2B5EF4-FFF2-40B4-BE49-F238E27FC236}">
                <a16:creationId xmlns:a16="http://schemas.microsoft.com/office/drawing/2014/main" id="{298CEC2E-DA54-4F8E-9DDA-758694C8AD94}"/>
              </a:ext>
            </a:extLst>
          </p:cNvPr>
          <p:cNvSpPr/>
          <p:nvPr/>
        </p:nvSpPr>
        <p:spPr>
          <a:xfrm>
            <a:off x="4726389" y="7092973"/>
            <a:ext cx="349083" cy="52377"/>
          </a:xfrm>
          <a:prstGeom prst="roundRect">
            <a:avLst>
              <a:gd name="adj" fmla="val 48018"/>
            </a:avLst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46">
            <a:extLst>
              <a:ext uri="{FF2B5EF4-FFF2-40B4-BE49-F238E27FC236}">
                <a16:creationId xmlns:a16="http://schemas.microsoft.com/office/drawing/2014/main" id="{0932FE95-4DBD-43F8-8F73-5A2FC75E3C89}"/>
              </a:ext>
            </a:extLst>
          </p:cNvPr>
          <p:cNvSpPr/>
          <p:nvPr/>
        </p:nvSpPr>
        <p:spPr>
          <a:xfrm>
            <a:off x="4949274" y="7092973"/>
            <a:ext cx="418064" cy="52377"/>
          </a:xfrm>
          <a:prstGeom prst="roundRect">
            <a:avLst>
              <a:gd name="adj" fmla="val 48018"/>
            </a:avLst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2" name="Google Shape;432;p27"/>
          <p:cNvGrpSpPr/>
          <p:nvPr/>
        </p:nvGrpSpPr>
        <p:grpSpPr>
          <a:xfrm>
            <a:off x="-1587" y="-250"/>
            <a:ext cx="10693400" cy="7563728"/>
            <a:chOff x="-1587" y="-250"/>
            <a:chExt cx="10693400" cy="7563728"/>
          </a:xfrm>
        </p:grpSpPr>
        <p:sp>
          <p:nvSpPr>
            <p:cNvPr id="433" name="Google Shape;433;p27"/>
            <p:cNvSpPr/>
            <p:nvPr/>
          </p:nvSpPr>
          <p:spPr>
            <a:xfrm>
              <a:off x="5345113" y="-250"/>
              <a:ext cx="5346700" cy="7563728"/>
            </a:xfrm>
            <a:prstGeom prst="rect">
              <a:avLst/>
            </a:prstGeom>
            <a:gradFill>
              <a:gsLst>
                <a:gs pos="0">
                  <a:srgbClr val="050505">
                    <a:alpha val="20000"/>
                  </a:srgbClr>
                </a:gs>
                <a:gs pos="15000">
                  <a:srgbClr val="7F7F7F">
                    <a:alpha val="0"/>
                  </a:srgbClr>
                </a:gs>
                <a:gs pos="56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53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4" name="Google Shape;434;p27"/>
            <p:cNvSpPr/>
            <p:nvPr/>
          </p:nvSpPr>
          <p:spPr>
            <a:xfrm>
              <a:off x="-1587" y="0"/>
              <a:ext cx="5345813" cy="7559107"/>
            </a:xfrm>
            <a:prstGeom prst="rect">
              <a:avLst/>
            </a:prstGeom>
            <a:gradFill>
              <a:gsLst>
                <a:gs pos="0">
                  <a:srgbClr val="000000">
                    <a:alpha val="0"/>
                  </a:srgbClr>
                </a:gs>
                <a:gs pos="1000">
                  <a:srgbClr val="000000">
                    <a:alpha val="0"/>
                  </a:srgbClr>
                </a:gs>
                <a:gs pos="52999">
                  <a:srgbClr val="FFFFFF">
                    <a:alpha val="0"/>
                  </a:srgbClr>
                </a:gs>
                <a:gs pos="95000">
                  <a:srgbClr val="333333">
                    <a:alpha val="0"/>
                  </a:srgbClr>
                </a:gs>
                <a:gs pos="100000">
                  <a:srgbClr val="1C1C1C">
                    <a:alpha val="2000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53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435" name="Google Shape;435;p27"/>
            <p:cNvCxnSpPr/>
            <p:nvPr/>
          </p:nvCxnSpPr>
          <p:spPr>
            <a:xfrm>
              <a:off x="5345906" y="-250"/>
              <a:ext cx="0" cy="7559357"/>
            </a:xfrm>
            <a:prstGeom prst="straightConnector1">
              <a:avLst/>
            </a:prstGeom>
            <a:noFill/>
            <a:ln w="9525" cap="rnd" cmpd="sng">
              <a:solidFill>
                <a:schemeClr val="dk1">
                  <a:alpha val="5882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81DB1633-C482-4D2A-A13D-C6B2D6ACD301}"/>
              </a:ext>
            </a:extLst>
          </p:cNvPr>
          <p:cNvGrpSpPr/>
          <p:nvPr/>
        </p:nvGrpSpPr>
        <p:grpSpPr>
          <a:xfrm>
            <a:off x="9945200" y="170712"/>
            <a:ext cx="575651" cy="575651"/>
            <a:chOff x="10047288" y="51573"/>
            <a:chExt cx="575651" cy="575651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63A3189A-C1A7-4AF1-8031-B74901F716C5}"/>
                </a:ext>
              </a:extLst>
            </p:cNvPr>
            <p:cNvSpPr/>
            <p:nvPr/>
          </p:nvSpPr>
          <p:spPr>
            <a:xfrm>
              <a:off x="10047288" y="51573"/>
              <a:ext cx="575651" cy="575651"/>
            </a:xfrm>
            <a:prstGeom prst="ellipse">
              <a:avLst/>
            </a:prstGeom>
            <a:solidFill>
              <a:srgbClr val="DB007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228A29ED-FBAD-4EC4-9885-378EAF389F26}"/>
                </a:ext>
              </a:extLst>
            </p:cNvPr>
            <p:cNvGrpSpPr/>
            <p:nvPr/>
          </p:nvGrpSpPr>
          <p:grpSpPr>
            <a:xfrm>
              <a:off x="10146164" y="150450"/>
              <a:ext cx="377896" cy="377896"/>
              <a:chOff x="10132732" y="132783"/>
              <a:chExt cx="405770" cy="405770"/>
            </a:xfrm>
          </p:grpSpPr>
          <p:sp>
            <p:nvSpPr>
              <p:cNvPr id="9" name="Rounded Rectangle 28">
                <a:extLst>
                  <a:ext uri="{FF2B5EF4-FFF2-40B4-BE49-F238E27FC236}">
                    <a16:creationId xmlns:a16="http://schemas.microsoft.com/office/drawing/2014/main" id="{037F61A6-83CD-4710-BA06-1638C39DC180}"/>
                  </a:ext>
                </a:extLst>
              </p:cNvPr>
              <p:cNvSpPr/>
              <p:nvPr/>
            </p:nvSpPr>
            <p:spPr>
              <a:xfrm rot="18900000" flipH="1">
                <a:off x="10306626" y="132783"/>
                <a:ext cx="57983" cy="40577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" name="Rounded Rectangle 35">
                <a:extLst>
                  <a:ext uri="{FF2B5EF4-FFF2-40B4-BE49-F238E27FC236}">
                    <a16:creationId xmlns:a16="http://schemas.microsoft.com/office/drawing/2014/main" id="{4F1A7142-06CA-4492-B182-7535702EC740}"/>
                  </a:ext>
                </a:extLst>
              </p:cNvPr>
              <p:cNvSpPr/>
              <p:nvPr/>
            </p:nvSpPr>
            <p:spPr>
              <a:xfrm rot="2700000">
                <a:off x="10305855" y="132783"/>
                <a:ext cx="59524" cy="40577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11" name="Rectangle 10">
            <a:hlinkClick r:id="rId3" action="ppaction://hlinksldjump"/>
            <a:extLst>
              <a:ext uri="{FF2B5EF4-FFF2-40B4-BE49-F238E27FC236}">
                <a16:creationId xmlns:a16="http://schemas.microsoft.com/office/drawing/2014/main" id="{DDCCC873-EB3A-4ADF-BE5D-E0E16C754FBD}"/>
              </a:ext>
            </a:extLst>
          </p:cNvPr>
          <p:cNvSpPr/>
          <p:nvPr/>
        </p:nvSpPr>
        <p:spPr>
          <a:xfrm>
            <a:off x="9774238" y="0"/>
            <a:ext cx="917575" cy="917575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ounded Rectangle 37">
            <a:extLst>
              <a:ext uri="{FF2B5EF4-FFF2-40B4-BE49-F238E27FC236}">
                <a16:creationId xmlns:a16="http://schemas.microsoft.com/office/drawing/2014/main" id="{32E66F5E-D680-4F4D-8E68-2797A5C0C736}"/>
              </a:ext>
            </a:extLst>
          </p:cNvPr>
          <p:cNvSpPr/>
          <p:nvPr/>
        </p:nvSpPr>
        <p:spPr>
          <a:xfrm>
            <a:off x="4548180" y="6952171"/>
            <a:ext cx="1597039" cy="333980"/>
          </a:xfrm>
          <a:prstGeom prst="roundRect">
            <a:avLst>
              <a:gd name="adj" fmla="val 48018"/>
            </a:avLst>
          </a:prstGeom>
          <a:solidFill>
            <a:srgbClr val="EC5E9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47">
            <a:extLst>
              <a:ext uri="{FF2B5EF4-FFF2-40B4-BE49-F238E27FC236}">
                <a16:creationId xmlns:a16="http://schemas.microsoft.com/office/drawing/2014/main" id="{8C4FDE73-AE49-4347-B400-66E7773AE224}"/>
              </a:ext>
            </a:extLst>
          </p:cNvPr>
          <p:cNvSpPr/>
          <p:nvPr/>
        </p:nvSpPr>
        <p:spPr>
          <a:xfrm>
            <a:off x="5172158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48">
            <a:extLst>
              <a:ext uri="{FF2B5EF4-FFF2-40B4-BE49-F238E27FC236}">
                <a16:creationId xmlns:a16="http://schemas.microsoft.com/office/drawing/2014/main" id="{1FB3A8A9-CBCF-4323-9116-91EC0880D2D1}"/>
              </a:ext>
            </a:extLst>
          </p:cNvPr>
          <p:cNvSpPr/>
          <p:nvPr/>
        </p:nvSpPr>
        <p:spPr>
          <a:xfrm>
            <a:off x="5395043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9">
            <a:extLst>
              <a:ext uri="{FF2B5EF4-FFF2-40B4-BE49-F238E27FC236}">
                <a16:creationId xmlns:a16="http://schemas.microsoft.com/office/drawing/2014/main" id="{07008462-2036-416A-A07A-A862634E1FAA}"/>
              </a:ext>
            </a:extLst>
          </p:cNvPr>
          <p:cNvSpPr/>
          <p:nvPr/>
        </p:nvSpPr>
        <p:spPr>
          <a:xfrm>
            <a:off x="5617926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45">
            <a:extLst>
              <a:ext uri="{FF2B5EF4-FFF2-40B4-BE49-F238E27FC236}">
                <a16:creationId xmlns:a16="http://schemas.microsoft.com/office/drawing/2014/main" id="{6AFCC12B-54C6-4441-8182-537982A3F1EB}"/>
              </a:ext>
            </a:extLst>
          </p:cNvPr>
          <p:cNvSpPr/>
          <p:nvPr/>
        </p:nvSpPr>
        <p:spPr>
          <a:xfrm>
            <a:off x="4726389" y="7092973"/>
            <a:ext cx="349083" cy="52377"/>
          </a:xfrm>
          <a:prstGeom prst="roundRect">
            <a:avLst>
              <a:gd name="adj" fmla="val 48018"/>
            </a:avLst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46">
            <a:extLst>
              <a:ext uri="{FF2B5EF4-FFF2-40B4-BE49-F238E27FC236}">
                <a16:creationId xmlns:a16="http://schemas.microsoft.com/office/drawing/2014/main" id="{8F59B484-F7E8-44C0-A535-8060D8F018B6}"/>
              </a:ext>
            </a:extLst>
          </p:cNvPr>
          <p:cNvSpPr/>
          <p:nvPr/>
        </p:nvSpPr>
        <p:spPr>
          <a:xfrm>
            <a:off x="4949274" y="7092973"/>
            <a:ext cx="737151" cy="52377"/>
          </a:xfrm>
          <a:prstGeom prst="roundRect">
            <a:avLst>
              <a:gd name="adj" fmla="val 48018"/>
            </a:avLst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0" name="Google Shape;440;p28"/>
          <p:cNvGrpSpPr/>
          <p:nvPr/>
        </p:nvGrpSpPr>
        <p:grpSpPr>
          <a:xfrm>
            <a:off x="-1587" y="-250"/>
            <a:ext cx="10693400" cy="7563728"/>
            <a:chOff x="-1587" y="-250"/>
            <a:chExt cx="10693400" cy="7563728"/>
          </a:xfrm>
        </p:grpSpPr>
        <p:sp>
          <p:nvSpPr>
            <p:cNvPr id="441" name="Google Shape;441;p28">
              <a:hlinkClick r:id="rId3" action="ppaction://hlinksldjump"/>
            </p:cNvPr>
            <p:cNvSpPr/>
            <p:nvPr/>
          </p:nvSpPr>
          <p:spPr>
            <a:xfrm>
              <a:off x="5345113" y="-250"/>
              <a:ext cx="5346700" cy="7563728"/>
            </a:xfrm>
            <a:prstGeom prst="rect">
              <a:avLst/>
            </a:prstGeom>
            <a:gradFill>
              <a:gsLst>
                <a:gs pos="0">
                  <a:srgbClr val="050505">
                    <a:alpha val="20000"/>
                  </a:srgbClr>
                </a:gs>
                <a:gs pos="15000">
                  <a:srgbClr val="7F7F7F">
                    <a:alpha val="0"/>
                  </a:srgbClr>
                </a:gs>
                <a:gs pos="56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53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2" name="Google Shape;442;p28">
              <a:hlinkClick r:id="rId3" action="ppaction://hlinksldjump"/>
            </p:cNvPr>
            <p:cNvSpPr/>
            <p:nvPr/>
          </p:nvSpPr>
          <p:spPr>
            <a:xfrm>
              <a:off x="-1587" y="0"/>
              <a:ext cx="5345813" cy="7559107"/>
            </a:xfrm>
            <a:prstGeom prst="rect">
              <a:avLst/>
            </a:prstGeom>
            <a:gradFill>
              <a:gsLst>
                <a:gs pos="0">
                  <a:srgbClr val="000000">
                    <a:alpha val="0"/>
                  </a:srgbClr>
                </a:gs>
                <a:gs pos="1000">
                  <a:srgbClr val="000000">
                    <a:alpha val="0"/>
                  </a:srgbClr>
                </a:gs>
                <a:gs pos="52999">
                  <a:srgbClr val="FFFFFF">
                    <a:alpha val="0"/>
                  </a:srgbClr>
                </a:gs>
                <a:gs pos="95000">
                  <a:srgbClr val="333333">
                    <a:alpha val="0"/>
                  </a:srgbClr>
                </a:gs>
                <a:gs pos="100000">
                  <a:srgbClr val="1C1C1C">
                    <a:alpha val="2000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53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443" name="Google Shape;443;p28"/>
            <p:cNvCxnSpPr/>
            <p:nvPr/>
          </p:nvCxnSpPr>
          <p:spPr>
            <a:xfrm>
              <a:off x="5345906" y="-250"/>
              <a:ext cx="0" cy="7559357"/>
            </a:xfrm>
            <a:prstGeom prst="straightConnector1">
              <a:avLst/>
            </a:prstGeom>
            <a:noFill/>
            <a:ln w="9525" cap="rnd" cmpd="sng">
              <a:solidFill>
                <a:schemeClr val="dk1">
                  <a:alpha val="5882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3B10BB4E-36CD-438C-B329-8FD636AFC105}"/>
              </a:ext>
            </a:extLst>
          </p:cNvPr>
          <p:cNvGrpSpPr/>
          <p:nvPr/>
        </p:nvGrpSpPr>
        <p:grpSpPr>
          <a:xfrm>
            <a:off x="9945200" y="170712"/>
            <a:ext cx="575651" cy="575651"/>
            <a:chOff x="10047288" y="51573"/>
            <a:chExt cx="575651" cy="575651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641681BA-534B-4573-A225-D7B57E20ECD5}"/>
                </a:ext>
              </a:extLst>
            </p:cNvPr>
            <p:cNvSpPr/>
            <p:nvPr/>
          </p:nvSpPr>
          <p:spPr>
            <a:xfrm>
              <a:off x="10047288" y="51573"/>
              <a:ext cx="575651" cy="575651"/>
            </a:xfrm>
            <a:prstGeom prst="ellipse">
              <a:avLst/>
            </a:prstGeom>
            <a:solidFill>
              <a:srgbClr val="DB007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3D72A036-7A39-4D82-A7D1-439A4D4C7A83}"/>
                </a:ext>
              </a:extLst>
            </p:cNvPr>
            <p:cNvGrpSpPr/>
            <p:nvPr/>
          </p:nvGrpSpPr>
          <p:grpSpPr>
            <a:xfrm>
              <a:off x="10146164" y="150450"/>
              <a:ext cx="377896" cy="377896"/>
              <a:chOff x="10132732" y="132783"/>
              <a:chExt cx="405770" cy="405770"/>
            </a:xfrm>
          </p:grpSpPr>
          <p:sp>
            <p:nvSpPr>
              <p:cNvPr id="9" name="Rounded Rectangle 28">
                <a:extLst>
                  <a:ext uri="{FF2B5EF4-FFF2-40B4-BE49-F238E27FC236}">
                    <a16:creationId xmlns:a16="http://schemas.microsoft.com/office/drawing/2014/main" id="{82058476-5B41-46D3-B2AE-934AF2354BD0}"/>
                  </a:ext>
                </a:extLst>
              </p:cNvPr>
              <p:cNvSpPr/>
              <p:nvPr/>
            </p:nvSpPr>
            <p:spPr>
              <a:xfrm rot="18900000" flipH="1">
                <a:off x="10306626" y="132783"/>
                <a:ext cx="57983" cy="40577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" name="Rounded Rectangle 35">
                <a:extLst>
                  <a:ext uri="{FF2B5EF4-FFF2-40B4-BE49-F238E27FC236}">
                    <a16:creationId xmlns:a16="http://schemas.microsoft.com/office/drawing/2014/main" id="{AEC705C6-6E13-4359-9091-2CAD5B2B5F36}"/>
                  </a:ext>
                </a:extLst>
              </p:cNvPr>
              <p:cNvSpPr/>
              <p:nvPr/>
            </p:nvSpPr>
            <p:spPr>
              <a:xfrm rot="2700000">
                <a:off x="10305855" y="132783"/>
                <a:ext cx="59524" cy="40577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11" name="Rectangle 10">
            <a:hlinkClick r:id="rId3" action="ppaction://hlinksldjump"/>
            <a:extLst>
              <a:ext uri="{FF2B5EF4-FFF2-40B4-BE49-F238E27FC236}">
                <a16:creationId xmlns:a16="http://schemas.microsoft.com/office/drawing/2014/main" id="{903F0138-715D-4087-9D48-ADE3B26CBBF9}"/>
              </a:ext>
            </a:extLst>
          </p:cNvPr>
          <p:cNvSpPr/>
          <p:nvPr/>
        </p:nvSpPr>
        <p:spPr>
          <a:xfrm>
            <a:off x="9774238" y="0"/>
            <a:ext cx="917575" cy="917575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ounded Rectangle 37">
            <a:extLst>
              <a:ext uri="{FF2B5EF4-FFF2-40B4-BE49-F238E27FC236}">
                <a16:creationId xmlns:a16="http://schemas.microsoft.com/office/drawing/2014/main" id="{14156DE2-D0DF-42AD-B8DD-5F0E842E0FC8}"/>
              </a:ext>
            </a:extLst>
          </p:cNvPr>
          <p:cNvSpPr/>
          <p:nvPr/>
        </p:nvSpPr>
        <p:spPr>
          <a:xfrm>
            <a:off x="4548180" y="6952171"/>
            <a:ext cx="1597039" cy="333980"/>
          </a:xfrm>
          <a:prstGeom prst="roundRect">
            <a:avLst>
              <a:gd name="adj" fmla="val 48018"/>
            </a:avLst>
          </a:prstGeom>
          <a:solidFill>
            <a:srgbClr val="EC5E9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47">
            <a:extLst>
              <a:ext uri="{FF2B5EF4-FFF2-40B4-BE49-F238E27FC236}">
                <a16:creationId xmlns:a16="http://schemas.microsoft.com/office/drawing/2014/main" id="{F30FB516-C7B3-4105-9CCB-6D7D4804DB93}"/>
              </a:ext>
            </a:extLst>
          </p:cNvPr>
          <p:cNvSpPr/>
          <p:nvPr/>
        </p:nvSpPr>
        <p:spPr>
          <a:xfrm>
            <a:off x="5172158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48">
            <a:extLst>
              <a:ext uri="{FF2B5EF4-FFF2-40B4-BE49-F238E27FC236}">
                <a16:creationId xmlns:a16="http://schemas.microsoft.com/office/drawing/2014/main" id="{A8506776-516F-4135-80F0-BBF986BBD5CC}"/>
              </a:ext>
            </a:extLst>
          </p:cNvPr>
          <p:cNvSpPr/>
          <p:nvPr/>
        </p:nvSpPr>
        <p:spPr>
          <a:xfrm>
            <a:off x="5395043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9">
            <a:extLst>
              <a:ext uri="{FF2B5EF4-FFF2-40B4-BE49-F238E27FC236}">
                <a16:creationId xmlns:a16="http://schemas.microsoft.com/office/drawing/2014/main" id="{3F6CCC83-8B15-4F2B-BFFC-378E9D9D7C05}"/>
              </a:ext>
            </a:extLst>
          </p:cNvPr>
          <p:cNvSpPr/>
          <p:nvPr/>
        </p:nvSpPr>
        <p:spPr>
          <a:xfrm>
            <a:off x="5617926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45">
            <a:extLst>
              <a:ext uri="{FF2B5EF4-FFF2-40B4-BE49-F238E27FC236}">
                <a16:creationId xmlns:a16="http://schemas.microsoft.com/office/drawing/2014/main" id="{2851C3C2-7629-4744-8588-DDFB5A9F0426}"/>
              </a:ext>
            </a:extLst>
          </p:cNvPr>
          <p:cNvSpPr/>
          <p:nvPr/>
        </p:nvSpPr>
        <p:spPr>
          <a:xfrm>
            <a:off x="4726389" y="7092973"/>
            <a:ext cx="349083" cy="52377"/>
          </a:xfrm>
          <a:prstGeom prst="roundRect">
            <a:avLst>
              <a:gd name="adj" fmla="val 48018"/>
            </a:avLst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46">
            <a:extLst>
              <a:ext uri="{FF2B5EF4-FFF2-40B4-BE49-F238E27FC236}">
                <a16:creationId xmlns:a16="http://schemas.microsoft.com/office/drawing/2014/main" id="{4EFD2424-3E40-4582-827E-70C889B21B1F}"/>
              </a:ext>
            </a:extLst>
          </p:cNvPr>
          <p:cNvSpPr/>
          <p:nvPr/>
        </p:nvSpPr>
        <p:spPr>
          <a:xfrm>
            <a:off x="4949274" y="7092973"/>
            <a:ext cx="1017735" cy="52377"/>
          </a:xfrm>
          <a:prstGeom prst="roundRect">
            <a:avLst>
              <a:gd name="adj" fmla="val 48018"/>
            </a:avLst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>
        <p15:prstTrans prst="pageCurlDouble"/>
      </p:transition>
    </mc:Choice>
    <mc:Fallback>
      <p:transition spd="slow" advClick="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7" name="Google Shape;347;p20"/>
          <p:cNvPicPr preferRelativeResize="0"/>
          <p:nvPr/>
        </p:nvPicPr>
        <p:blipFill rotWithShape="1">
          <a:blip r:embed="rId3">
            <a:alphaModFix/>
          </a:blip>
          <a:srcRect l="8266" t="30778" r="8579" b="2199"/>
          <a:stretch/>
        </p:blipFill>
        <p:spPr>
          <a:xfrm>
            <a:off x="884238" y="1592875"/>
            <a:ext cx="8890000" cy="5066687"/>
          </a:xfrm>
          <a:prstGeom prst="rect">
            <a:avLst/>
          </a:prstGeom>
          <a:noFill/>
          <a:ln>
            <a:noFill/>
          </a:ln>
        </p:spPr>
      </p:pic>
      <p:sp>
        <p:nvSpPr>
          <p:cNvPr id="348" name="Google Shape;348;p20"/>
          <p:cNvSpPr/>
          <p:nvPr/>
        </p:nvSpPr>
        <p:spPr>
          <a:xfrm>
            <a:off x="3938894" y="3779838"/>
            <a:ext cx="2814025" cy="2528599"/>
          </a:xfrm>
          <a:prstGeom prst="roundRect">
            <a:avLst>
              <a:gd name="adj" fmla="val 10823"/>
            </a:avLst>
          </a:prstGeom>
          <a:solidFill>
            <a:schemeClr val="lt1"/>
          </a:solidFill>
          <a:ln w="28575" cap="flat" cmpd="sng">
            <a:solidFill>
              <a:srgbClr val="2CB8B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0" dirty="0">
                <a:solidFill>
                  <a:schemeClr val="dk1"/>
                </a:solidFill>
                <a:latin typeface="Twinkl" pitchFamily="2" charset="0"/>
                <a:sym typeface="Arial"/>
              </a:rPr>
              <a:t>Greenfinches eat seeds.</a:t>
            </a:r>
            <a:endParaRPr sz="2050" dirty="0">
              <a:latin typeface="Twinkl" pitchFamily="2" charset="0"/>
            </a:endParaRPr>
          </a:p>
        </p:txBody>
      </p:sp>
      <p:sp>
        <p:nvSpPr>
          <p:cNvPr id="349" name="Google Shape;349;p20"/>
          <p:cNvSpPr/>
          <p:nvPr/>
        </p:nvSpPr>
        <p:spPr>
          <a:xfrm>
            <a:off x="6900527" y="3779839"/>
            <a:ext cx="2814025" cy="2528599"/>
          </a:xfrm>
          <a:prstGeom prst="roundRect">
            <a:avLst>
              <a:gd name="adj" fmla="val 10823"/>
            </a:avLst>
          </a:prstGeom>
          <a:solidFill>
            <a:schemeClr val="lt1"/>
          </a:solidFill>
          <a:ln w="28575" cap="flat" cmpd="sng">
            <a:solidFill>
              <a:srgbClr val="2CB8B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dk1"/>
                </a:solidFill>
                <a:latin typeface="Twinkl" pitchFamily="2" charset="0"/>
                <a:sym typeface="Arial"/>
              </a:rPr>
              <a:t> </a:t>
            </a:r>
            <a:endParaRPr dirty="0">
              <a:latin typeface="Twinkl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dk1"/>
                </a:solidFill>
                <a:latin typeface="Twinkl" pitchFamily="2" charset="0"/>
                <a:sym typeface="Arial"/>
              </a:rPr>
              <a:t>Some mammals, such as mice and hedgehogs, eat seeds, plants and meat. </a:t>
            </a:r>
            <a:endParaRPr dirty="0">
              <a:latin typeface="Twinkl" pitchFamily="2" charset="0"/>
            </a:endParaRPr>
          </a:p>
        </p:txBody>
      </p:sp>
      <p:sp>
        <p:nvSpPr>
          <p:cNvPr id="350" name="Google Shape;350;p20"/>
          <p:cNvSpPr/>
          <p:nvPr/>
        </p:nvSpPr>
        <p:spPr>
          <a:xfrm>
            <a:off x="1019224" y="3779837"/>
            <a:ext cx="2814025" cy="2528599"/>
          </a:xfrm>
          <a:prstGeom prst="roundRect">
            <a:avLst>
              <a:gd name="adj" fmla="val 10823"/>
            </a:avLst>
          </a:prstGeom>
          <a:solidFill>
            <a:schemeClr val="lt1"/>
          </a:solidFill>
          <a:ln w="28575" cap="flat" cmpd="sng">
            <a:solidFill>
              <a:srgbClr val="2CB8B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Twinkl" pitchFamily="2" charset="0"/>
                <a:sym typeface="Arial"/>
              </a:rPr>
              <a:t>Barn owls eat mice, shrews, voles and sometimes even frogs.</a:t>
            </a:r>
            <a:endParaRPr sz="1200">
              <a:latin typeface="Twinkl" pitchFamily="2" charset="0"/>
            </a:endParaRPr>
          </a:p>
        </p:txBody>
      </p:sp>
      <p:sp>
        <p:nvSpPr>
          <p:cNvPr id="351" name="Google Shape;351;p20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What Do They Eat?</a:t>
            </a:r>
            <a:endParaRPr dirty="0">
              <a:latin typeface="Twinkl" pitchFamily="2" charset="0"/>
            </a:endParaRPr>
          </a:p>
        </p:txBody>
      </p:sp>
      <p:pic>
        <p:nvPicPr>
          <p:cNvPr id="352" name="Google Shape;352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107165" y="638330"/>
            <a:ext cx="864000" cy="86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3" name="Google Shape;353;p20"/>
          <p:cNvPicPr preferRelativeResize="0"/>
          <p:nvPr/>
        </p:nvPicPr>
        <p:blipFill rotWithShape="1">
          <a:blip r:embed="rId5">
            <a:alphaModFix/>
          </a:blip>
          <a:srcRect l="23477" t="3112" r="15529" b="6672"/>
          <a:stretch/>
        </p:blipFill>
        <p:spPr>
          <a:xfrm>
            <a:off x="6936954" y="1922161"/>
            <a:ext cx="2712934" cy="2677547"/>
          </a:xfrm>
          <a:prstGeom prst="ellipse">
            <a:avLst/>
          </a:prstGeom>
          <a:noFill/>
          <a:ln w="28575" cap="flat" cmpd="sng">
            <a:solidFill>
              <a:srgbClr val="2CB8BC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54" name="Google Shape;354;p20"/>
          <p:cNvSpPr/>
          <p:nvPr/>
        </p:nvSpPr>
        <p:spPr>
          <a:xfrm>
            <a:off x="7297322" y="1802087"/>
            <a:ext cx="1901536" cy="57599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2CB8BC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hedgehog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355" name="Google Shape;355;p20"/>
          <p:cNvPicPr preferRelativeResize="0"/>
          <p:nvPr/>
        </p:nvPicPr>
        <p:blipFill rotWithShape="1">
          <a:blip r:embed="rId6">
            <a:alphaModFix/>
          </a:blip>
          <a:srcRect l="35771" t="4480" r="2734" b="4479"/>
          <a:stretch/>
        </p:blipFill>
        <p:spPr>
          <a:xfrm>
            <a:off x="1078910" y="1922160"/>
            <a:ext cx="2712934" cy="2677547"/>
          </a:xfrm>
          <a:prstGeom prst="ellipse">
            <a:avLst/>
          </a:prstGeom>
          <a:noFill/>
          <a:ln w="28575" cap="flat" cmpd="sng">
            <a:solidFill>
              <a:srgbClr val="2CB8BC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56" name="Google Shape;356;p20"/>
          <p:cNvSpPr/>
          <p:nvPr/>
        </p:nvSpPr>
        <p:spPr>
          <a:xfrm>
            <a:off x="1484609" y="1803225"/>
            <a:ext cx="1901536" cy="57599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2CB8BC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barn owl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357" name="Google Shape;357;p20"/>
          <p:cNvPicPr preferRelativeResize="0"/>
          <p:nvPr/>
        </p:nvPicPr>
        <p:blipFill rotWithShape="1">
          <a:blip r:embed="rId7">
            <a:alphaModFix/>
          </a:blip>
          <a:srcRect l="31787" t="4375" r="4064" b="2516"/>
          <a:stretch/>
        </p:blipFill>
        <p:spPr>
          <a:xfrm>
            <a:off x="3980300" y="1974530"/>
            <a:ext cx="2712934" cy="2625177"/>
          </a:xfrm>
          <a:prstGeom prst="ellipse">
            <a:avLst/>
          </a:prstGeom>
          <a:noFill/>
          <a:ln w="28575" cap="flat" cmpd="sng">
            <a:solidFill>
              <a:srgbClr val="2CB8BC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58" name="Google Shape;358;p20"/>
          <p:cNvSpPr/>
          <p:nvPr/>
        </p:nvSpPr>
        <p:spPr>
          <a:xfrm>
            <a:off x="4413631" y="1802656"/>
            <a:ext cx="1901536" cy="57599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2CB8BC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greenfinch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8510661-2206-4F40-BFB7-4837A9D2CB14}"/>
              </a:ext>
            </a:extLst>
          </p:cNvPr>
          <p:cNvSpPr txBox="1"/>
          <p:nvPr/>
        </p:nvSpPr>
        <p:spPr>
          <a:xfrm>
            <a:off x="1474501" y="4761574"/>
            <a:ext cx="174076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solidFill>
                  <a:srgbClr val="FAB000"/>
                </a:solidFill>
                <a:latin typeface="Twinkl" pitchFamily="2" charset="0"/>
                <a:sym typeface="Arial"/>
              </a:rPr>
              <a:t>carnivore</a:t>
            </a:r>
            <a:endParaRPr lang="en-GB" sz="2400" dirty="0">
              <a:solidFill>
                <a:srgbClr val="FAB000"/>
              </a:solidFill>
              <a:latin typeface="Twinkl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0174DE-0F16-4947-BD45-8833CF5FC73A}"/>
              </a:ext>
            </a:extLst>
          </p:cNvPr>
          <p:cNvSpPr txBox="1"/>
          <p:nvPr/>
        </p:nvSpPr>
        <p:spPr>
          <a:xfrm>
            <a:off x="4494014" y="4813303"/>
            <a:ext cx="174076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solidFill>
                  <a:srgbClr val="DB0075"/>
                </a:solidFill>
                <a:latin typeface="Twinkl" pitchFamily="2" charset="0"/>
                <a:sym typeface="Arial"/>
              </a:rPr>
              <a:t>herbivore</a:t>
            </a:r>
            <a:endParaRPr lang="en-GB" sz="2400" dirty="0">
              <a:solidFill>
                <a:srgbClr val="DB0075"/>
              </a:solidFill>
              <a:latin typeface="Twinkl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F9B667F-5A14-4C8C-BC89-A57DD534A945}"/>
              </a:ext>
            </a:extLst>
          </p:cNvPr>
          <p:cNvSpPr txBox="1"/>
          <p:nvPr/>
        </p:nvSpPr>
        <p:spPr>
          <a:xfrm>
            <a:off x="7423036" y="4604385"/>
            <a:ext cx="174076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solidFill>
                  <a:srgbClr val="E84D15"/>
                </a:solidFill>
                <a:latin typeface="Twinkl" pitchFamily="2" charset="0"/>
                <a:sym typeface="Arial"/>
              </a:rPr>
              <a:t>omnivore</a:t>
            </a:r>
            <a:endParaRPr lang="en-GB" sz="2400" dirty="0">
              <a:solidFill>
                <a:srgbClr val="E84D15"/>
              </a:solidFill>
              <a:latin typeface="Twink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" grpId="0" animBg="1"/>
      <p:bldP spid="349" grpId="0" animBg="1"/>
      <p:bldP spid="350" grpId="0" animBg="1"/>
      <p:bldP spid="15" grpId="0"/>
      <p:bldP spid="16" grpId="0"/>
      <p:bldP spid="1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3" name="Google Shape;363;p21"/>
          <p:cNvPicPr preferRelativeResize="0"/>
          <p:nvPr/>
        </p:nvPicPr>
        <p:blipFill rotWithShape="1">
          <a:blip r:embed="rId3">
            <a:alphaModFix/>
          </a:blip>
          <a:srcRect t="4524" b="14366"/>
          <a:stretch/>
        </p:blipFill>
        <p:spPr>
          <a:xfrm>
            <a:off x="917575" y="1581138"/>
            <a:ext cx="8856664" cy="5078425"/>
          </a:xfrm>
          <a:prstGeom prst="rect">
            <a:avLst/>
          </a:prstGeom>
          <a:noFill/>
          <a:ln>
            <a:noFill/>
          </a:ln>
        </p:spPr>
      </p:pic>
      <p:sp>
        <p:nvSpPr>
          <p:cNvPr id="364" name="Google Shape;364;p2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What Do They Eat?</a:t>
            </a:r>
            <a:endParaRPr dirty="0">
              <a:latin typeface="Twinkl" pitchFamily="2" charset="0"/>
            </a:endParaRPr>
          </a:p>
        </p:txBody>
      </p:sp>
      <p:pic>
        <p:nvPicPr>
          <p:cNvPr id="365" name="Google Shape;365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107165" y="638330"/>
            <a:ext cx="864000" cy="8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366" name="Google Shape;366;p21"/>
          <p:cNvSpPr/>
          <p:nvPr/>
        </p:nvSpPr>
        <p:spPr>
          <a:xfrm>
            <a:off x="1051144" y="1741987"/>
            <a:ext cx="4020272" cy="4701310"/>
          </a:xfrm>
          <a:prstGeom prst="roundRect">
            <a:avLst>
              <a:gd name="adj" fmla="val 8166"/>
            </a:avLst>
          </a:prstGeom>
          <a:solidFill>
            <a:schemeClr val="lt1"/>
          </a:solidFill>
          <a:ln w="381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53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7" name="Google Shape;367;p21"/>
          <p:cNvSpPr/>
          <p:nvPr/>
        </p:nvSpPr>
        <p:spPr>
          <a:xfrm>
            <a:off x="1171120" y="1893072"/>
            <a:ext cx="3540171" cy="23037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dk1"/>
                </a:solidFill>
                <a:latin typeface="Twinkl" pitchFamily="2" charset="0"/>
                <a:sym typeface="Arial"/>
              </a:rPr>
              <a:t>Working with a partner, you are going to sort animals according to their diet. </a:t>
            </a:r>
            <a:endParaRPr dirty="0">
              <a:latin typeface="Twinkl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53" dirty="0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dk1"/>
                </a:solidFill>
                <a:latin typeface="Twinkl" pitchFamily="2" charset="0"/>
                <a:sym typeface="Arial"/>
              </a:rPr>
              <a:t>You need to sort the animals into herbivores, carnivores or omnivores. </a:t>
            </a:r>
            <a:endParaRPr dirty="0">
              <a:latin typeface="Twinkl" pitchFamily="2" charset="0"/>
            </a:endParaRPr>
          </a:p>
        </p:txBody>
      </p:sp>
      <p:pic>
        <p:nvPicPr>
          <p:cNvPr id="368" name="Google Shape;368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837127" y="3806099"/>
            <a:ext cx="1715725" cy="939108"/>
          </a:xfrm>
          <a:prstGeom prst="rect">
            <a:avLst/>
          </a:prstGeom>
          <a:noFill/>
          <a:ln>
            <a:noFill/>
          </a:ln>
        </p:spPr>
      </p:pic>
      <p:pic>
        <p:nvPicPr>
          <p:cNvPr id="369" name="Google Shape;369;p21"/>
          <p:cNvPicPr preferRelativeResize="0"/>
          <p:nvPr/>
        </p:nvPicPr>
        <p:blipFill>
          <a:blip r:embed="rId6"/>
          <a:srcRect/>
          <a:stretch/>
        </p:blipFill>
        <p:spPr>
          <a:xfrm>
            <a:off x="5238121" y="1797475"/>
            <a:ext cx="3135124" cy="4434683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370" name="Google Shape;370;p21"/>
          <p:cNvPicPr preferRelativeResize="0"/>
          <p:nvPr/>
        </p:nvPicPr>
        <p:blipFill rotWithShape="1">
          <a:blip r:embed="rId7">
            <a:alphaModFix/>
          </a:blip>
          <a:srcRect l="5615" t="1711" r="5202" b="25470"/>
          <a:stretch/>
        </p:blipFill>
        <p:spPr>
          <a:xfrm>
            <a:off x="7045803" y="2756953"/>
            <a:ext cx="2493362" cy="2879783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sp>
        <p:nvSpPr>
          <p:cNvPr id="371" name="Google Shape;371;p21"/>
          <p:cNvSpPr/>
          <p:nvPr/>
        </p:nvSpPr>
        <p:spPr>
          <a:xfrm>
            <a:off x="1051144" y="4738257"/>
            <a:ext cx="4020272" cy="544945"/>
          </a:xfrm>
          <a:prstGeom prst="roundRect">
            <a:avLst>
              <a:gd name="adj" fmla="val 20026"/>
            </a:avLst>
          </a:prstGeom>
          <a:solidFill>
            <a:srgbClr val="DB007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dirty="0">
                <a:solidFill>
                  <a:schemeClr val="lt1"/>
                </a:solidFill>
                <a:latin typeface="Twinkl" pitchFamily="2" charset="0"/>
                <a:sym typeface="Arial"/>
              </a:rPr>
              <a:t>Challenge!</a:t>
            </a:r>
            <a:endParaRPr b="1" dirty="0">
              <a:latin typeface="Twinkl" pitchFamily="2" charset="0"/>
            </a:endParaRPr>
          </a:p>
        </p:txBody>
      </p:sp>
      <p:sp>
        <p:nvSpPr>
          <p:cNvPr id="372" name="Google Shape;372;p21"/>
          <p:cNvSpPr/>
          <p:nvPr/>
        </p:nvSpPr>
        <p:spPr>
          <a:xfrm>
            <a:off x="1171120" y="5291295"/>
            <a:ext cx="3831927" cy="10400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dk1"/>
                </a:solidFill>
                <a:latin typeface="Twinkl" pitchFamily="2" charset="0"/>
                <a:sym typeface="Arial"/>
              </a:rPr>
              <a:t>Can you find any similarities or differences between animals who eat the same diet? </a:t>
            </a:r>
            <a:endParaRPr dirty="0">
              <a:latin typeface="Twinkl" pitchFamily="2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7" name="Google Shape;377;p22"/>
          <p:cNvPicPr preferRelativeResize="0"/>
          <p:nvPr/>
        </p:nvPicPr>
        <p:blipFill rotWithShape="1">
          <a:blip r:embed="rId3">
            <a:alphaModFix/>
          </a:blip>
          <a:srcRect l="8266" t="41078" r="8579" b="2200"/>
          <a:stretch/>
        </p:blipFill>
        <p:spPr>
          <a:xfrm>
            <a:off x="884238" y="2371518"/>
            <a:ext cx="8890000" cy="428804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78" name="Google Shape;378;p22"/>
          <p:cNvCxnSpPr/>
          <p:nvPr/>
        </p:nvCxnSpPr>
        <p:spPr>
          <a:xfrm>
            <a:off x="2558473" y="3657600"/>
            <a:ext cx="5375563" cy="1062182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79" name="Google Shape;379;p22"/>
          <p:cNvCxnSpPr/>
          <p:nvPr/>
        </p:nvCxnSpPr>
        <p:spPr>
          <a:xfrm>
            <a:off x="5225648" y="3526065"/>
            <a:ext cx="207180" cy="131128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80" name="Google Shape;380;p22"/>
          <p:cNvCxnSpPr>
            <a:stCxn id="381" idx="2"/>
          </p:cNvCxnSpPr>
          <p:nvPr/>
        </p:nvCxnSpPr>
        <p:spPr>
          <a:xfrm flipH="1">
            <a:off x="2590886" y="3488882"/>
            <a:ext cx="5063100" cy="177330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82" name="Google Shape;382;p22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>
                <a:solidFill>
                  <a:schemeClr val="dk1"/>
                </a:solidFill>
                <a:latin typeface="Twinkl" pitchFamily="2" charset="0"/>
                <a:sym typeface="Arial"/>
              </a:rPr>
              <a:t>Dinner Is Served</a:t>
            </a:r>
            <a:endParaRPr>
              <a:latin typeface="Twinkl" pitchFamily="2" charset="0"/>
            </a:endParaRPr>
          </a:p>
        </p:txBody>
      </p:sp>
      <p:pic>
        <p:nvPicPr>
          <p:cNvPr id="383" name="Google Shape;383;p2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919916" y="638330"/>
            <a:ext cx="1238498" cy="8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384" name="Google Shape;384;p22"/>
          <p:cNvSpPr/>
          <p:nvPr/>
        </p:nvSpPr>
        <p:spPr>
          <a:xfrm>
            <a:off x="901700" y="1618353"/>
            <a:ext cx="8872538" cy="584775"/>
          </a:xfrm>
          <a:prstGeom prst="roundRect">
            <a:avLst>
              <a:gd name="adj" fmla="val 16667"/>
            </a:avLst>
          </a:prstGeom>
          <a:solidFill>
            <a:srgbClr val="2CB8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lt1"/>
                </a:solidFill>
                <a:latin typeface="Twinkl" pitchFamily="2" charset="0"/>
                <a:sym typeface="Arial"/>
              </a:rPr>
              <a:t>Can you match the animals to the food they would eat?</a:t>
            </a:r>
            <a:endParaRPr dirty="0">
              <a:latin typeface="Twinkl" pitchFamily="2" charset="0"/>
            </a:endParaRPr>
          </a:p>
        </p:txBody>
      </p:sp>
      <p:sp>
        <p:nvSpPr>
          <p:cNvPr id="385" name="Google Shape;385;p22"/>
          <p:cNvSpPr/>
          <p:nvPr/>
        </p:nvSpPr>
        <p:spPr>
          <a:xfrm>
            <a:off x="1362220" y="2540000"/>
            <a:ext cx="2549236" cy="1239838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53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6" name="Google Shape;386;p22"/>
          <p:cNvSpPr/>
          <p:nvPr/>
        </p:nvSpPr>
        <p:spPr>
          <a:xfrm>
            <a:off x="4054620" y="2540000"/>
            <a:ext cx="2549236" cy="1239838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53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7" name="Google Shape;387;p22"/>
          <p:cNvSpPr/>
          <p:nvPr/>
        </p:nvSpPr>
        <p:spPr>
          <a:xfrm>
            <a:off x="6747020" y="2540000"/>
            <a:ext cx="2549236" cy="1239838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53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88" name="Google Shape;388;p22"/>
          <p:cNvPicPr preferRelativeResize="0"/>
          <p:nvPr/>
        </p:nvPicPr>
        <p:blipFill rotWithShape="1">
          <a:blip r:embed="rId5">
            <a:alphaModFix/>
          </a:blip>
          <a:srcRect l="35771" t="4480" r="2734" b="4479"/>
          <a:stretch/>
        </p:blipFill>
        <p:spPr>
          <a:xfrm>
            <a:off x="4373424" y="4562763"/>
            <a:ext cx="1946552" cy="1921162"/>
          </a:xfrm>
          <a:prstGeom prst="ellipse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89" name="Google Shape;389;p22"/>
          <p:cNvPicPr preferRelativeResize="0"/>
          <p:nvPr/>
        </p:nvPicPr>
        <p:blipFill rotWithShape="1">
          <a:blip r:embed="rId6">
            <a:alphaModFix/>
          </a:blip>
          <a:srcRect l="24237" t="14488" r="20708" b="4069"/>
          <a:stretch/>
        </p:blipFill>
        <p:spPr>
          <a:xfrm>
            <a:off x="1510151" y="4562764"/>
            <a:ext cx="1946552" cy="1921162"/>
          </a:xfrm>
          <a:prstGeom prst="ellipse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90" name="Google Shape;390;p22"/>
          <p:cNvPicPr preferRelativeResize="0"/>
          <p:nvPr/>
        </p:nvPicPr>
        <p:blipFill rotWithShape="1">
          <a:blip r:embed="rId7">
            <a:alphaModFix/>
          </a:blip>
          <a:srcRect l="14435" t="4939" r="24737" b="4939"/>
          <a:stretch/>
        </p:blipFill>
        <p:spPr>
          <a:xfrm>
            <a:off x="7073830" y="4562763"/>
            <a:ext cx="1946553" cy="1921162"/>
          </a:xfrm>
          <a:prstGeom prst="ellipse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91" name="Google Shape;391;p2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510151" y="2901155"/>
            <a:ext cx="873415" cy="641963"/>
          </a:xfrm>
          <a:prstGeom prst="rect">
            <a:avLst/>
          </a:prstGeom>
          <a:noFill/>
          <a:ln>
            <a:noFill/>
          </a:ln>
        </p:spPr>
      </p:pic>
      <p:pic>
        <p:nvPicPr>
          <p:cNvPr id="392" name="Google Shape;392;p22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8130322" y="2747556"/>
            <a:ext cx="932699" cy="949163"/>
          </a:xfrm>
          <a:prstGeom prst="rect">
            <a:avLst/>
          </a:prstGeom>
          <a:noFill/>
          <a:ln>
            <a:noFill/>
          </a:ln>
        </p:spPr>
      </p:pic>
      <p:pic>
        <p:nvPicPr>
          <p:cNvPr id="381" name="Google Shape;381;p22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6891159" y="2897570"/>
            <a:ext cx="1525653" cy="591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93" name="Google Shape;393;p22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2413767" y="2843334"/>
            <a:ext cx="733744" cy="645548"/>
          </a:xfrm>
          <a:prstGeom prst="rect">
            <a:avLst/>
          </a:prstGeom>
          <a:noFill/>
          <a:ln>
            <a:noFill/>
          </a:ln>
        </p:spPr>
      </p:pic>
      <p:pic>
        <p:nvPicPr>
          <p:cNvPr id="394" name="Google Shape;394;p22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3177712" y="3124683"/>
            <a:ext cx="653302" cy="298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395" name="Google Shape;395;p22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4325342" y="2867208"/>
            <a:ext cx="637661" cy="70985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6" name="Google Shape;396;p22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4775760" y="3134520"/>
            <a:ext cx="1226094" cy="592248"/>
          </a:xfrm>
          <a:prstGeom prst="rect">
            <a:avLst/>
          </a:prstGeom>
          <a:noFill/>
          <a:ln>
            <a:noFill/>
          </a:ln>
        </p:spPr>
      </p:pic>
      <p:pic>
        <p:nvPicPr>
          <p:cNvPr id="397" name="Google Shape;397;p22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5739762" y="2645129"/>
            <a:ext cx="796436" cy="4893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23"/>
          <p:cNvSpPr txBox="1"/>
          <p:nvPr/>
        </p:nvSpPr>
        <p:spPr>
          <a:xfrm>
            <a:off x="735062" y="3385524"/>
            <a:ext cx="9221689" cy="595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GB" sz="3600" b="1">
                <a:solidFill>
                  <a:schemeClr val="dk1"/>
                </a:solidFill>
                <a:latin typeface="Twinkl" pitchFamily="2" charset="0"/>
                <a:sym typeface="Arial"/>
              </a:rPr>
              <a:t>Success Criteria</a:t>
            </a:r>
            <a:endParaRPr>
              <a:latin typeface="Twinkl" pitchFamily="2" charset="0"/>
            </a:endParaRPr>
          </a:p>
        </p:txBody>
      </p:sp>
      <p:sp>
        <p:nvSpPr>
          <p:cNvPr id="403" name="Google Shape;403;p23"/>
          <p:cNvSpPr txBox="1"/>
          <p:nvPr/>
        </p:nvSpPr>
        <p:spPr>
          <a:xfrm>
            <a:off x="735061" y="809964"/>
            <a:ext cx="9221689" cy="595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GB" sz="36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Aim</a:t>
            </a:r>
            <a:endParaRPr dirty="0">
              <a:latin typeface="Twinkl" pitchFamily="2" charset="0"/>
            </a:endParaRPr>
          </a:p>
        </p:txBody>
      </p:sp>
      <p:sp>
        <p:nvSpPr>
          <p:cNvPr id="404" name="Google Shape;404;p23"/>
          <p:cNvSpPr/>
          <p:nvPr/>
        </p:nvSpPr>
        <p:spPr>
          <a:xfrm>
            <a:off x="901701" y="1243148"/>
            <a:ext cx="8380844" cy="1553933"/>
          </a:xfrm>
          <a:prstGeom prst="roundRect">
            <a:avLst>
              <a:gd name="adj" fmla="val 2585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1C1C1C"/>
                </a:solidFill>
                <a:latin typeface="Twinkl" pitchFamily="2" charset="0"/>
                <a:sym typeface="Arial"/>
              </a:rPr>
              <a:t>To identify, name and sort animals that are herbivores, carnivores and omnivores.</a:t>
            </a:r>
            <a:endParaRPr>
              <a:latin typeface="Twinkl" pitchFamily="2" charset="0"/>
            </a:endParaRPr>
          </a:p>
        </p:txBody>
      </p:sp>
      <p:sp>
        <p:nvSpPr>
          <p:cNvPr id="405" name="Google Shape;405;p23"/>
          <p:cNvSpPr txBox="1"/>
          <p:nvPr/>
        </p:nvSpPr>
        <p:spPr>
          <a:xfrm>
            <a:off x="901701" y="3821508"/>
            <a:ext cx="8872537" cy="2139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1C1C1C"/>
                </a:solidFill>
                <a:latin typeface="Twinkl" pitchFamily="2" charset="0"/>
                <a:sym typeface="Arial"/>
              </a:rPr>
              <a:t>I can explain what herbivores, omnivores and carnivores eat.</a:t>
            </a:r>
            <a:endParaRPr>
              <a:latin typeface="Twinkl" pitchFamily="2" charset="0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1C1C1C"/>
                </a:solidFill>
                <a:latin typeface="Twinkl" pitchFamily="2" charset="0"/>
                <a:sym typeface="Arial"/>
              </a:rPr>
              <a:t>I can identify what different animals eat. </a:t>
            </a:r>
            <a:endParaRPr>
              <a:latin typeface="Twinkl" pitchFamily="2" charset="0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1C1C1C"/>
                </a:solidFill>
                <a:latin typeface="Twinkl" pitchFamily="2" charset="0"/>
                <a:sym typeface="Arial"/>
              </a:rPr>
              <a:t>I can sort animals into the diet groups they belong to. </a:t>
            </a:r>
            <a:endParaRPr>
              <a:latin typeface="Twinkl" pitchFamily="2" charset="0"/>
            </a:endParaRPr>
          </a:p>
        </p:txBody>
      </p:sp>
      <p:pic>
        <p:nvPicPr>
          <p:cNvPr id="406" name="Google Shape;406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15390" y="647700"/>
            <a:ext cx="864000" cy="8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407" name="Google Shape;407;p23">
            <a:hlinkClick r:id="rId4" action="ppaction://hlinksldjump"/>
          </p:cNvPr>
          <p:cNvSpPr/>
          <p:nvPr/>
        </p:nvSpPr>
        <p:spPr>
          <a:xfrm>
            <a:off x="8509512" y="4890632"/>
            <a:ext cx="1424199" cy="1925905"/>
          </a:xfrm>
          <a:prstGeom prst="rect">
            <a:avLst/>
          </a:prstGeom>
          <a:solidFill>
            <a:srgbClr val="18A0DB">
              <a:alpha val="784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53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</TotalTime>
  <Words>852</Words>
  <Application>Microsoft Office PowerPoint</Application>
  <PresentationFormat>Custom</PresentationFormat>
  <Paragraphs>140</Paragraphs>
  <Slides>28</Slides>
  <Notes>28</Notes>
  <HiddenSlides>4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Roboto</vt:lpstr>
      <vt:lpstr>Twinkl</vt:lpstr>
      <vt:lpstr>Arial</vt:lpstr>
      <vt:lpstr>Calibri</vt:lpstr>
      <vt:lpstr>Office Theme</vt:lpstr>
      <vt:lpstr>Science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Science</dc:title>
  <dc:creator>Rachel Leather</dc:creator>
  <cp:lastModifiedBy>James Tinkler</cp:lastModifiedBy>
  <cp:revision>11</cp:revision>
  <dcterms:created xsi:type="dcterms:W3CDTF">2020-04-27T06:52:58Z</dcterms:created>
  <dcterms:modified xsi:type="dcterms:W3CDTF">2020-10-23T10:16:14Z</dcterms:modified>
</cp:coreProperties>
</file>