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3"/>
  </p:notesMasterIdLst>
  <p:sldIdLst>
    <p:sldId id="292" r:id="rId2"/>
    <p:sldId id="277" r:id="rId3"/>
    <p:sldId id="285" r:id="rId4"/>
    <p:sldId id="290" r:id="rId5"/>
    <p:sldId id="286" r:id="rId6"/>
    <p:sldId id="291" r:id="rId7"/>
    <p:sldId id="288" r:id="rId8"/>
    <p:sldId id="270" r:id="rId9"/>
    <p:sldId id="287" r:id="rId10"/>
    <p:sldId id="269" r:id="rId11"/>
    <p:sldId id="289"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vertBarState="maximized">
    <p:restoredLeft sz="34587" autoAdjust="0"/>
    <p:restoredTop sz="85029" autoAdjust="0"/>
  </p:normalViewPr>
  <p:slideViewPr>
    <p:cSldViewPr>
      <p:cViewPr varScale="1">
        <p:scale>
          <a:sx n="62" d="100"/>
          <a:sy n="62" d="100"/>
        </p:scale>
        <p:origin x="984" y="78"/>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DAEDBCC-4D6F-40E7-B9C5-FC0049679A7F}" type="datetimeFigureOut">
              <a:rPr lang="en-GB" smtClean="0"/>
              <a:t>13/06/2020</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9C2DB2E-9107-4637-ABF8-CDC6C634DC18}" type="slidenum">
              <a:rPr lang="en-GB" smtClean="0"/>
              <a:t>‹#›</a:t>
            </a:fld>
            <a:endParaRPr lang="en-GB"/>
          </a:p>
        </p:txBody>
      </p:sp>
    </p:spTree>
    <p:extLst>
      <p:ext uri="{BB962C8B-B14F-4D97-AF65-F5344CB8AC3E}">
        <p14:creationId xmlns:p14="http://schemas.microsoft.com/office/powerpoint/2010/main" val="29001573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These slides can</a:t>
            </a:r>
            <a:r>
              <a:rPr lang="en-GB" baseline="0" dirty="0" smtClean="0"/>
              <a:t> be printed and given to children. </a:t>
            </a:r>
            <a:r>
              <a:rPr lang="en-GB" dirty="0" smtClean="0"/>
              <a:t>In groups or </a:t>
            </a:r>
            <a:r>
              <a:rPr lang="en-GB" baseline="0" dirty="0" smtClean="0"/>
              <a:t>talk partners, the children could h</a:t>
            </a:r>
            <a:r>
              <a:rPr lang="en-GB" dirty="0" smtClean="0"/>
              <a:t>old a discussion based</a:t>
            </a:r>
            <a:r>
              <a:rPr lang="en-GB" baseline="0" dirty="0" smtClean="0"/>
              <a:t> on their thoughts about</a:t>
            </a:r>
            <a:r>
              <a:rPr lang="en-GB" dirty="0" smtClean="0"/>
              <a:t> what they</a:t>
            </a:r>
            <a:r>
              <a:rPr lang="en-GB" baseline="0" dirty="0" smtClean="0"/>
              <a:t> </a:t>
            </a:r>
            <a:r>
              <a:rPr lang="en-GB" dirty="0" smtClean="0"/>
              <a:t>can see and present to</a:t>
            </a:r>
            <a:r>
              <a:rPr lang="en-GB" baseline="0" dirty="0" smtClean="0"/>
              <a:t> the rest of the class</a:t>
            </a:r>
            <a:r>
              <a:rPr lang="en-GB" dirty="0" smtClean="0"/>
              <a:t>. </a:t>
            </a:r>
          </a:p>
          <a:p>
            <a:endParaRPr lang="en-GB" dirty="0"/>
          </a:p>
        </p:txBody>
      </p:sp>
      <p:sp>
        <p:nvSpPr>
          <p:cNvPr id="4" name="Slide Number Placeholder 3"/>
          <p:cNvSpPr>
            <a:spLocks noGrp="1"/>
          </p:cNvSpPr>
          <p:nvPr>
            <p:ph type="sldNum" sz="quarter" idx="10"/>
          </p:nvPr>
        </p:nvSpPr>
        <p:spPr/>
        <p:txBody>
          <a:bodyPr/>
          <a:lstStyle/>
          <a:p>
            <a:fld id="{79C2DB2E-9107-4637-ABF8-CDC6C634DC18}" type="slidenum">
              <a:rPr lang="en-GB" smtClean="0"/>
              <a:t>2</a:t>
            </a:fld>
            <a:endParaRPr lang="en-GB" dirty="0"/>
          </a:p>
        </p:txBody>
      </p:sp>
    </p:spTree>
    <p:extLst>
      <p:ext uri="{BB962C8B-B14F-4D97-AF65-F5344CB8AC3E}">
        <p14:creationId xmlns:p14="http://schemas.microsoft.com/office/powerpoint/2010/main" val="17531896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u="none" dirty="0" smtClean="0"/>
              <a:t>It is predicted that global food production will need to increase by up to 70% to meet the needs of the rising population</a:t>
            </a:r>
            <a:r>
              <a:rPr lang="en-GB" u="none" baseline="0" dirty="0" smtClean="0"/>
              <a:t>; an </a:t>
            </a:r>
            <a:r>
              <a:rPr lang="en-GB" u="none" dirty="0" smtClean="0"/>
              <a:t>additional 2.3 billion people by 2050   (Food and Agriculture Association)</a:t>
            </a:r>
          </a:p>
          <a:p>
            <a:endParaRPr lang="en-GB" u="sng" dirty="0" smtClean="0"/>
          </a:p>
          <a:p>
            <a:r>
              <a:rPr lang="en-GB" u="none" dirty="0" smtClean="0"/>
              <a:t>What</a:t>
            </a:r>
            <a:r>
              <a:rPr lang="en-GB" u="none" baseline="0" dirty="0" smtClean="0"/>
              <a:t> can we do? Brainstorm ideas with a thinking partner, for example: </a:t>
            </a:r>
          </a:p>
          <a:p>
            <a:endParaRPr lang="en-GB" baseline="0" dirty="0" smtClean="0"/>
          </a:p>
          <a:p>
            <a:r>
              <a:rPr lang="en-GB" baseline="0" dirty="0" smtClean="0"/>
              <a:t>1. </a:t>
            </a:r>
            <a:r>
              <a:rPr lang="en-GB" b="1" baseline="0" dirty="0" smtClean="0"/>
              <a:t>Be a smart shopper and buy what you think you will eat.</a:t>
            </a:r>
            <a:r>
              <a:rPr lang="en-GB" baseline="0" dirty="0" smtClean="0"/>
              <a:t> We should try to reduce the amount of food we have to throw away: don’t over buy, plan meals and use shopping lists</a:t>
            </a:r>
          </a:p>
          <a:p>
            <a:endParaRPr lang="en-GB" baseline="0" dirty="0" smtClean="0"/>
          </a:p>
          <a:p>
            <a:r>
              <a:rPr lang="en-GB" baseline="0" dirty="0" smtClean="0"/>
              <a:t>2. </a:t>
            </a:r>
            <a:r>
              <a:rPr lang="en-GB" b="1" baseline="0" dirty="0" smtClean="0"/>
              <a:t>Be a thoughtful eater.  </a:t>
            </a:r>
            <a:r>
              <a:rPr lang="en-GB" b="0" baseline="0" dirty="0" smtClean="0"/>
              <a:t>When cooking, only </a:t>
            </a:r>
            <a:r>
              <a:rPr lang="en-GB" baseline="0" dirty="0" smtClean="0"/>
              <a:t>make as much food as you think you will eat.  Don’t have eyes bigger than your stomach!</a:t>
            </a:r>
          </a:p>
          <a:p>
            <a:endParaRPr lang="en-GB" baseline="0" dirty="0" smtClean="0"/>
          </a:p>
          <a:p>
            <a:r>
              <a:rPr lang="en-GB" baseline="0" dirty="0" smtClean="0"/>
              <a:t>3. </a:t>
            </a:r>
            <a:r>
              <a:rPr lang="en-GB" b="1" baseline="0" dirty="0" smtClean="0"/>
              <a:t>Shop locally.  </a:t>
            </a:r>
            <a:r>
              <a:rPr lang="en-GB" b="0" baseline="0" dirty="0" smtClean="0"/>
              <a:t>T</a:t>
            </a:r>
            <a:r>
              <a:rPr lang="en-GB" baseline="0" dirty="0" smtClean="0"/>
              <a:t>his means you are eating food which has not had to travel around the world.  This is friendlier for the environment, more fun and you can guarantee it will taste better too! </a:t>
            </a:r>
          </a:p>
          <a:p>
            <a:endParaRPr lang="en-GB" baseline="0" dirty="0" smtClean="0"/>
          </a:p>
          <a:p>
            <a:r>
              <a:rPr lang="en-GB" i="1" baseline="0" dirty="0" smtClean="0"/>
              <a:t>See resources at www.greenforgood.co.uk for lesson plans about food miles and food waste</a:t>
            </a:r>
          </a:p>
          <a:p>
            <a:endParaRPr lang="en-GB" baseline="0" dirty="0" smtClean="0"/>
          </a:p>
          <a:p>
            <a:r>
              <a:rPr lang="en-GB" baseline="0" dirty="0" smtClean="0"/>
              <a:t> </a:t>
            </a:r>
          </a:p>
          <a:p>
            <a:endParaRPr lang="en-GB" baseline="0" dirty="0" smtClean="0"/>
          </a:p>
          <a:p>
            <a:endParaRPr lang="en-GB" dirty="0"/>
          </a:p>
        </p:txBody>
      </p:sp>
      <p:sp>
        <p:nvSpPr>
          <p:cNvPr id="4" name="Slide Number Placeholder 3"/>
          <p:cNvSpPr>
            <a:spLocks noGrp="1"/>
          </p:cNvSpPr>
          <p:nvPr>
            <p:ph type="sldNum" sz="quarter" idx="10"/>
          </p:nvPr>
        </p:nvSpPr>
        <p:spPr/>
        <p:txBody>
          <a:bodyPr/>
          <a:lstStyle/>
          <a:p>
            <a:fld id="{79C2DB2E-9107-4637-ABF8-CDC6C634DC18}" type="slidenum">
              <a:rPr lang="en-GB" smtClean="0"/>
              <a:t>3</a:t>
            </a:fld>
            <a:endParaRPr lang="en-GB" dirty="0"/>
          </a:p>
        </p:txBody>
      </p:sp>
    </p:spTree>
    <p:extLst>
      <p:ext uri="{BB962C8B-B14F-4D97-AF65-F5344CB8AC3E}">
        <p14:creationId xmlns:p14="http://schemas.microsoft.com/office/powerpoint/2010/main" val="36194967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u="sng" baseline="0" dirty="0" smtClean="0"/>
              <a:t>Facts:</a:t>
            </a:r>
          </a:p>
          <a:p>
            <a:pPr marL="171450" indent="-171450">
              <a:buFont typeface="Arial" panose="020B0604020202020204" pitchFamily="34" charset="0"/>
              <a:buChar char="•"/>
            </a:pPr>
            <a:r>
              <a:rPr lang="en-GB" baseline="0" dirty="0" smtClean="0"/>
              <a:t>Cities occupy 2% of the Earth’s land but consume 60 – 80% of the world’s energy and 75% of all carbon emissions (UNEP 2012)</a:t>
            </a:r>
          </a:p>
          <a:p>
            <a:pPr marL="171450" indent="-171450">
              <a:buFont typeface="Arial" panose="020B0604020202020204" pitchFamily="34" charset="0"/>
              <a:buChar char="•"/>
            </a:pPr>
            <a:r>
              <a:rPr lang="en-GB" dirty="0" smtClean="0"/>
              <a:t>Fossil fuels, as the name suggests, are very old. North Sea oil deposits are around 150 million years old, whilst much of Britain’s coal began to form over 300 million years ago. Although humans probably used fossil fuels in ancient times, as far back as the Iron Age1, it was the Industrial Revolution that led to their wide-scale extraction.</a:t>
            </a:r>
            <a:r>
              <a:rPr lang="en-GB" baseline="0" dirty="0" smtClean="0"/>
              <a:t> I</a:t>
            </a:r>
            <a:r>
              <a:rPr lang="en-GB" dirty="0" smtClean="0"/>
              <a:t>n the very short period of time since then – just over 200 years – we’ve consumed an incredible amount of them, leaving fossil fuels all but gone and the climate seriously impacted.</a:t>
            </a:r>
            <a:r>
              <a:rPr lang="en-GB" baseline="0" dirty="0" smtClean="0"/>
              <a:t> </a:t>
            </a:r>
            <a:r>
              <a:rPr lang="en-GB" dirty="0" smtClean="0"/>
              <a:t>Fossil fuels are an incredibly dense form of energy, and they took millions of years to become so. When they’re gone, they’re gone pretty much forever. (</a:t>
            </a:r>
            <a:r>
              <a:rPr lang="en-GB" dirty="0" err="1" smtClean="0"/>
              <a:t>Ecotricity</a:t>
            </a:r>
            <a:r>
              <a:rPr lang="en-GB" dirty="0" smtClean="0"/>
              <a:t>)</a:t>
            </a:r>
            <a:endParaRPr lang="en-GB" dirty="0"/>
          </a:p>
        </p:txBody>
      </p:sp>
      <p:sp>
        <p:nvSpPr>
          <p:cNvPr id="4" name="Slide Number Placeholder 3"/>
          <p:cNvSpPr>
            <a:spLocks noGrp="1"/>
          </p:cNvSpPr>
          <p:nvPr>
            <p:ph type="sldNum" sz="quarter" idx="10"/>
          </p:nvPr>
        </p:nvSpPr>
        <p:spPr/>
        <p:txBody>
          <a:bodyPr/>
          <a:lstStyle/>
          <a:p>
            <a:fld id="{79C2DB2E-9107-4637-ABF8-CDC6C634DC18}" type="slidenum">
              <a:rPr lang="en-GB" smtClean="0"/>
              <a:t>5</a:t>
            </a:fld>
            <a:endParaRPr lang="en-GB" dirty="0"/>
          </a:p>
        </p:txBody>
      </p:sp>
    </p:spTree>
    <p:extLst>
      <p:ext uri="{BB962C8B-B14F-4D97-AF65-F5344CB8AC3E}">
        <p14:creationId xmlns:p14="http://schemas.microsoft.com/office/powerpoint/2010/main" val="9354179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Despite the city landscape the</a:t>
            </a:r>
            <a:r>
              <a:rPr lang="en-GB" baseline="0" dirty="0" smtClean="0"/>
              <a:t> tall buildings  still share their space with plenty of urban wildlife.  </a:t>
            </a:r>
          </a:p>
          <a:p>
            <a:r>
              <a:rPr lang="en-GB" baseline="0" dirty="0" smtClean="0"/>
              <a:t>What wild animals do we tend to find in cities in the UK? Pigeons, gulls, ducks, peregrine falcons, squirrels, red foxes, rats, mice, hedgehogs and bats, spiders, flies, bees, wasps, cockroaches and moths.  More unexpected species can be found in British water ways such as otters, eels and seals. Even porpoises have been seen in the Thames in London since the quality of the water has improved.  Did you know that there are an estimated 30,000 wild parakeets living in suburban areas of London?! However, almost 60% of urban plants and animal species have declined since the 1970s as a result of less gardens, sports fields and parks.  (BBC 2007)</a:t>
            </a:r>
          </a:p>
          <a:p>
            <a:endParaRPr lang="en-GB" u="sng" baseline="0" dirty="0" smtClean="0"/>
          </a:p>
          <a:p>
            <a:r>
              <a:rPr lang="en-GB" u="sng" baseline="0" dirty="0" smtClean="0"/>
              <a:t>What benefits are there for these animals?</a:t>
            </a:r>
          </a:p>
          <a:p>
            <a:r>
              <a:rPr lang="en-GB" baseline="0" dirty="0" smtClean="0"/>
              <a:t>Safety of high ground on tall buildings or underground in subways and sewers and waste land. Easy food, scavenging on human waste, lack of natural predators</a:t>
            </a:r>
          </a:p>
          <a:p>
            <a:endParaRPr lang="en-GB" u="sng" baseline="0" dirty="0" smtClean="0"/>
          </a:p>
          <a:p>
            <a:r>
              <a:rPr lang="en-GB" u="sng" baseline="0" dirty="0" smtClean="0"/>
              <a:t>What problems might animals living in the countryside face if they moved to the city?</a:t>
            </a:r>
          </a:p>
          <a:p>
            <a:r>
              <a:rPr lang="en-GB" u="none" baseline="0" dirty="0" smtClean="0"/>
              <a:t>Some animals are able to adapt to urban environments, but not all.  Sprawling areas of concrete and tarmac makes it difficult for some creatures to find natural habits and to move around safely. Roads are especially troublesome.   Their food chain is limited and animals are forced to scavenge and live on an abnormal diet of human waste. The busyness, noise and smog is pretty unpleasant for humans but it can cause animals stress too. </a:t>
            </a:r>
          </a:p>
          <a:p>
            <a:r>
              <a:rPr lang="en-GB" u="none" baseline="0" dirty="0" smtClean="0"/>
              <a:t> </a:t>
            </a:r>
          </a:p>
        </p:txBody>
      </p:sp>
      <p:sp>
        <p:nvSpPr>
          <p:cNvPr id="4" name="Slide Number Placeholder 3"/>
          <p:cNvSpPr>
            <a:spLocks noGrp="1"/>
          </p:cNvSpPr>
          <p:nvPr>
            <p:ph type="sldNum" sz="quarter" idx="10"/>
          </p:nvPr>
        </p:nvSpPr>
        <p:spPr/>
        <p:txBody>
          <a:bodyPr/>
          <a:lstStyle/>
          <a:p>
            <a:fld id="{79C2DB2E-9107-4637-ABF8-CDC6C634DC18}" type="slidenum">
              <a:rPr lang="en-GB" smtClean="0"/>
              <a:t>6</a:t>
            </a:fld>
            <a:endParaRPr lang="en-GB"/>
          </a:p>
        </p:txBody>
      </p:sp>
    </p:spTree>
    <p:extLst>
      <p:ext uri="{BB962C8B-B14F-4D97-AF65-F5344CB8AC3E}">
        <p14:creationId xmlns:p14="http://schemas.microsoft.com/office/powerpoint/2010/main" val="9118200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GB" b="1" u="sng" dirty="0" smtClean="0"/>
              <a:t>Facts:</a:t>
            </a:r>
          </a:p>
          <a:p>
            <a:pPr marL="171450" indent="-171450">
              <a:buFont typeface="Arial" panose="020B0604020202020204" pitchFamily="34" charset="0"/>
              <a:buChar char="•"/>
            </a:pPr>
            <a:r>
              <a:rPr lang="en-GB" dirty="0" smtClean="0"/>
              <a:t>Animals that live in the city have managed to adapt to the</a:t>
            </a:r>
            <a:r>
              <a:rPr lang="en-GB" baseline="0" dirty="0" smtClean="0"/>
              <a:t> environment and are able to cope with the dangers as well as the unnatural light and noise.</a:t>
            </a:r>
          </a:p>
          <a:p>
            <a:pPr marL="171450" indent="-171450">
              <a:buFont typeface="Arial" panose="020B0604020202020204" pitchFamily="34" charset="0"/>
              <a:buChar char="•"/>
            </a:pPr>
            <a:r>
              <a:rPr lang="en-GB" baseline="0" dirty="0" smtClean="0"/>
              <a:t>The city landscape has similarities to the natural environments.  For example, tall animals which have evolved to live on cliffs adapt survive on tall buildings, sewers and drains are like waterways and gardens and parks are similar to forests and meadows. </a:t>
            </a:r>
            <a:endParaRPr lang="en-GB" dirty="0" smtClean="0"/>
          </a:p>
          <a:p>
            <a:pPr marL="171450" indent="-171450">
              <a:buFont typeface="Arial" panose="020B0604020202020204" pitchFamily="34" charset="0"/>
              <a:buChar char="•"/>
            </a:pPr>
            <a:r>
              <a:rPr lang="en-GB" dirty="0" smtClean="0"/>
              <a:t>40% of</a:t>
            </a:r>
            <a:r>
              <a:rPr lang="en-GB" baseline="0" dirty="0" smtClean="0"/>
              <a:t> London is actually green space making it one of the greenest city, for it’s size, in the world.  Therefore, we should make sure this space is as animal and plant friendly as possible. (City of London 2013)</a:t>
            </a:r>
          </a:p>
          <a:p>
            <a:endParaRPr lang="en-GB" dirty="0"/>
          </a:p>
        </p:txBody>
      </p:sp>
      <p:sp>
        <p:nvSpPr>
          <p:cNvPr id="4" name="Slide Number Placeholder 3"/>
          <p:cNvSpPr>
            <a:spLocks noGrp="1"/>
          </p:cNvSpPr>
          <p:nvPr>
            <p:ph type="sldNum" sz="quarter" idx="10"/>
          </p:nvPr>
        </p:nvSpPr>
        <p:spPr/>
        <p:txBody>
          <a:bodyPr/>
          <a:lstStyle/>
          <a:p>
            <a:fld id="{79C2DB2E-9107-4637-ABF8-CDC6C634DC18}" type="slidenum">
              <a:rPr lang="en-GB" smtClean="0"/>
              <a:t>7</a:t>
            </a:fld>
            <a:endParaRPr lang="en-GB"/>
          </a:p>
        </p:txBody>
      </p:sp>
    </p:spTree>
    <p:extLst>
      <p:ext uri="{BB962C8B-B14F-4D97-AF65-F5344CB8AC3E}">
        <p14:creationId xmlns:p14="http://schemas.microsoft.com/office/powerpoint/2010/main" val="166462812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u="sng" dirty="0" smtClean="0"/>
              <a:t>Facts:</a:t>
            </a:r>
          </a:p>
          <a:p>
            <a:pPr marL="171450" indent="-171450">
              <a:buFont typeface="Arial" panose="020B0604020202020204" pitchFamily="34" charset="0"/>
              <a:buChar char="•"/>
            </a:pPr>
            <a:r>
              <a:rPr lang="en-GB" dirty="0" smtClean="0"/>
              <a:t>The UK generates 290 million tonnes of waste per year, of which 22.9 million comes from our homes. (The Independent)</a:t>
            </a:r>
          </a:p>
          <a:p>
            <a:pPr marL="171450" indent="-171450">
              <a:buFont typeface="Arial" panose="020B0604020202020204" pitchFamily="34" charset="0"/>
              <a:buChar char="•"/>
            </a:pPr>
            <a:r>
              <a:rPr lang="en-GB" dirty="0" smtClean="0"/>
              <a:t>It is estimated that 80% of</a:t>
            </a:r>
            <a:r>
              <a:rPr lang="en-GB" baseline="0" dirty="0" smtClean="0"/>
              <a:t> what goes into out dustbins can be recycled or composted. (CB Environmental Ltd)</a:t>
            </a:r>
            <a:endParaRPr lang="en-GB" dirty="0" smtClean="0"/>
          </a:p>
          <a:p>
            <a:pPr marL="171450" indent="-171450">
              <a:buFont typeface="Arial" panose="020B0604020202020204" pitchFamily="34" charset="0"/>
              <a:buChar char="•"/>
            </a:pPr>
            <a:r>
              <a:rPr lang="en-GB" dirty="0" smtClean="0"/>
              <a:t>We produce more than 20</a:t>
            </a:r>
            <a:r>
              <a:rPr lang="en-GB" baseline="0" dirty="0" smtClean="0"/>
              <a:t> times as much plastic as we did 50 years ago (Recycle Now)</a:t>
            </a:r>
          </a:p>
          <a:p>
            <a:pPr marL="171450" indent="-171450">
              <a:buFont typeface="Arial" panose="020B0604020202020204" pitchFamily="34" charset="0"/>
              <a:buChar char="•"/>
            </a:pPr>
            <a:r>
              <a:rPr lang="en-GB" baseline="0" dirty="0" smtClean="0"/>
              <a:t>Do you take your canvas bags with you when you go to the supermarket?  Most plastic bags are used only once and they take over 100 years to decompose.</a:t>
            </a:r>
          </a:p>
          <a:p>
            <a:pPr marL="171450" indent="-171450">
              <a:buFont typeface="Arial" panose="020B0604020202020204" pitchFamily="34" charset="0"/>
              <a:buChar char="•"/>
            </a:pPr>
            <a:r>
              <a:rPr lang="en-GB" baseline="0" dirty="0" smtClean="0"/>
              <a:t>Why not track all the rubbish you throw away in a day?  Multiply that by 64 million and you can get a rough idea about much waste we produce in the UK each every day. </a:t>
            </a:r>
            <a:endParaRPr lang="en-GB" dirty="0" smtClean="0"/>
          </a:p>
        </p:txBody>
      </p:sp>
      <p:sp>
        <p:nvSpPr>
          <p:cNvPr id="4" name="Slide Number Placeholder 3"/>
          <p:cNvSpPr>
            <a:spLocks noGrp="1"/>
          </p:cNvSpPr>
          <p:nvPr>
            <p:ph type="sldNum" sz="quarter" idx="10"/>
          </p:nvPr>
        </p:nvSpPr>
        <p:spPr/>
        <p:txBody>
          <a:bodyPr/>
          <a:lstStyle/>
          <a:p>
            <a:fld id="{79C2DB2E-9107-4637-ABF8-CDC6C634DC18}" type="slidenum">
              <a:rPr lang="en-GB" smtClean="0"/>
              <a:t>9</a:t>
            </a:fld>
            <a:endParaRPr lang="en-GB"/>
          </a:p>
        </p:txBody>
      </p:sp>
    </p:spTree>
    <p:extLst>
      <p:ext uri="{BB962C8B-B14F-4D97-AF65-F5344CB8AC3E}">
        <p14:creationId xmlns:p14="http://schemas.microsoft.com/office/powerpoint/2010/main" val="11730233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1" u="sng" dirty="0" smtClean="0"/>
          </a:p>
        </p:txBody>
      </p:sp>
      <p:sp>
        <p:nvSpPr>
          <p:cNvPr id="4" name="Slide Number Placeholder 3"/>
          <p:cNvSpPr>
            <a:spLocks noGrp="1"/>
          </p:cNvSpPr>
          <p:nvPr>
            <p:ph type="sldNum" sz="quarter" idx="10"/>
          </p:nvPr>
        </p:nvSpPr>
        <p:spPr/>
        <p:txBody>
          <a:bodyPr/>
          <a:lstStyle/>
          <a:p>
            <a:fld id="{79C2DB2E-9107-4637-ABF8-CDC6C634DC18}" type="slidenum">
              <a:rPr lang="en-GB" smtClean="0"/>
              <a:t>10</a:t>
            </a:fld>
            <a:endParaRPr lang="en-GB"/>
          </a:p>
        </p:txBody>
      </p:sp>
    </p:spTree>
    <p:extLst>
      <p:ext uri="{BB962C8B-B14F-4D97-AF65-F5344CB8AC3E}">
        <p14:creationId xmlns:p14="http://schemas.microsoft.com/office/powerpoint/2010/main" val="228661164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u="sng" dirty="0" smtClean="0"/>
              <a:t>Facts:</a:t>
            </a:r>
          </a:p>
          <a:p>
            <a:pPr marL="171450" indent="-171450">
              <a:buFont typeface="Arial" panose="020B0604020202020204" pitchFamily="34" charset="0"/>
              <a:buChar char="•"/>
            </a:pPr>
            <a:r>
              <a:rPr lang="en-GB" dirty="0" smtClean="0"/>
              <a:t>In Mumbai,</a:t>
            </a:r>
            <a:r>
              <a:rPr lang="en-GB" baseline="0" dirty="0" smtClean="0"/>
              <a:t> India the commuter trains carry more than 7.5 million people every day. During their rush hour they carry 3 times the number of people they were designed for (Mumbai Suburban railway)</a:t>
            </a:r>
          </a:p>
          <a:p>
            <a:pPr marL="171450" indent="-171450">
              <a:buFont typeface="Arial" panose="020B0604020202020204" pitchFamily="34" charset="0"/>
              <a:buChar char="•"/>
            </a:pPr>
            <a:r>
              <a:rPr lang="en-GB" baseline="0" dirty="0" smtClean="0"/>
              <a:t>The </a:t>
            </a:r>
            <a:r>
              <a:rPr lang="en-GB" baseline="0" dirty="0" err="1" smtClean="0"/>
              <a:t>Avenida</a:t>
            </a:r>
            <a:r>
              <a:rPr lang="en-GB" baseline="0" dirty="0" smtClean="0"/>
              <a:t> 9 de Julio, located in the city of Buenos Aires, Argentina, is the widest road in the world with 16 lanes for traffic!</a:t>
            </a: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smtClean="0"/>
              <a:t>In London, it is estimated</a:t>
            </a:r>
            <a:r>
              <a:rPr lang="en-GB" baseline="0" dirty="0" smtClean="0"/>
              <a:t> that 9,500 people die every year from exposure to air pollution (Kings College London (2015)</a:t>
            </a:r>
          </a:p>
          <a:p>
            <a:endParaRPr lang="en-GB" baseline="0" dirty="0" smtClean="0"/>
          </a:p>
        </p:txBody>
      </p:sp>
      <p:sp>
        <p:nvSpPr>
          <p:cNvPr id="4" name="Slide Number Placeholder 3"/>
          <p:cNvSpPr>
            <a:spLocks noGrp="1"/>
          </p:cNvSpPr>
          <p:nvPr>
            <p:ph type="sldNum" sz="quarter" idx="10"/>
          </p:nvPr>
        </p:nvSpPr>
        <p:spPr/>
        <p:txBody>
          <a:bodyPr/>
          <a:lstStyle/>
          <a:p>
            <a:fld id="{79C2DB2E-9107-4637-ABF8-CDC6C634DC18}" type="slidenum">
              <a:rPr lang="en-GB" smtClean="0"/>
              <a:t>11</a:t>
            </a:fld>
            <a:endParaRPr lang="en-GB"/>
          </a:p>
        </p:txBody>
      </p:sp>
    </p:spTree>
    <p:extLst>
      <p:ext uri="{BB962C8B-B14F-4D97-AF65-F5344CB8AC3E}">
        <p14:creationId xmlns:p14="http://schemas.microsoft.com/office/powerpoint/2010/main" val="12221396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43D98B0F-55EC-4510-A5FD-CD6EF6C4365D}" type="datetimeFigureOut">
              <a:rPr lang="en-GB" smtClean="0"/>
              <a:t>13/06/2020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F0733B5-2421-4460-B3F2-D8A997450818}" type="slidenum">
              <a:rPr lang="en-GB" smtClean="0"/>
              <a:t>‹#›</a:t>
            </a:fld>
            <a:endParaRPr lang="en-GB"/>
          </a:p>
        </p:txBody>
      </p:sp>
    </p:spTree>
    <p:extLst>
      <p:ext uri="{BB962C8B-B14F-4D97-AF65-F5344CB8AC3E}">
        <p14:creationId xmlns:p14="http://schemas.microsoft.com/office/powerpoint/2010/main" val="29985854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3D98B0F-55EC-4510-A5FD-CD6EF6C4365D}" type="datetimeFigureOut">
              <a:rPr lang="en-GB" smtClean="0"/>
              <a:t>13/06/2020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F0733B5-2421-4460-B3F2-D8A997450818}" type="slidenum">
              <a:rPr lang="en-GB" smtClean="0"/>
              <a:t>‹#›</a:t>
            </a:fld>
            <a:endParaRPr lang="en-GB"/>
          </a:p>
        </p:txBody>
      </p:sp>
    </p:spTree>
    <p:extLst>
      <p:ext uri="{BB962C8B-B14F-4D97-AF65-F5344CB8AC3E}">
        <p14:creationId xmlns:p14="http://schemas.microsoft.com/office/powerpoint/2010/main" val="12121694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3D98B0F-55EC-4510-A5FD-CD6EF6C4365D}" type="datetimeFigureOut">
              <a:rPr lang="en-GB" smtClean="0"/>
              <a:t>13/06/2020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F0733B5-2421-4460-B3F2-D8A997450818}" type="slidenum">
              <a:rPr lang="en-GB" smtClean="0"/>
              <a:t>‹#›</a:t>
            </a:fld>
            <a:endParaRPr lang="en-GB"/>
          </a:p>
        </p:txBody>
      </p:sp>
    </p:spTree>
    <p:extLst>
      <p:ext uri="{BB962C8B-B14F-4D97-AF65-F5344CB8AC3E}">
        <p14:creationId xmlns:p14="http://schemas.microsoft.com/office/powerpoint/2010/main" val="4949506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43D98B0F-55EC-4510-A5FD-CD6EF6C4365D}" type="datetimeFigureOut">
              <a:rPr lang="en-GB" smtClean="0"/>
              <a:t>13/06/2020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F0733B5-2421-4460-B3F2-D8A997450818}" type="slidenum">
              <a:rPr lang="en-GB" smtClean="0"/>
              <a:t>‹#›</a:t>
            </a:fld>
            <a:endParaRPr lang="en-GB"/>
          </a:p>
        </p:txBody>
      </p:sp>
    </p:spTree>
    <p:extLst>
      <p:ext uri="{BB962C8B-B14F-4D97-AF65-F5344CB8AC3E}">
        <p14:creationId xmlns:p14="http://schemas.microsoft.com/office/powerpoint/2010/main" val="2302610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43D98B0F-55EC-4510-A5FD-CD6EF6C4365D}" type="datetimeFigureOut">
              <a:rPr lang="en-GB" smtClean="0"/>
              <a:t>13/06/2020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F0733B5-2421-4460-B3F2-D8A997450818}" type="slidenum">
              <a:rPr lang="en-GB" smtClean="0"/>
              <a:t>‹#›</a:t>
            </a:fld>
            <a:endParaRPr lang="en-GB"/>
          </a:p>
        </p:txBody>
      </p:sp>
    </p:spTree>
    <p:extLst>
      <p:ext uri="{BB962C8B-B14F-4D97-AF65-F5344CB8AC3E}">
        <p14:creationId xmlns:p14="http://schemas.microsoft.com/office/powerpoint/2010/main" val="6761793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43D98B0F-55EC-4510-A5FD-CD6EF6C4365D}" type="datetimeFigureOut">
              <a:rPr lang="en-GB" smtClean="0"/>
              <a:t>13/06/2020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F0733B5-2421-4460-B3F2-D8A997450818}" type="slidenum">
              <a:rPr lang="en-GB" smtClean="0"/>
              <a:t>‹#›</a:t>
            </a:fld>
            <a:endParaRPr lang="en-GB"/>
          </a:p>
        </p:txBody>
      </p:sp>
    </p:spTree>
    <p:extLst>
      <p:ext uri="{BB962C8B-B14F-4D97-AF65-F5344CB8AC3E}">
        <p14:creationId xmlns:p14="http://schemas.microsoft.com/office/powerpoint/2010/main" val="25638745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3D98B0F-55EC-4510-A5FD-CD6EF6C4365D}" type="datetimeFigureOut">
              <a:rPr lang="en-GB" smtClean="0"/>
              <a:t>13/06/2020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F0733B5-2421-4460-B3F2-D8A997450818}" type="slidenum">
              <a:rPr lang="en-GB" smtClean="0"/>
              <a:t>‹#›</a:t>
            </a:fld>
            <a:endParaRPr lang="en-GB"/>
          </a:p>
        </p:txBody>
      </p:sp>
    </p:spTree>
    <p:extLst>
      <p:ext uri="{BB962C8B-B14F-4D97-AF65-F5344CB8AC3E}">
        <p14:creationId xmlns:p14="http://schemas.microsoft.com/office/powerpoint/2010/main" val="21985395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3D98B0F-55EC-4510-A5FD-CD6EF6C4365D}" type="datetimeFigureOut">
              <a:rPr lang="en-GB" smtClean="0"/>
              <a:t>13/06/2020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F0733B5-2421-4460-B3F2-D8A997450818}" type="slidenum">
              <a:rPr lang="en-GB" smtClean="0"/>
              <a:t>‹#›</a:t>
            </a:fld>
            <a:endParaRPr lang="en-GB"/>
          </a:p>
        </p:txBody>
      </p:sp>
    </p:spTree>
    <p:extLst>
      <p:ext uri="{BB962C8B-B14F-4D97-AF65-F5344CB8AC3E}">
        <p14:creationId xmlns:p14="http://schemas.microsoft.com/office/powerpoint/2010/main" val="30976219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3D98B0F-55EC-4510-A5FD-CD6EF6C4365D}" type="datetimeFigureOut">
              <a:rPr lang="en-GB" smtClean="0"/>
              <a:t>13/06/2020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F0733B5-2421-4460-B3F2-D8A997450818}" type="slidenum">
              <a:rPr lang="en-GB" smtClean="0"/>
              <a:t>‹#›</a:t>
            </a:fld>
            <a:endParaRPr lang="en-GB"/>
          </a:p>
        </p:txBody>
      </p:sp>
    </p:spTree>
    <p:extLst>
      <p:ext uri="{BB962C8B-B14F-4D97-AF65-F5344CB8AC3E}">
        <p14:creationId xmlns:p14="http://schemas.microsoft.com/office/powerpoint/2010/main" val="19104823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3D98B0F-55EC-4510-A5FD-CD6EF6C4365D}" type="datetimeFigureOut">
              <a:rPr lang="en-GB" smtClean="0"/>
              <a:t>13/06/2020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F0733B5-2421-4460-B3F2-D8A997450818}" type="slidenum">
              <a:rPr lang="en-GB" smtClean="0"/>
              <a:t>‹#›</a:t>
            </a:fld>
            <a:endParaRPr lang="en-GB"/>
          </a:p>
        </p:txBody>
      </p:sp>
    </p:spTree>
    <p:extLst>
      <p:ext uri="{BB962C8B-B14F-4D97-AF65-F5344CB8AC3E}">
        <p14:creationId xmlns:p14="http://schemas.microsoft.com/office/powerpoint/2010/main" val="33178129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3D98B0F-55EC-4510-A5FD-CD6EF6C4365D}" type="datetimeFigureOut">
              <a:rPr lang="en-GB" smtClean="0"/>
              <a:t>13/06/2020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F0733B5-2421-4460-B3F2-D8A997450818}" type="slidenum">
              <a:rPr lang="en-GB" smtClean="0"/>
              <a:t>‹#›</a:t>
            </a:fld>
            <a:endParaRPr lang="en-GB"/>
          </a:p>
        </p:txBody>
      </p:sp>
    </p:spTree>
    <p:extLst>
      <p:ext uri="{BB962C8B-B14F-4D97-AF65-F5344CB8AC3E}">
        <p14:creationId xmlns:p14="http://schemas.microsoft.com/office/powerpoint/2010/main" val="3631356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3D98B0F-55EC-4510-A5FD-CD6EF6C4365D}" type="datetimeFigureOut">
              <a:rPr lang="en-GB" smtClean="0"/>
              <a:t>13/06/2020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F0733B5-2421-4460-B3F2-D8A997450818}" type="slidenum">
              <a:rPr lang="en-GB" smtClean="0"/>
              <a:t>‹#›</a:t>
            </a:fld>
            <a:endParaRPr lang="en-GB"/>
          </a:p>
        </p:txBody>
      </p:sp>
    </p:spTree>
    <p:extLst>
      <p:ext uri="{BB962C8B-B14F-4D97-AF65-F5344CB8AC3E}">
        <p14:creationId xmlns:p14="http://schemas.microsoft.com/office/powerpoint/2010/main" val="43701113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hyperlink" Target="https://creativecommons.org/licenses/by/2.0/" TargetMode="External"/><Relationship Id="rId4" Type="http://schemas.openxmlformats.org/officeDocument/2006/relationships/hyperlink" Target="https://www.flickr.com/photos/anthonyalbright/4713745704/in/photolist-8bxbnE-4EXsnL-bGhiJk-6uckhe-9UxEFF-9UAw1N-9UxFXT-9UxDgk-6Abgrv-9UAosU-dhBMrV-K39Yq-dhBNxW-68zY1h-oLRant-feUnYz-8AxTS7-7wLy-4ETciF-dJTnfh-7NizXr-6iQ6E6-bhRdG-aWDuRc-p4mgY6-8vMzhi-9UxEYD-9UAt3S-oUwGk-oUwsm-oUwho-oUwwT-ejtvTd-bnoGWa-5X5DQd-9UAqkW-qoqW1q-9UxJd2-9UAwP1-9UxAKF-9UxGiZ-9UAx7A-9UAtKU-9UxFwz-9UApUG-9UxFdH-9UAsth-9UAyFw-9UAsMJ-4EZpnA"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7"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hyperlink" Target="https://creativecommons.org/licenses/by/2.0/" TargetMode="External"/><Relationship Id="rId5" Type="http://schemas.openxmlformats.org/officeDocument/2006/relationships/hyperlink" Target="https://www.flickr.com/photos/jamescridland/7191927096/in/photolist-bXwvn3-bvJ1ig-bvJ1T2-9F9k3R-5bSYzX-6GBRpa-6GFHsd-4qohJN-4qjb9r-6GFUp3-6GBxiB-6GFKSY-6GFT6A-6GBBH2-6GCrDT-6GCtvP-6GBq7P-6GFKPL-6GFLXQ-6GBMSa-6GFKLC-6GFrFU-6GFrBC-6GFGkY-6GENCf-6GBvbi-6GFRUo-6GGvBE-6GBEAX-6GCnEP-6GFYJ7-6GBTuM-6GFZFC-56H9AD-fYuUUP-6GBWAV-6GFQ75-6GEPJJ-6GFHw7-6GBLYp-6GGy7y-6GGuV9-6GBLdz-6GAKZc-6GGwCb-6GBJ8a-6GG2hq-6GG5AS-6GG72u-6GBUKg" TargetMode="Externa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hyperlink" Target="https://www.flickr.com/photos/leomca/15045674702/in/photolist-oVx1Uw-hM7mYg-5giNsp-g1N87i-54ftny-g1MEMz-ogYmxs-hM69cu-6QrynR-kWBUSH-hM6yZL-6Hv5c2-g1Nfsb-eyLxq9-pnRKik-oTnyM1-eQnEbG-e74KAN-7HUkGt-vUwci-bpeFwm-7nzBUb-sMSANA-46Q4tT-54fjA9-4iBXSS-9KG63F-eyHoEP-5oVTxw-m5uHTo-p9nqNi-7xpr9n-ctQz55-5RDwwa-78d6Q3-3drErw-8Bvzit-nridcD-n9NMYT-dMitnn-oD4TAF-oRQrmy-6PT5CW-uqvLio-iYCCCa-icEsKi-kvgKQK-iehHMN-ieigQ2-tUz34K" TargetMode="External"/><Relationship Id="rId2" Type="http://schemas.openxmlformats.org/officeDocument/2006/relationships/image" Target="../media/image9.png"/><Relationship Id="rId1" Type="http://schemas.openxmlformats.org/officeDocument/2006/relationships/slideLayout" Target="../slideLayouts/slideLayout7.xml"/><Relationship Id="rId4" Type="http://schemas.openxmlformats.org/officeDocument/2006/relationships/hyperlink" Target="https://creativecommons.org/licenses/by/2.0/" TargetMode="External"/></Relationships>
</file>

<file path=ppt/slides/_rels/slide5.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0.png"/><Relationship Id="rId7" Type="http://schemas.openxmlformats.org/officeDocument/2006/relationships/hyperlink" Target="https://www.flickr.com/photos/raver_mikey/15623012171/in/photolist-pNy2dP-9TTijN-4mbWUx-4ojjDW-pMCcSX-7eN3oJ-EyCq3-cCuZ1Q-btQek2-3rWM1b-5rJusR-nRhdkf-j3QLQH-faxVe-hqxiQj-7Vxp9P-qT8Yz5-qvS5HM-bpMNST-9TTiyL-7JoM6P-3rWLUN-buhYH6-ayNHGd-FV9Ku-53i1vQ-BrMq1-7CZHim-4tm3Wh-cCuXDN-8HAhzr-ndwGPF-bjUYUr-48VhW9-49eq48-bqiwzP-bqiwbi-EzpmB-5RjgVY-dP6LJL-51yDuH-dnk3Cn-EyNW3-4jKFTB-87N88V-87N8fv-e7ik83-5rNfud-jnPuYw-9fMZfq/" TargetMode="External"/><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11.jpeg"/><Relationship Id="rId5" Type="http://schemas.openxmlformats.org/officeDocument/2006/relationships/hyperlink" Target="https://creativecommons.org/licenses/by/2.0/" TargetMode="External"/><Relationship Id="rId4" Type="http://schemas.openxmlformats.org/officeDocument/2006/relationships/hyperlink" Target="https://www.flickr.com/photos/atoach/2938515319/in/photolist-4veNSV-9Fkn5g-5FkXnH-5tEEee-e6yWSs-73w3cR-5CvuPV-4sGcu2-5rGerW-dCLxeh-5Eo8ES-3eoNWQ-3eoPVd-3ejrit-3eoReu-7VcAdz-JRwRo/" TargetMode="External"/><Relationship Id="rId9" Type="http://schemas.openxmlformats.org/officeDocument/2006/relationships/hyperlink" Target="https://www.flickr.com/photos/conskeptical/576913737/in/photolist-ivoevt-8d4Jnc-aYRBBa-aYRBHT-apGQCy-SYQmz-b82zaT-6G8PfS-6G4j6D-6G4Bb6-db8wci-e9Yjvz-eFy6Jv-4TFN4D-4TL4Zm-95YTpE-95YTpL-4DA9u4-4DEqRj-3crdS"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hyperlink" Target="https://creativecommons.org/licenses/by/2.0/" TargetMode="External"/><Relationship Id="rId4" Type="http://schemas.openxmlformats.org/officeDocument/2006/relationships/hyperlink" Target="https://www.flickr.com/photos/villes/2865833414/in/photolist-5nf9qW-dd4Hfn-rPjZ3M-uUVx6p-rnZgvH-kDEuBn-qfqzof-m9FB3p-jAm5uD-dF85kQ-dmD3a7-dd4Hwm-5nfafY-5KvAVp-r2RcfN-9R3Mc1-9ukD1P-6yFqFd-9X6mc1-cbGRDG-5gU74d-cbGT7f-5nf8Em-9uoDxA-6yFsJE-6yB4fk-6yBEWe-nZFKBo-4BY2qx-9R3Lwd-7Q9Xmh-9uoD55-zJGrk-dd4Jay-dd4FdK-6TNHE9-7tys8Z-H3tZU-o2oJoB-du1Jve-zJEWH-dd4HN4-o26xwg-7Zmqz6-6yF9ko-nZmkbG-oo5EgG-mkdqr1-58hKhq-7uvwon"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5.xml"/><Relationship Id="rId1" Type="http://schemas.openxmlformats.org/officeDocument/2006/relationships/slideLayout" Target="../slideLayouts/slideLayout7.xml"/><Relationship Id="rId5" Type="http://schemas.openxmlformats.org/officeDocument/2006/relationships/image" Target="../media/image16.jpeg"/><Relationship Id="rId4" Type="http://schemas.openxmlformats.org/officeDocument/2006/relationships/image" Target="../media/image15.jpeg"/></Relationships>
</file>

<file path=ppt/slides/_rels/slide8.xml.rels><?xml version="1.0" encoding="UTF-8" standalone="yes"?>
<Relationships xmlns="http://schemas.openxmlformats.org/package/2006/relationships"><Relationship Id="rId3" Type="http://schemas.openxmlformats.org/officeDocument/2006/relationships/hyperlink" Target="https://www.flickr.com/photos/dominicspics/9115082768/in/photolist-eTtbxs-eTtdbJ-eTtf4N-HyfPw-66died-4am9JY-6d4gFT-dTFbRF-7WTSCT-4aGBQr-f6zbNu-5DyrK1-9b4fR7-o4LD1p-3ABfSZ-9SjXUm-5Hp6x3-gyyGqB-6VnBXv-fBmAVG-74SNww-qhoCUw-7xhicH-7Wi814-3hSfqb-j41wza-eJfHNP-cn1Npo-4g78KS-sEcV7f-7eKpg1-4fS1t1-7nShei-49yf1M-jiYQo-4fMXKX-hZvxXL-6JiR5o-4U23Si-fPPFPY-4TN9ZF-dT88BS-5ZZJk8-q78jMs-4sbQDN-7NM6aX-9DP2GP-ni6qty-iNXN3W-e5NRFV" TargetMode="External"/><Relationship Id="rId2" Type="http://schemas.openxmlformats.org/officeDocument/2006/relationships/image" Target="../media/image17.png"/><Relationship Id="rId1" Type="http://schemas.openxmlformats.org/officeDocument/2006/relationships/slideLayout" Target="../slideLayouts/slideLayout7.xml"/><Relationship Id="rId4" Type="http://schemas.openxmlformats.org/officeDocument/2006/relationships/hyperlink" Target="https://creativecommons.org/licenses/by/2.0/" TargetMode="External"/></Relationships>
</file>

<file path=ppt/slides/_rels/slide9.xml.rels><?xml version="1.0" encoding="UTF-8" standalone="yes"?>
<Relationships xmlns="http://schemas.openxmlformats.org/package/2006/relationships"><Relationship Id="rId8" Type="http://schemas.openxmlformats.org/officeDocument/2006/relationships/hyperlink" Target="https://www.flickr.com/photos/northdevoncouncil/3785224670/in/photolist-6Lugqj-pFGCZL-p2obeY-2DM8MK-r3FBjp-tgFz2Q-sk3pmg-rziw9g-rzpk6M-pp8UUF-p2ocYj-q8CRg1-pDwPsf-pxN1NC-q2gYJY-pNuErp-pzypw4-pNuF34-pFoCqV-pweR6p-pFJYbV-p2ocaL-EXtGG-r3FB2F-qqdW1i-qVZ6Lw-rSu5Gi-pFK2Fk-pzyszP-pR8YyM-pimkc8-pweV6D-pwkdXb-pXZTfP-s9WbkF-pR91iD-qYU1hF-pikR5s-rQBd24-qkPnY-rSn4RL-r5nYXx-qN5o6g-qYM5c7-rgg5PG-dsPbsh-rgjE8H-rgg15w-rjHhdh-EXuu4" TargetMode="External"/><Relationship Id="rId3" Type="http://schemas.openxmlformats.org/officeDocument/2006/relationships/image" Target="../media/image18.jpeg"/><Relationship Id="rId7" Type="http://schemas.openxmlformats.org/officeDocument/2006/relationships/image" Target="../media/image20.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hyperlink" Target="https://creativecommons.org/licenses/by/2.0/" TargetMode="External"/><Relationship Id="rId5" Type="http://schemas.openxmlformats.org/officeDocument/2006/relationships/hyperlink" Target="https://www.flickr.com/photos/epsos/5693012875/in/photolist-9F5bop-eMbide-h9pWrj-74rXD1-74eemN-ASCPT-erKzF-74z869-6wuKuf-65pQsz-kLN6wr-74dXBE-eMbiPT-ddSJ7M-ag2UcP-bho5uK-7b1em2-74ekj9-ag5Ed5-e2koTU-9dnVm8-8YabCE-5L6DQr-74eWMf-fuwGjL-6g4StL-7aZywZ-f6eWpt-8Rucsy-83MGRE-7aUPJF-nQHmjF-nA3B67-7aZK1K-vz4UT-s3sWsq-2wZtYZ-21MrNL-eRWMp8-5DHEWK-gABm3N-6GjpsH-cp3Vzq-J6pTy-4THpny-97Lu8G-4ajrau-7aWEBS-74j238-Cix27" TargetMode="External"/><Relationship Id="rId4" Type="http://schemas.openxmlformats.org/officeDocument/2006/relationships/image" Target="../media/image19.png"/></Relationships>
</file>

<file path=ppt/slides/_rels/slide1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7.xml"/><Relationship Id="rId1" Type="http://schemas.openxmlformats.org/officeDocument/2006/relationships/slideLayout" Target="../slideLayouts/slideLayout7.xml"/><Relationship Id="rId5" Type="http://schemas.openxmlformats.org/officeDocument/2006/relationships/hyperlink" Target="https://creativecommons.org/licenses/by/2.0/" TargetMode="External"/><Relationship Id="rId4" Type="http://schemas.openxmlformats.org/officeDocument/2006/relationships/hyperlink" Target="https://www.flickr.com/photos/davidbolton/3691324084/in/photolist-6Cc13G-a9UMPP-a9UHQF-cvd1XL-arnWUa-arnWjn-7VshRL-7GpyLk-aaaAjt-dn3oW9-aVrAtX-4kMdEj-aadpXf-57XqzV-spRGyc-bWuJNv-u1fHcT-4tgwvb-a9XzP1-a9VXac-fdjK3Y-a9Tmr2-a932Hj-a9YRzf-a9XA7A-6ttVWM-a9UMEM-cSTKP9-6C7Rze-6CbZsN-cAG77E-aaat6c-arqBRC-arqCkE-i7TxQH-i7TCSg-4E5TqH-nJue1Z-arnVNe-a9ULFn-6C7REt-5iyXxo-a8WhDz-aaaAUc-a8WoGx-a9W9Mb-6CbZj9-6Cc1nN-6Cc1fq-6C7QUi"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8.xml"/><Relationship Id="rId1" Type="http://schemas.openxmlformats.org/officeDocument/2006/relationships/slideLayout" Target="../slideLayouts/slideLayout7.xml"/><Relationship Id="rId5" Type="http://schemas.openxmlformats.org/officeDocument/2006/relationships/image" Target="../media/image24.jpeg"/><Relationship Id="rId4" Type="http://schemas.openxmlformats.org/officeDocument/2006/relationships/image" Target="../media/image2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https://photos-4.dropbox.com/t/2/AAB4FaTytlk8-xLaE0bCzX5njjc3VwZUKCfClDitwoxZow/12/69486102/jpeg/32x32/1/1439200800/0/2/MYGREENCITY_frieze_CMYK.jpg/CJaMkSEgASACIAMgBCAFIAYgBygBKAIoBw/Pb_mzoF6zlloY8LRgVRrD9zIZFp-8XS_YnrNPFNIx4k?size=1600x1200&amp;size_mode=2"/>
          <p:cNvPicPr>
            <a:picLocks noChangeAspect="1" noChangeArrowheads="1"/>
          </p:cNvPicPr>
          <p:nvPr/>
        </p:nvPicPr>
        <p:blipFill rotWithShape="1">
          <a:blip r:embed="rId2">
            <a:extLst>
              <a:ext uri="{28A0092B-C50C-407E-A947-70E740481C1C}">
                <a14:useLocalDpi xmlns:a14="http://schemas.microsoft.com/office/drawing/2010/main" val="0"/>
              </a:ext>
            </a:extLst>
          </a:blip>
          <a:srcRect l="4814" t="10580" r="5806" b="9984"/>
          <a:stretch/>
        </p:blipFill>
        <p:spPr bwMode="auto">
          <a:xfrm>
            <a:off x="21482" y="3861048"/>
            <a:ext cx="9041761" cy="3004789"/>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56176" y="116632"/>
            <a:ext cx="2865519" cy="983829"/>
          </a:xfrm>
          <a:prstGeom prst="rect">
            <a:avLst/>
          </a:prstGeom>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315742" y="476672"/>
            <a:ext cx="2465336" cy="3024336"/>
          </a:xfrm>
          <a:prstGeom prst="rect">
            <a:avLst/>
          </a:prstGeom>
        </p:spPr>
      </p:pic>
      <p:pic>
        <p:nvPicPr>
          <p:cNvPr id="7" name="Picture 6" descr="S:\Bristol2015\Engagement\Education Files\Website\Website Resources\ALL RESOURCES\COMPLETED FILES READY FOR ABSTRACTS&amp;UPLOAD\My Green City\My Green City Images\AC Logo.png"/>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9552" y="400500"/>
            <a:ext cx="1368152" cy="1273280"/>
          </a:xfrm>
          <a:prstGeom prst="rect">
            <a:avLst/>
          </a:prstGeom>
          <a:noFill/>
          <a:ln>
            <a:noFill/>
          </a:ln>
        </p:spPr>
      </p:pic>
    </p:spTree>
    <p:extLst>
      <p:ext uri="{BB962C8B-B14F-4D97-AF65-F5344CB8AC3E}">
        <p14:creationId xmlns:p14="http://schemas.microsoft.com/office/powerpoint/2010/main" val="394829236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a:blip r:embed="rId3"/>
          <a:stretch>
            <a:fillRect/>
          </a:stretch>
        </p:blipFill>
        <p:spPr>
          <a:xfrm>
            <a:off x="180019" y="206083"/>
            <a:ext cx="8748464" cy="6453336"/>
          </a:xfrm>
          <a:prstGeom prst="rect">
            <a:avLst/>
          </a:prstGeom>
        </p:spPr>
      </p:pic>
      <p:sp>
        <p:nvSpPr>
          <p:cNvPr id="3" name="Rectangle 2"/>
          <p:cNvSpPr/>
          <p:nvPr/>
        </p:nvSpPr>
        <p:spPr>
          <a:xfrm>
            <a:off x="179512" y="116632"/>
            <a:ext cx="9073008" cy="1569660"/>
          </a:xfrm>
          <a:prstGeom prst="rect">
            <a:avLst/>
          </a:prstGeom>
        </p:spPr>
        <p:txBody>
          <a:bodyPr wrap="square">
            <a:spAutoFit/>
          </a:bodyPr>
          <a:lstStyle/>
          <a:p>
            <a:r>
              <a:rPr lang="en-GB" sz="6000" b="1" dirty="0" smtClean="0">
                <a:solidFill>
                  <a:schemeClr val="bg1"/>
                </a:solidFill>
              </a:rPr>
              <a:t>Food</a:t>
            </a:r>
          </a:p>
          <a:p>
            <a:endParaRPr lang="en-GB" sz="3600" b="1" dirty="0" smtClean="0">
              <a:solidFill>
                <a:schemeClr val="bg1"/>
              </a:solidFill>
            </a:endParaRPr>
          </a:p>
        </p:txBody>
      </p:sp>
      <p:sp>
        <p:nvSpPr>
          <p:cNvPr id="5" name="TextBox 4"/>
          <p:cNvSpPr txBox="1"/>
          <p:nvPr/>
        </p:nvSpPr>
        <p:spPr>
          <a:xfrm>
            <a:off x="180019" y="6461200"/>
            <a:ext cx="1974691" cy="169277"/>
          </a:xfrm>
          <a:prstGeom prst="rect">
            <a:avLst/>
          </a:prstGeom>
          <a:noFill/>
        </p:spPr>
        <p:txBody>
          <a:bodyPr wrap="square" rtlCol="0">
            <a:spAutoFit/>
          </a:bodyPr>
          <a:lstStyle/>
          <a:p>
            <a:r>
              <a:rPr lang="en-GB" sz="500" dirty="0" smtClean="0">
                <a:solidFill>
                  <a:schemeClr val="bg1"/>
                </a:solidFill>
                <a:latin typeface="Arial" panose="020B0604020202020204" pitchFamily="34" charset="0"/>
                <a:cs typeface="Arial" panose="020B0604020202020204" pitchFamily="34" charset="0"/>
                <a:hlinkClick r:id="rId4"/>
              </a:rPr>
              <a:t>Photo </a:t>
            </a:r>
            <a:r>
              <a:rPr lang="en-GB" sz="500" dirty="0" smtClean="0">
                <a:solidFill>
                  <a:schemeClr val="bg1"/>
                </a:solidFill>
              </a:rPr>
              <a:t>Anthony Albright</a:t>
            </a:r>
            <a:r>
              <a:rPr lang="en-GB" sz="500" dirty="0" smtClean="0">
                <a:solidFill>
                  <a:schemeClr val="bg1"/>
                </a:solidFill>
                <a:latin typeface="Arial" panose="020B0604020202020204" pitchFamily="34" charset="0"/>
                <a:cs typeface="Arial" panose="020B0604020202020204" pitchFamily="34" charset="0"/>
                <a:hlinkClick r:id="rId5"/>
              </a:rPr>
              <a:t>CC By</a:t>
            </a:r>
            <a:endParaRPr lang="en-GB" sz="5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0706673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p:cNvSpPr txBox="1"/>
          <p:nvPr/>
        </p:nvSpPr>
        <p:spPr>
          <a:xfrm>
            <a:off x="6258509" y="2873017"/>
            <a:ext cx="2952328" cy="1446550"/>
          </a:xfrm>
          <a:prstGeom prst="rect">
            <a:avLst/>
          </a:prstGeom>
          <a:noFill/>
        </p:spPr>
        <p:txBody>
          <a:bodyPr wrap="square" rtlCol="0">
            <a:spAutoFit/>
          </a:bodyPr>
          <a:lstStyle/>
          <a:p>
            <a:pPr algn="ctr"/>
            <a:r>
              <a:rPr lang="en-GB" sz="4400" b="1" dirty="0" smtClean="0">
                <a:solidFill>
                  <a:srgbClr val="00B050"/>
                </a:solidFill>
              </a:rPr>
              <a:t>Sustainable Solutions</a:t>
            </a:r>
            <a:endParaRPr lang="en-GB" sz="4400" b="1" dirty="0">
              <a:solidFill>
                <a:srgbClr val="00B050"/>
              </a:solidFill>
            </a:endParaRPr>
          </a:p>
        </p:txBody>
      </p:sp>
      <p:grpSp>
        <p:nvGrpSpPr>
          <p:cNvPr id="9" name="Group 8"/>
          <p:cNvGrpSpPr/>
          <p:nvPr/>
        </p:nvGrpSpPr>
        <p:grpSpPr>
          <a:xfrm>
            <a:off x="6228184" y="4654302"/>
            <a:ext cx="2937775" cy="2203698"/>
            <a:chOff x="6228184" y="4654302"/>
            <a:chExt cx="2937775" cy="2203698"/>
          </a:xfrm>
        </p:grpSpPr>
        <p:pic>
          <p:nvPicPr>
            <p:cNvPr id="7171" name="Picture 3" descr="\\ds\data\Bristol2015\Engagement\Education Files\Aardman\Sustainable Shaun Game\Game info pages\Pics for game info\Veg Patch 5 images\Credit Chris Bahn at BCC (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28184" y="4654302"/>
              <a:ext cx="2937775" cy="2203698"/>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p:cNvSpPr txBox="1"/>
            <p:nvPr/>
          </p:nvSpPr>
          <p:spPr>
            <a:xfrm>
              <a:off x="6325092" y="6673343"/>
              <a:ext cx="1974691" cy="169277"/>
            </a:xfrm>
            <a:prstGeom prst="rect">
              <a:avLst/>
            </a:prstGeom>
            <a:noFill/>
          </p:spPr>
          <p:txBody>
            <a:bodyPr wrap="square" rtlCol="0">
              <a:spAutoFit/>
            </a:bodyPr>
            <a:lstStyle/>
            <a:p>
              <a:r>
                <a:rPr lang="en-GB" sz="500" dirty="0" smtClean="0">
                  <a:solidFill>
                    <a:schemeClr val="bg1"/>
                  </a:solidFill>
                  <a:latin typeface="Arial" panose="020B0604020202020204" pitchFamily="34" charset="0"/>
                  <a:cs typeface="Arial" panose="020B0604020202020204" pitchFamily="34" charset="0"/>
                </a:rPr>
                <a:t>Photo by Chris </a:t>
              </a:r>
              <a:r>
                <a:rPr lang="en-GB" sz="500" dirty="0">
                  <a:solidFill>
                    <a:schemeClr val="bg1"/>
                  </a:solidFill>
                  <a:latin typeface="Arial" panose="020B0604020202020204" pitchFamily="34" charset="0"/>
                  <a:cs typeface="Arial" panose="020B0604020202020204" pitchFamily="34" charset="0"/>
                </a:rPr>
                <a:t>B</a:t>
              </a:r>
              <a:r>
                <a:rPr lang="en-GB" sz="500" dirty="0" smtClean="0">
                  <a:solidFill>
                    <a:schemeClr val="bg1"/>
                  </a:solidFill>
                  <a:latin typeface="Arial" panose="020B0604020202020204" pitchFamily="34" charset="0"/>
                  <a:cs typeface="Arial" panose="020B0604020202020204" pitchFamily="34" charset="0"/>
                </a:rPr>
                <a:t>ahn</a:t>
              </a:r>
              <a:endParaRPr lang="en-GB" sz="500" dirty="0">
                <a:solidFill>
                  <a:schemeClr val="bg1"/>
                </a:solidFill>
                <a:latin typeface="Arial" panose="020B0604020202020204" pitchFamily="34" charset="0"/>
                <a:cs typeface="Arial" panose="020B0604020202020204" pitchFamily="34" charset="0"/>
              </a:endParaRPr>
            </a:p>
          </p:txBody>
        </p:sp>
      </p:grpSp>
      <p:sp>
        <p:nvSpPr>
          <p:cNvPr id="2" name="Rectangle 1"/>
          <p:cNvSpPr/>
          <p:nvPr/>
        </p:nvSpPr>
        <p:spPr>
          <a:xfrm>
            <a:off x="251520" y="260648"/>
            <a:ext cx="5760640" cy="5355312"/>
          </a:xfrm>
          <a:prstGeom prst="rect">
            <a:avLst/>
          </a:prstGeom>
        </p:spPr>
        <p:txBody>
          <a:bodyPr wrap="square">
            <a:spAutoFit/>
          </a:bodyPr>
          <a:lstStyle/>
          <a:p>
            <a:pPr lvl="0"/>
            <a:r>
              <a:rPr lang="en-GB" sz="3600" b="1" dirty="0" smtClean="0"/>
              <a:t>Food</a:t>
            </a:r>
          </a:p>
          <a:p>
            <a:pPr lvl="0"/>
            <a:endParaRPr lang="en-GB" dirty="0" smtClean="0"/>
          </a:p>
          <a:p>
            <a:pPr marL="342900" lvl="0" indent="-342900" algn="just">
              <a:buFont typeface="Wingdings" pitchFamily="2" charset="2"/>
              <a:buChar char="§"/>
            </a:pPr>
            <a:r>
              <a:rPr lang="en-GB" sz="2400" dirty="0" smtClean="0"/>
              <a:t>It </a:t>
            </a:r>
            <a:r>
              <a:rPr lang="en-GB" sz="2400" dirty="0"/>
              <a:t>is predicted that global food production will need to increase by up to 70% to meet the needs of the rising </a:t>
            </a:r>
            <a:r>
              <a:rPr lang="en-GB" sz="2400" dirty="0" smtClean="0"/>
              <a:t>population</a:t>
            </a:r>
          </a:p>
          <a:p>
            <a:pPr lvl="0" algn="just"/>
            <a:r>
              <a:rPr lang="en-GB" sz="2400" dirty="0" smtClean="0"/>
              <a:t> </a:t>
            </a:r>
            <a:endParaRPr lang="en-GB" sz="2400" dirty="0"/>
          </a:p>
          <a:p>
            <a:pPr marL="342900" lvl="0" indent="-342900" algn="just">
              <a:buFont typeface="Wingdings" pitchFamily="2" charset="2"/>
              <a:buChar char="§"/>
            </a:pPr>
            <a:r>
              <a:rPr lang="en-GB" sz="2400" dirty="0"/>
              <a:t>Costs of transporting food will increase, so we’ll need to grow more food </a:t>
            </a:r>
            <a:r>
              <a:rPr lang="en-GB" sz="2400" dirty="0" smtClean="0"/>
              <a:t>on plots within</a:t>
            </a:r>
            <a:r>
              <a:rPr lang="en-GB" sz="2400" dirty="0"/>
              <a:t>, or closer </a:t>
            </a:r>
            <a:r>
              <a:rPr lang="en-GB" sz="2400" dirty="0" smtClean="0"/>
              <a:t>to our cities</a:t>
            </a:r>
          </a:p>
          <a:p>
            <a:pPr lvl="0" algn="just"/>
            <a:endParaRPr lang="en-GB" sz="2400" dirty="0"/>
          </a:p>
          <a:p>
            <a:pPr marL="342900" lvl="0" indent="-342900" algn="just">
              <a:buFont typeface="Wingdings" pitchFamily="2" charset="2"/>
              <a:buChar char="§"/>
            </a:pPr>
            <a:r>
              <a:rPr lang="en-GB" sz="2400" dirty="0"/>
              <a:t>People will need to grow more of their own food (indoors/outdoors, wherever they can find space) and waste less food than they do currently.</a:t>
            </a:r>
          </a:p>
        </p:txBody>
      </p:sp>
      <p:cxnSp>
        <p:nvCxnSpPr>
          <p:cNvPr id="6" name="Straight Connector 5"/>
          <p:cNvCxnSpPr/>
          <p:nvPr/>
        </p:nvCxnSpPr>
        <p:spPr>
          <a:xfrm>
            <a:off x="6228184" y="0"/>
            <a:ext cx="5425" cy="6858000"/>
          </a:xfrm>
          <a:prstGeom prst="line">
            <a:avLst/>
          </a:prstGeom>
          <a:ln w="127000" cmpd="tri">
            <a:solidFill>
              <a:srgbClr val="00B050"/>
            </a:solidFill>
          </a:ln>
        </p:spPr>
        <p:style>
          <a:lnRef idx="1">
            <a:schemeClr val="accent1"/>
          </a:lnRef>
          <a:fillRef idx="0">
            <a:schemeClr val="accent1"/>
          </a:fillRef>
          <a:effectRef idx="0">
            <a:schemeClr val="accent1"/>
          </a:effectRef>
          <a:fontRef idx="minor">
            <a:schemeClr val="tx1"/>
          </a:fontRef>
        </p:style>
      </p:cxnSp>
      <p:grpSp>
        <p:nvGrpSpPr>
          <p:cNvPr id="7" name="Group 6"/>
          <p:cNvGrpSpPr/>
          <p:nvPr/>
        </p:nvGrpSpPr>
        <p:grpSpPr>
          <a:xfrm>
            <a:off x="6228184" y="0"/>
            <a:ext cx="2933413" cy="2492897"/>
            <a:chOff x="6228184" y="0"/>
            <a:chExt cx="2933413" cy="2492897"/>
          </a:xfrm>
        </p:grpSpPr>
        <p:pic>
          <p:nvPicPr>
            <p:cNvPr id="5" name="Picture 4"/>
            <p:cNvPicPr/>
            <p:nvPr/>
          </p:nvPicPr>
          <p:blipFill>
            <a:blip r:embed="rId4"/>
            <a:stretch>
              <a:fillRect/>
            </a:stretch>
          </p:blipFill>
          <p:spPr>
            <a:xfrm>
              <a:off x="6228184" y="0"/>
              <a:ext cx="2933413" cy="2492897"/>
            </a:xfrm>
            <a:prstGeom prst="rect">
              <a:avLst/>
            </a:prstGeom>
          </p:spPr>
        </p:pic>
        <p:sp>
          <p:nvSpPr>
            <p:cNvPr id="8" name="TextBox 7"/>
            <p:cNvSpPr txBox="1"/>
            <p:nvPr/>
          </p:nvSpPr>
          <p:spPr>
            <a:xfrm>
              <a:off x="6320071" y="2276872"/>
              <a:ext cx="1974691" cy="169277"/>
            </a:xfrm>
            <a:prstGeom prst="rect">
              <a:avLst/>
            </a:prstGeom>
            <a:noFill/>
          </p:spPr>
          <p:txBody>
            <a:bodyPr wrap="square" rtlCol="0">
              <a:spAutoFit/>
            </a:bodyPr>
            <a:lstStyle/>
            <a:p>
              <a:r>
                <a:rPr lang="en-GB" sz="500" dirty="0" smtClean="0">
                  <a:solidFill>
                    <a:schemeClr val="bg1"/>
                  </a:solidFill>
                  <a:latin typeface="Arial" panose="020B0604020202020204" pitchFamily="34" charset="0"/>
                  <a:cs typeface="Arial" panose="020B0604020202020204" pitchFamily="34" charset="0"/>
                  <a:hlinkClick r:id="rId5"/>
                </a:rPr>
                <a:t>Photo </a:t>
              </a:r>
              <a:r>
                <a:rPr lang="en-GB" sz="500" dirty="0" smtClean="0">
                  <a:solidFill>
                    <a:schemeClr val="bg1"/>
                  </a:solidFill>
                </a:rPr>
                <a:t>James Cridlandt</a:t>
              </a:r>
              <a:r>
                <a:rPr lang="en-GB" sz="500" dirty="0" smtClean="0">
                  <a:solidFill>
                    <a:schemeClr val="bg1"/>
                  </a:solidFill>
                  <a:latin typeface="Arial" panose="020B0604020202020204" pitchFamily="34" charset="0"/>
                  <a:cs typeface="Arial" panose="020B0604020202020204" pitchFamily="34" charset="0"/>
                  <a:hlinkClick r:id="rId6"/>
                </a:rPr>
                <a:t>CC By</a:t>
              </a:r>
              <a:endParaRPr lang="en-GB" sz="500" dirty="0">
                <a:solidFill>
                  <a:schemeClr val="bg1"/>
                </a:solidFill>
                <a:latin typeface="Arial" panose="020B0604020202020204" pitchFamily="34" charset="0"/>
                <a:cs typeface="Arial" panose="020B0604020202020204" pitchFamily="34" charset="0"/>
              </a:endParaRPr>
            </a:p>
          </p:txBody>
        </p:sp>
      </p:grpSp>
      <p:grpSp>
        <p:nvGrpSpPr>
          <p:cNvPr id="13" name="Group 12"/>
          <p:cNvGrpSpPr/>
          <p:nvPr/>
        </p:nvGrpSpPr>
        <p:grpSpPr>
          <a:xfrm>
            <a:off x="6228184" y="2492897"/>
            <a:ext cx="2933413" cy="2206791"/>
            <a:chOff x="6228184" y="2492897"/>
            <a:chExt cx="2933413" cy="2206791"/>
          </a:xfrm>
        </p:grpSpPr>
        <p:pic>
          <p:nvPicPr>
            <p:cNvPr id="7170" name="Picture 2" descr="\\ds\data\Bristol2015\Engagement\Education Files\Aardman\Sustainable Shaun Game\Game info pages\Pics for game info\Veg Patch 5 images\Credit Jonathan Bewley.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228184" y="2492897"/>
              <a:ext cx="2933413" cy="2206791"/>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p:cNvSpPr txBox="1"/>
            <p:nvPr/>
          </p:nvSpPr>
          <p:spPr>
            <a:xfrm>
              <a:off x="6258661" y="4508254"/>
              <a:ext cx="1974691" cy="169277"/>
            </a:xfrm>
            <a:prstGeom prst="rect">
              <a:avLst/>
            </a:prstGeom>
            <a:noFill/>
          </p:spPr>
          <p:txBody>
            <a:bodyPr wrap="square" rtlCol="0">
              <a:spAutoFit/>
            </a:bodyPr>
            <a:lstStyle/>
            <a:p>
              <a:r>
                <a:rPr lang="en-GB" sz="500" dirty="0" smtClean="0">
                  <a:solidFill>
                    <a:schemeClr val="bg1"/>
                  </a:solidFill>
                  <a:latin typeface="Arial" panose="020B0604020202020204" pitchFamily="34" charset="0"/>
                  <a:cs typeface="Arial" panose="020B0604020202020204" pitchFamily="34" charset="0"/>
                </a:rPr>
                <a:t>Photo by Chris </a:t>
              </a:r>
              <a:r>
                <a:rPr lang="en-GB" sz="500" dirty="0">
                  <a:solidFill>
                    <a:schemeClr val="bg1"/>
                  </a:solidFill>
                  <a:latin typeface="Arial" panose="020B0604020202020204" pitchFamily="34" charset="0"/>
                  <a:cs typeface="Arial" panose="020B0604020202020204" pitchFamily="34" charset="0"/>
                </a:rPr>
                <a:t>B</a:t>
              </a:r>
              <a:r>
                <a:rPr lang="en-GB" sz="500" dirty="0" smtClean="0">
                  <a:solidFill>
                    <a:schemeClr val="bg1"/>
                  </a:solidFill>
                  <a:latin typeface="Arial" panose="020B0604020202020204" pitchFamily="34" charset="0"/>
                  <a:cs typeface="Arial" panose="020B0604020202020204" pitchFamily="34" charset="0"/>
                </a:rPr>
                <a:t>ahn</a:t>
              </a:r>
              <a:endParaRPr lang="en-GB" sz="500" dirty="0">
                <a:solidFill>
                  <a:schemeClr val="bg1"/>
                </a:solidFill>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val="29607090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par>
                                <p:cTn id="7" presetID="31" presetClass="entr" presetSubtype="0" fill="hold" nodeType="withEffect">
                                  <p:stCondLst>
                                    <p:cond delay="0"/>
                                  </p:stCondLst>
                                  <p:childTnLst>
                                    <p:set>
                                      <p:cBhvr>
                                        <p:cTn id="8" dur="1" fill="hold">
                                          <p:stCondLst>
                                            <p:cond delay="0"/>
                                          </p:stCondLst>
                                        </p:cTn>
                                        <p:tgtEl>
                                          <p:spTgt spid="7"/>
                                        </p:tgtEl>
                                        <p:attrNameLst>
                                          <p:attrName>style.visibility</p:attrName>
                                        </p:attrNameLst>
                                      </p:cBhvr>
                                      <p:to>
                                        <p:strVal val="visible"/>
                                      </p:to>
                                    </p:set>
                                    <p:anim calcmode="lin" valueType="num">
                                      <p:cBhvr>
                                        <p:cTn id="9" dur="1000" fill="hold"/>
                                        <p:tgtEl>
                                          <p:spTgt spid="7"/>
                                        </p:tgtEl>
                                        <p:attrNameLst>
                                          <p:attrName>ppt_w</p:attrName>
                                        </p:attrNameLst>
                                      </p:cBhvr>
                                      <p:tavLst>
                                        <p:tav tm="0">
                                          <p:val>
                                            <p:fltVal val="0"/>
                                          </p:val>
                                        </p:tav>
                                        <p:tav tm="100000">
                                          <p:val>
                                            <p:strVal val="#ppt_w"/>
                                          </p:val>
                                        </p:tav>
                                      </p:tavLst>
                                    </p:anim>
                                    <p:anim calcmode="lin" valueType="num">
                                      <p:cBhvr>
                                        <p:cTn id="10" dur="1000" fill="hold"/>
                                        <p:tgtEl>
                                          <p:spTgt spid="7"/>
                                        </p:tgtEl>
                                        <p:attrNameLst>
                                          <p:attrName>ppt_h</p:attrName>
                                        </p:attrNameLst>
                                      </p:cBhvr>
                                      <p:tavLst>
                                        <p:tav tm="0">
                                          <p:val>
                                            <p:fltVal val="0"/>
                                          </p:val>
                                        </p:tav>
                                        <p:tav tm="100000">
                                          <p:val>
                                            <p:strVal val="#ppt_h"/>
                                          </p:val>
                                        </p:tav>
                                      </p:tavLst>
                                    </p:anim>
                                    <p:anim calcmode="lin" valueType="num">
                                      <p:cBhvr>
                                        <p:cTn id="11" dur="1000" fill="hold"/>
                                        <p:tgtEl>
                                          <p:spTgt spid="7"/>
                                        </p:tgtEl>
                                        <p:attrNameLst>
                                          <p:attrName>style.rotation</p:attrName>
                                        </p:attrNameLst>
                                      </p:cBhvr>
                                      <p:tavLst>
                                        <p:tav tm="0">
                                          <p:val>
                                            <p:fltVal val="90"/>
                                          </p:val>
                                        </p:tav>
                                        <p:tav tm="100000">
                                          <p:val>
                                            <p:fltVal val="0"/>
                                          </p:val>
                                        </p:tav>
                                      </p:tavLst>
                                    </p:anim>
                                    <p:animEffect transition="in" filter="fade">
                                      <p:cBhvr>
                                        <p:cTn id="12" dur="10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2">
                                            <p:txEl>
                                              <p:pRg st="4" end="4"/>
                                            </p:txEl>
                                          </p:spTgt>
                                        </p:tgtEl>
                                        <p:attrNameLst>
                                          <p:attrName>style.visibility</p:attrName>
                                        </p:attrNameLst>
                                      </p:cBhvr>
                                      <p:to>
                                        <p:strVal val="visible"/>
                                      </p:to>
                                    </p:set>
                                  </p:childTnLst>
                                </p:cTn>
                              </p:par>
                              <p:par>
                                <p:cTn id="17" presetID="31" presetClass="entr" presetSubtype="0" fill="hold" nodeType="with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p:cTn id="19" dur="1000" fill="hold"/>
                                        <p:tgtEl>
                                          <p:spTgt spid="13"/>
                                        </p:tgtEl>
                                        <p:attrNameLst>
                                          <p:attrName>ppt_w</p:attrName>
                                        </p:attrNameLst>
                                      </p:cBhvr>
                                      <p:tavLst>
                                        <p:tav tm="0">
                                          <p:val>
                                            <p:fltVal val="0"/>
                                          </p:val>
                                        </p:tav>
                                        <p:tav tm="100000">
                                          <p:val>
                                            <p:strVal val="#ppt_w"/>
                                          </p:val>
                                        </p:tav>
                                      </p:tavLst>
                                    </p:anim>
                                    <p:anim calcmode="lin" valueType="num">
                                      <p:cBhvr>
                                        <p:cTn id="20" dur="1000" fill="hold"/>
                                        <p:tgtEl>
                                          <p:spTgt spid="13"/>
                                        </p:tgtEl>
                                        <p:attrNameLst>
                                          <p:attrName>ppt_h</p:attrName>
                                        </p:attrNameLst>
                                      </p:cBhvr>
                                      <p:tavLst>
                                        <p:tav tm="0">
                                          <p:val>
                                            <p:fltVal val="0"/>
                                          </p:val>
                                        </p:tav>
                                        <p:tav tm="100000">
                                          <p:val>
                                            <p:strVal val="#ppt_h"/>
                                          </p:val>
                                        </p:tav>
                                      </p:tavLst>
                                    </p:anim>
                                    <p:anim calcmode="lin" valueType="num">
                                      <p:cBhvr>
                                        <p:cTn id="21" dur="1000" fill="hold"/>
                                        <p:tgtEl>
                                          <p:spTgt spid="13"/>
                                        </p:tgtEl>
                                        <p:attrNameLst>
                                          <p:attrName>style.rotation</p:attrName>
                                        </p:attrNameLst>
                                      </p:cBhvr>
                                      <p:tavLst>
                                        <p:tav tm="0">
                                          <p:val>
                                            <p:fltVal val="90"/>
                                          </p:val>
                                        </p:tav>
                                        <p:tav tm="100000">
                                          <p:val>
                                            <p:fltVal val="0"/>
                                          </p:val>
                                        </p:tav>
                                      </p:tavLst>
                                    </p:anim>
                                    <p:animEffect transition="in" filter="fade">
                                      <p:cBhvr>
                                        <p:cTn id="22" dur="1000"/>
                                        <p:tgtEl>
                                          <p:spTgt spid="13"/>
                                        </p:tgtEl>
                                      </p:cBhvr>
                                    </p:animEffec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
                                            <p:txEl>
                                              <p:pRg st="6" end="6"/>
                                            </p:txEl>
                                          </p:spTgt>
                                        </p:tgtEl>
                                        <p:attrNameLst>
                                          <p:attrName>style.visibility</p:attrName>
                                        </p:attrNameLst>
                                      </p:cBhvr>
                                      <p:to>
                                        <p:strVal val="visible"/>
                                      </p:to>
                                    </p:set>
                                  </p:childTnLst>
                                </p:cTn>
                              </p:par>
                              <p:par>
                                <p:cTn id="27" presetID="31" presetClass="entr" presetSubtype="0"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p:cTn id="29" dur="1000" fill="hold"/>
                                        <p:tgtEl>
                                          <p:spTgt spid="9"/>
                                        </p:tgtEl>
                                        <p:attrNameLst>
                                          <p:attrName>ppt_w</p:attrName>
                                        </p:attrNameLst>
                                      </p:cBhvr>
                                      <p:tavLst>
                                        <p:tav tm="0">
                                          <p:val>
                                            <p:fltVal val="0"/>
                                          </p:val>
                                        </p:tav>
                                        <p:tav tm="100000">
                                          <p:val>
                                            <p:strVal val="#ppt_w"/>
                                          </p:val>
                                        </p:tav>
                                      </p:tavLst>
                                    </p:anim>
                                    <p:anim calcmode="lin" valueType="num">
                                      <p:cBhvr>
                                        <p:cTn id="30" dur="1000" fill="hold"/>
                                        <p:tgtEl>
                                          <p:spTgt spid="9"/>
                                        </p:tgtEl>
                                        <p:attrNameLst>
                                          <p:attrName>ppt_h</p:attrName>
                                        </p:attrNameLst>
                                      </p:cBhvr>
                                      <p:tavLst>
                                        <p:tav tm="0">
                                          <p:val>
                                            <p:fltVal val="0"/>
                                          </p:val>
                                        </p:tav>
                                        <p:tav tm="100000">
                                          <p:val>
                                            <p:strVal val="#ppt_h"/>
                                          </p:val>
                                        </p:tav>
                                      </p:tavLst>
                                    </p:anim>
                                    <p:anim calcmode="lin" valueType="num">
                                      <p:cBhvr>
                                        <p:cTn id="31" dur="1000" fill="hold"/>
                                        <p:tgtEl>
                                          <p:spTgt spid="9"/>
                                        </p:tgtEl>
                                        <p:attrNameLst>
                                          <p:attrName>style.rotation</p:attrName>
                                        </p:attrNameLst>
                                      </p:cBhvr>
                                      <p:tavLst>
                                        <p:tav tm="0">
                                          <p:val>
                                            <p:fltVal val="90"/>
                                          </p:val>
                                        </p:tav>
                                        <p:tav tm="100000">
                                          <p:val>
                                            <p:fltVal val="0"/>
                                          </p:val>
                                        </p:tav>
                                      </p:tavLst>
                                    </p:anim>
                                    <p:animEffect transition="in" filter="fade">
                                      <p:cBhvr>
                                        <p:cTn id="32"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116632"/>
            <a:ext cx="8784976" cy="653472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Rectangle 2"/>
          <p:cNvSpPr/>
          <p:nvPr/>
        </p:nvSpPr>
        <p:spPr>
          <a:xfrm>
            <a:off x="467544" y="116632"/>
            <a:ext cx="9073008" cy="1569660"/>
          </a:xfrm>
          <a:prstGeom prst="rect">
            <a:avLst/>
          </a:prstGeom>
        </p:spPr>
        <p:txBody>
          <a:bodyPr wrap="square">
            <a:spAutoFit/>
          </a:bodyPr>
          <a:lstStyle/>
          <a:p>
            <a:r>
              <a:rPr lang="en-GB" sz="6000" b="1" dirty="0" smtClean="0">
                <a:solidFill>
                  <a:schemeClr val="bg1"/>
                </a:solidFill>
              </a:rPr>
              <a:t>Energy</a:t>
            </a:r>
          </a:p>
          <a:p>
            <a:endParaRPr lang="en-GB" sz="3600" b="1" dirty="0" smtClean="0">
              <a:solidFill>
                <a:schemeClr val="bg1"/>
              </a:solidFill>
            </a:endParaRPr>
          </a:p>
        </p:txBody>
      </p:sp>
      <p:sp>
        <p:nvSpPr>
          <p:cNvPr id="5" name="TextBox 4"/>
          <p:cNvSpPr txBox="1"/>
          <p:nvPr/>
        </p:nvSpPr>
        <p:spPr>
          <a:xfrm>
            <a:off x="211560" y="6461200"/>
            <a:ext cx="1974691" cy="169277"/>
          </a:xfrm>
          <a:prstGeom prst="rect">
            <a:avLst/>
          </a:prstGeom>
          <a:noFill/>
        </p:spPr>
        <p:txBody>
          <a:bodyPr wrap="square" rtlCol="0">
            <a:spAutoFit/>
          </a:bodyPr>
          <a:lstStyle/>
          <a:p>
            <a:r>
              <a:rPr lang="en-GB" sz="500" dirty="0" smtClean="0">
                <a:solidFill>
                  <a:schemeClr val="bg1"/>
                </a:solidFill>
                <a:latin typeface="Arial" panose="020B0604020202020204" pitchFamily="34" charset="0"/>
                <a:cs typeface="Arial" panose="020B0604020202020204" pitchFamily="34" charset="0"/>
                <a:hlinkClick r:id="rId3"/>
              </a:rPr>
              <a:t>Photo </a:t>
            </a:r>
            <a:r>
              <a:rPr lang="en-GB" sz="500" dirty="0" smtClean="0">
                <a:solidFill>
                  <a:schemeClr val="bg1"/>
                </a:solidFill>
              </a:rPr>
              <a:t>Leo McArdle</a:t>
            </a:r>
            <a:r>
              <a:rPr lang="en-GB" sz="500" dirty="0" smtClean="0">
                <a:solidFill>
                  <a:schemeClr val="bg1"/>
                </a:solidFill>
                <a:latin typeface="Arial" panose="020B0604020202020204" pitchFamily="34" charset="0"/>
                <a:cs typeface="Arial" panose="020B0604020202020204" pitchFamily="34" charset="0"/>
                <a:hlinkClick r:id="rId4"/>
              </a:rPr>
              <a:t>CC By</a:t>
            </a:r>
            <a:endParaRPr lang="en-GB" sz="5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5792485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p:cNvSpPr txBox="1"/>
          <p:nvPr/>
        </p:nvSpPr>
        <p:spPr>
          <a:xfrm>
            <a:off x="6258509" y="2873017"/>
            <a:ext cx="2952328" cy="1446550"/>
          </a:xfrm>
          <a:prstGeom prst="rect">
            <a:avLst/>
          </a:prstGeom>
          <a:noFill/>
        </p:spPr>
        <p:txBody>
          <a:bodyPr wrap="square" rtlCol="0">
            <a:spAutoFit/>
          </a:bodyPr>
          <a:lstStyle/>
          <a:p>
            <a:pPr algn="ctr"/>
            <a:r>
              <a:rPr lang="en-GB" sz="4400" b="1" dirty="0" smtClean="0">
                <a:solidFill>
                  <a:srgbClr val="00B050"/>
                </a:solidFill>
              </a:rPr>
              <a:t>Sustainable Solutions</a:t>
            </a:r>
            <a:endParaRPr lang="en-GB" sz="4400" b="1" dirty="0">
              <a:solidFill>
                <a:srgbClr val="00B050"/>
              </a:solidFill>
            </a:endParaRPr>
          </a:p>
        </p:txBody>
      </p:sp>
      <p:sp>
        <p:nvSpPr>
          <p:cNvPr id="2" name="Rectangle 1"/>
          <p:cNvSpPr/>
          <p:nvPr/>
        </p:nvSpPr>
        <p:spPr>
          <a:xfrm>
            <a:off x="323528" y="260648"/>
            <a:ext cx="5760640" cy="6555641"/>
          </a:xfrm>
          <a:prstGeom prst="rect">
            <a:avLst/>
          </a:prstGeom>
        </p:spPr>
        <p:txBody>
          <a:bodyPr wrap="square">
            <a:spAutoFit/>
          </a:bodyPr>
          <a:lstStyle/>
          <a:p>
            <a:r>
              <a:rPr lang="en-GB" sz="3600" b="1" dirty="0"/>
              <a:t>Energy</a:t>
            </a:r>
            <a:endParaRPr lang="en-GB" sz="3600" dirty="0"/>
          </a:p>
          <a:p>
            <a:r>
              <a:rPr lang="en-GB" sz="2400" dirty="0"/>
              <a:t> </a:t>
            </a:r>
          </a:p>
          <a:p>
            <a:pPr marL="342900" lvl="0" indent="-342900">
              <a:buFont typeface="Wingdings" panose="05000000000000000000" pitchFamily="2" charset="2"/>
              <a:buChar char="§"/>
            </a:pPr>
            <a:r>
              <a:rPr lang="en-GB" sz="2400" dirty="0"/>
              <a:t>Over the last 200 years an ever-increasing proportion of our energy has come from non-renewable sources such as oil and coal. While demand for energy rises these resources are running </a:t>
            </a:r>
            <a:r>
              <a:rPr lang="en-GB" sz="2400" dirty="0" smtClean="0"/>
              <a:t>out.</a:t>
            </a:r>
          </a:p>
          <a:p>
            <a:pPr marL="342900" lvl="0" indent="-342900">
              <a:buFont typeface="Wingdings" panose="05000000000000000000" pitchFamily="2" charset="2"/>
              <a:buChar char="§"/>
            </a:pPr>
            <a:endParaRPr lang="en-GB" sz="2400" dirty="0"/>
          </a:p>
          <a:p>
            <a:pPr marL="342900" lvl="0" indent="-342900" algn="just">
              <a:buFont typeface="Wingdings" panose="05000000000000000000" pitchFamily="2" charset="2"/>
              <a:buChar char="§"/>
            </a:pPr>
            <a:r>
              <a:rPr lang="en-GB" sz="2400" dirty="0" smtClean="0"/>
              <a:t>Consequently, we are ever more reliant </a:t>
            </a:r>
            <a:r>
              <a:rPr lang="en-GB" sz="2400" dirty="0"/>
              <a:t>on fossil fuels </a:t>
            </a:r>
            <a:r>
              <a:rPr lang="en-GB" sz="2400" dirty="0" smtClean="0"/>
              <a:t>like oil</a:t>
            </a:r>
            <a:r>
              <a:rPr lang="en-GB" sz="2400" dirty="0"/>
              <a:t>, coal and </a:t>
            </a:r>
            <a:r>
              <a:rPr lang="en-GB" sz="2400" dirty="0" smtClean="0"/>
              <a:t>gas.  </a:t>
            </a:r>
            <a:r>
              <a:rPr lang="en-GB" sz="2400" dirty="0"/>
              <a:t>These are </a:t>
            </a:r>
            <a:r>
              <a:rPr lang="en-GB" sz="2400" dirty="0" smtClean="0"/>
              <a:t>finite and non-renewable. </a:t>
            </a:r>
          </a:p>
          <a:p>
            <a:pPr marL="342900" lvl="0" indent="-342900" algn="just">
              <a:buFont typeface="Wingdings" panose="05000000000000000000" pitchFamily="2" charset="2"/>
              <a:buChar char="§"/>
            </a:pPr>
            <a:endParaRPr lang="en-GB" sz="2400" dirty="0"/>
          </a:p>
          <a:p>
            <a:pPr marL="342900" lvl="0" indent="-342900" algn="just">
              <a:buFont typeface="Wingdings" panose="05000000000000000000" pitchFamily="2" charset="2"/>
              <a:buChar char="§"/>
            </a:pPr>
            <a:r>
              <a:rPr lang="en-GB" sz="2400" dirty="0" smtClean="0"/>
              <a:t>Creating </a:t>
            </a:r>
            <a:r>
              <a:rPr lang="en-GB" sz="2400" dirty="0"/>
              <a:t>vast amounts of CO</a:t>
            </a:r>
            <a:r>
              <a:rPr lang="en-GB" sz="1600" dirty="0"/>
              <a:t>2</a:t>
            </a:r>
            <a:r>
              <a:rPr lang="en-GB" sz="2400" dirty="0"/>
              <a:t>, as well as other harmful </a:t>
            </a:r>
            <a:r>
              <a:rPr lang="en-GB" sz="2400" dirty="0" smtClean="0"/>
              <a:t>gases </a:t>
            </a:r>
            <a:r>
              <a:rPr lang="en-GB" sz="2400" dirty="0"/>
              <a:t>contributes to global </a:t>
            </a:r>
            <a:r>
              <a:rPr lang="en-GB" sz="2400" dirty="0" smtClean="0"/>
              <a:t>warming, </a:t>
            </a:r>
            <a:r>
              <a:rPr lang="en-GB" sz="2400" dirty="0"/>
              <a:t>causing sea levels to </a:t>
            </a:r>
            <a:r>
              <a:rPr lang="en-GB" sz="2400" dirty="0" smtClean="0"/>
              <a:t>rise.  </a:t>
            </a:r>
            <a:r>
              <a:rPr lang="en-GB" sz="2400" dirty="0"/>
              <a:t>It is also having a disastrous effect upon the lives of the animal and plant </a:t>
            </a:r>
            <a:r>
              <a:rPr lang="en-GB" sz="2400" dirty="0" smtClean="0"/>
              <a:t>life.</a:t>
            </a:r>
            <a:endParaRPr lang="en-GB" sz="2400" dirty="0"/>
          </a:p>
        </p:txBody>
      </p:sp>
      <p:grpSp>
        <p:nvGrpSpPr>
          <p:cNvPr id="13" name="Group 12"/>
          <p:cNvGrpSpPr/>
          <p:nvPr/>
        </p:nvGrpSpPr>
        <p:grpSpPr>
          <a:xfrm>
            <a:off x="6227729" y="4044382"/>
            <a:ext cx="2929912" cy="2813618"/>
            <a:chOff x="6227729" y="4044382"/>
            <a:chExt cx="2929912" cy="2813618"/>
          </a:xfrm>
        </p:grpSpPr>
        <p:pic>
          <p:nvPicPr>
            <p:cNvPr id="3" name="Picture 2"/>
            <p:cNvPicPr/>
            <p:nvPr/>
          </p:nvPicPr>
          <p:blipFill rotWithShape="1">
            <a:blip r:embed="rId3"/>
            <a:srcRect t="9095" b="-307"/>
            <a:stretch/>
          </p:blipFill>
          <p:spPr>
            <a:xfrm>
              <a:off x="6227729" y="4044382"/>
              <a:ext cx="2929912" cy="2813618"/>
            </a:xfrm>
            <a:prstGeom prst="rect">
              <a:avLst/>
            </a:prstGeom>
          </p:spPr>
        </p:pic>
        <p:sp>
          <p:nvSpPr>
            <p:cNvPr id="4" name="TextBox 3"/>
            <p:cNvSpPr txBox="1"/>
            <p:nvPr/>
          </p:nvSpPr>
          <p:spPr>
            <a:xfrm>
              <a:off x="6300192" y="6663954"/>
              <a:ext cx="1728192" cy="169277"/>
            </a:xfrm>
            <a:prstGeom prst="rect">
              <a:avLst/>
            </a:prstGeom>
            <a:noFill/>
          </p:spPr>
          <p:txBody>
            <a:bodyPr wrap="square" rtlCol="0">
              <a:spAutoFit/>
            </a:bodyPr>
            <a:lstStyle/>
            <a:p>
              <a:r>
                <a:rPr lang="en-GB" sz="500" dirty="0" smtClean="0">
                  <a:solidFill>
                    <a:schemeClr val="bg1"/>
                  </a:solidFill>
                  <a:latin typeface="Arial" panose="020B0604020202020204" pitchFamily="34" charset="0"/>
                  <a:cs typeface="Arial" panose="020B0604020202020204" pitchFamily="34" charset="0"/>
                  <a:hlinkClick r:id="rId4"/>
                </a:rPr>
                <a:t>Photo</a:t>
              </a:r>
              <a:r>
                <a:rPr lang="en-GB" sz="500" dirty="0" smtClean="0">
                  <a:solidFill>
                    <a:schemeClr val="bg1"/>
                  </a:solidFill>
                  <a:latin typeface="Arial" panose="020B0604020202020204" pitchFamily="34" charset="0"/>
                  <a:cs typeface="Arial" panose="020B0604020202020204" pitchFamily="34" charset="0"/>
                </a:rPr>
                <a:t> by Tom Green </a:t>
              </a:r>
              <a:r>
                <a:rPr lang="en-GB" sz="500" dirty="0" smtClean="0">
                  <a:solidFill>
                    <a:schemeClr val="bg1"/>
                  </a:solidFill>
                  <a:latin typeface="Arial" panose="020B0604020202020204" pitchFamily="34" charset="0"/>
                  <a:cs typeface="Arial" panose="020B0604020202020204" pitchFamily="34" charset="0"/>
                  <a:hlinkClick r:id="rId5"/>
                </a:rPr>
                <a:t>CC By</a:t>
              </a:r>
              <a:endParaRPr lang="en-GB" sz="500" dirty="0">
                <a:solidFill>
                  <a:schemeClr val="bg1"/>
                </a:solidFill>
                <a:latin typeface="Arial" panose="020B0604020202020204" pitchFamily="34" charset="0"/>
                <a:cs typeface="Arial" panose="020B0604020202020204" pitchFamily="34" charset="0"/>
              </a:endParaRPr>
            </a:p>
          </p:txBody>
        </p:sp>
      </p:grpSp>
      <p:grpSp>
        <p:nvGrpSpPr>
          <p:cNvPr id="12" name="Group 11"/>
          <p:cNvGrpSpPr/>
          <p:nvPr/>
        </p:nvGrpSpPr>
        <p:grpSpPr>
          <a:xfrm>
            <a:off x="6227729" y="1628800"/>
            <a:ext cx="2915816" cy="2636912"/>
            <a:chOff x="6227729" y="1628800"/>
            <a:chExt cx="2915816" cy="2636912"/>
          </a:xfrm>
        </p:grpSpPr>
        <p:pic>
          <p:nvPicPr>
            <p:cNvPr id="4098"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227729" y="1628800"/>
              <a:ext cx="2915816" cy="26369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TextBox 5"/>
            <p:cNvSpPr txBox="1"/>
            <p:nvPr/>
          </p:nvSpPr>
          <p:spPr>
            <a:xfrm>
              <a:off x="6251664" y="3855730"/>
              <a:ext cx="1728192" cy="169277"/>
            </a:xfrm>
            <a:prstGeom prst="rect">
              <a:avLst/>
            </a:prstGeom>
            <a:noFill/>
          </p:spPr>
          <p:txBody>
            <a:bodyPr wrap="square" rtlCol="0">
              <a:spAutoFit/>
            </a:bodyPr>
            <a:lstStyle/>
            <a:p>
              <a:r>
                <a:rPr lang="en-GB" sz="500" dirty="0" smtClean="0">
                  <a:solidFill>
                    <a:schemeClr val="bg1"/>
                  </a:solidFill>
                  <a:latin typeface="Arial" panose="020B0604020202020204" pitchFamily="34" charset="0"/>
                  <a:cs typeface="Arial" panose="020B0604020202020204" pitchFamily="34" charset="0"/>
                  <a:hlinkClick r:id="rId7"/>
                </a:rPr>
                <a:t>Photo </a:t>
              </a:r>
              <a:r>
                <a:rPr lang="en-GB" sz="500" dirty="0" smtClean="0">
                  <a:solidFill>
                    <a:schemeClr val="bg1"/>
                  </a:solidFill>
                  <a:latin typeface="Arial" panose="020B0604020202020204" pitchFamily="34" charset="0"/>
                  <a:cs typeface="Arial" panose="020B0604020202020204" pitchFamily="34" charset="0"/>
                </a:rPr>
                <a:t>Mikey</a:t>
              </a:r>
              <a:r>
                <a:rPr lang="en-GB" sz="500" dirty="0" smtClean="0">
                  <a:solidFill>
                    <a:schemeClr val="bg1"/>
                  </a:solidFill>
                  <a:latin typeface="Arial" panose="020B0604020202020204" pitchFamily="34" charset="0"/>
                  <a:cs typeface="Arial" panose="020B0604020202020204" pitchFamily="34" charset="0"/>
                  <a:hlinkClick r:id="rId5"/>
                </a:rPr>
                <a:t>CC By</a:t>
              </a:r>
              <a:endParaRPr lang="en-GB" sz="500" dirty="0">
                <a:solidFill>
                  <a:schemeClr val="bg1"/>
                </a:solidFill>
                <a:latin typeface="Arial" panose="020B0604020202020204" pitchFamily="34" charset="0"/>
                <a:cs typeface="Arial" panose="020B0604020202020204" pitchFamily="34" charset="0"/>
              </a:endParaRPr>
            </a:p>
          </p:txBody>
        </p:sp>
      </p:grpSp>
      <p:grpSp>
        <p:nvGrpSpPr>
          <p:cNvPr id="10" name="Group 9"/>
          <p:cNvGrpSpPr/>
          <p:nvPr/>
        </p:nvGrpSpPr>
        <p:grpSpPr>
          <a:xfrm>
            <a:off x="6216724" y="0"/>
            <a:ext cx="2916526" cy="2051685"/>
            <a:chOff x="6216724" y="0"/>
            <a:chExt cx="2916526" cy="2051685"/>
          </a:xfrm>
        </p:grpSpPr>
        <p:pic>
          <p:nvPicPr>
            <p:cNvPr id="7" name="Picture 6"/>
            <p:cNvPicPr/>
            <p:nvPr/>
          </p:nvPicPr>
          <p:blipFill rotWithShape="1">
            <a:blip r:embed="rId8"/>
            <a:srcRect t="-7" b="49758"/>
            <a:stretch/>
          </p:blipFill>
          <p:spPr bwMode="auto">
            <a:xfrm>
              <a:off x="6216724" y="0"/>
              <a:ext cx="2916526" cy="2051685"/>
            </a:xfrm>
            <a:prstGeom prst="rect">
              <a:avLst/>
            </a:prstGeom>
            <a:ln>
              <a:noFill/>
            </a:ln>
            <a:extLst>
              <a:ext uri="{53640926-AAD7-44D8-BBD7-CCE9431645EC}">
                <a14:shadowObscured xmlns:a14="http://schemas.microsoft.com/office/drawing/2010/main"/>
              </a:ext>
            </a:extLst>
          </p:spPr>
        </p:pic>
        <p:sp>
          <p:nvSpPr>
            <p:cNvPr id="8" name="TextBox 7"/>
            <p:cNvSpPr txBox="1"/>
            <p:nvPr/>
          </p:nvSpPr>
          <p:spPr>
            <a:xfrm>
              <a:off x="6234777" y="1860910"/>
              <a:ext cx="1728192" cy="169277"/>
            </a:xfrm>
            <a:prstGeom prst="rect">
              <a:avLst/>
            </a:prstGeom>
            <a:noFill/>
          </p:spPr>
          <p:txBody>
            <a:bodyPr wrap="square" rtlCol="0">
              <a:spAutoFit/>
            </a:bodyPr>
            <a:lstStyle/>
            <a:p>
              <a:r>
                <a:rPr lang="en-GB" sz="500" dirty="0" smtClean="0">
                  <a:solidFill>
                    <a:schemeClr val="bg1"/>
                  </a:solidFill>
                  <a:latin typeface="Arial" panose="020B0604020202020204" pitchFamily="34" charset="0"/>
                  <a:cs typeface="Arial" panose="020B0604020202020204" pitchFamily="34" charset="0"/>
                  <a:hlinkClick r:id="rId9"/>
                </a:rPr>
                <a:t>Photo </a:t>
              </a:r>
              <a:r>
                <a:rPr lang="en-GB" sz="500" dirty="0" smtClean="0">
                  <a:solidFill>
                    <a:schemeClr val="bg1"/>
                  </a:solidFill>
                  <a:latin typeface="Arial" panose="020B0604020202020204" pitchFamily="34" charset="0"/>
                  <a:cs typeface="Arial" panose="020B0604020202020204" pitchFamily="34" charset="0"/>
                </a:rPr>
                <a:t>Crispin Semmens</a:t>
              </a:r>
              <a:r>
                <a:rPr lang="en-GB" sz="500" dirty="0" smtClean="0">
                  <a:solidFill>
                    <a:schemeClr val="bg1"/>
                  </a:solidFill>
                  <a:latin typeface="Arial" panose="020B0604020202020204" pitchFamily="34" charset="0"/>
                  <a:cs typeface="Arial" panose="020B0604020202020204" pitchFamily="34" charset="0"/>
                  <a:hlinkClick r:id="rId5"/>
                </a:rPr>
                <a:t>CC By</a:t>
              </a:r>
              <a:endParaRPr lang="en-GB" sz="500" dirty="0">
                <a:solidFill>
                  <a:schemeClr val="bg1"/>
                </a:solidFill>
                <a:latin typeface="Arial" panose="020B0604020202020204" pitchFamily="34" charset="0"/>
                <a:cs typeface="Arial" panose="020B0604020202020204" pitchFamily="34" charset="0"/>
              </a:endParaRPr>
            </a:p>
          </p:txBody>
        </p:sp>
      </p:grpSp>
      <p:cxnSp>
        <p:nvCxnSpPr>
          <p:cNvPr id="11" name="Straight Connector 10"/>
          <p:cNvCxnSpPr/>
          <p:nvPr/>
        </p:nvCxnSpPr>
        <p:spPr>
          <a:xfrm>
            <a:off x="6259675" y="0"/>
            <a:ext cx="5425" cy="6858000"/>
          </a:xfrm>
          <a:prstGeom prst="line">
            <a:avLst/>
          </a:prstGeom>
          <a:ln w="127000" cmpd="tri">
            <a:solidFill>
              <a:srgbClr val="00B05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730891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000" fill="hold"/>
                                        <p:tgtEl>
                                          <p:spTgt spid="10"/>
                                        </p:tgtEl>
                                        <p:attrNameLst>
                                          <p:attrName>ppt_w</p:attrName>
                                        </p:attrNameLst>
                                      </p:cBhvr>
                                      <p:tavLst>
                                        <p:tav tm="0">
                                          <p:val>
                                            <p:fltVal val="0"/>
                                          </p:val>
                                        </p:tav>
                                        <p:tav tm="100000">
                                          <p:val>
                                            <p:strVal val="#ppt_w"/>
                                          </p:val>
                                        </p:tav>
                                      </p:tavLst>
                                    </p:anim>
                                    <p:anim calcmode="lin" valueType="num">
                                      <p:cBhvr>
                                        <p:cTn id="8" dur="1000" fill="hold"/>
                                        <p:tgtEl>
                                          <p:spTgt spid="10"/>
                                        </p:tgtEl>
                                        <p:attrNameLst>
                                          <p:attrName>ppt_h</p:attrName>
                                        </p:attrNameLst>
                                      </p:cBhvr>
                                      <p:tavLst>
                                        <p:tav tm="0">
                                          <p:val>
                                            <p:fltVal val="0"/>
                                          </p:val>
                                        </p:tav>
                                        <p:tav tm="100000">
                                          <p:val>
                                            <p:strVal val="#ppt_h"/>
                                          </p:val>
                                        </p:tav>
                                      </p:tavLst>
                                    </p:anim>
                                    <p:anim calcmode="lin" valueType="num">
                                      <p:cBhvr>
                                        <p:cTn id="9" dur="1000" fill="hold"/>
                                        <p:tgtEl>
                                          <p:spTgt spid="10"/>
                                        </p:tgtEl>
                                        <p:attrNameLst>
                                          <p:attrName>style.rotation</p:attrName>
                                        </p:attrNameLst>
                                      </p:cBhvr>
                                      <p:tavLst>
                                        <p:tav tm="0">
                                          <p:val>
                                            <p:fltVal val="90"/>
                                          </p:val>
                                        </p:tav>
                                        <p:tav tm="100000">
                                          <p:val>
                                            <p:fltVal val="0"/>
                                          </p:val>
                                        </p:tav>
                                      </p:tavLst>
                                    </p:anim>
                                    <p:animEffect transition="in" filter="fade">
                                      <p:cBhvr>
                                        <p:cTn id="10" dur="1000"/>
                                        <p:tgtEl>
                                          <p:spTgt spid="10"/>
                                        </p:tgtEl>
                                      </p:cBhvr>
                                    </p:animEffec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4" end="4"/>
                                            </p:txEl>
                                          </p:spTgt>
                                        </p:tgtEl>
                                        <p:attrNameLst>
                                          <p:attrName>style.visibility</p:attrName>
                                        </p:attrNameLst>
                                      </p:cBhvr>
                                      <p:to>
                                        <p:strVal val="visible"/>
                                      </p:to>
                                    </p:set>
                                  </p:childTnLst>
                                </p:cTn>
                              </p:par>
                              <p:par>
                                <p:cTn id="15" presetID="31" presetClass="entr" presetSubtype="0" fill="hold" nodeType="with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p:cTn id="17" dur="1000" fill="hold"/>
                                        <p:tgtEl>
                                          <p:spTgt spid="12"/>
                                        </p:tgtEl>
                                        <p:attrNameLst>
                                          <p:attrName>ppt_w</p:attrName>
                                        </p:attrNameLst>
                                      </p:cBhvr>
                                      <p:tavLst>
                                        <p:tav tm="0">
                                          <p:val>
                                            <p:fltVal val="0"/>
                                          </p:val>
                                        </p:tav>
                                        <p:tav tm="100000">
                                          <p:val>
                                            <p:strVal val="#ppt_w"/>
                                          </p:val>
                                        </p:tav>
                                      </p:tavLst>
                                    </p:anim>
                                    <p:anim calcmode="lin" valueType="num">
                                      <p:cBhvr>
                                        <p:cTn id="18" dur="1000" fill="hold"/>
                                        <p:tgtEl>
                                          <p:spTgt spid="12"/>
                                        </p:tgtEl>
                                        <p:attrNameLst>
                                          <p:attrName>ppt_h</p:attrName>
                                        </p:attrNameLst>
                                      </p:cBhvr>
                                      <p:tavLst>
                                        <p:tav tm="0">
                                          <p:val>
                                            <p:fltVal val="0"/>
                                          </p:val>
                                        </p:tav>
                                        <p:tav tm="100000">
                                          <p:val>
                                            <p:strVal val="#ppt_h"/>
                                          </p:val>
                                        </p:tav>
                                      </p:tavLst>
                                    </p:anim>
                                    <p:anim calcmode="lin" valueType="num">
                                      <p:cBhvr>
                                        <p:cTn id="19" dur="1000" fill="hold"/>
                                        <p:tgtEl>
                                          <p:spTgt spid="12"/>
                                        </p:tgtEl>
                                        <p:attrNameLst>
                                          <p:attrName>style.rotation</p:attrName>
                                        </p:attrNameLst>
                                      </p:cBhvr>
                                      <p:tavLst>
                                        <p:tav tm="0">
                                          <p:val>
                                            <p:fltVal val="90"/>
                                          </p:val>
                                        </p:tav>
                                        <p:tav tm="100000">
                                          <p:val>
                                            <p:fltVal val="0"/>
                                          </p:val>
                                        </p:tav>
                                      </p:tavLst>
                                    </p:anim>
                                    <p:animEffect transition="in" filter="fade">
                                      <p:cBhvr>
                                        <p:cTn id="20" dur="1000"/>
                                        <p:tgtEl>
                                          <p:spTgt spid="12"/>
                                        </p:tgtEl>
                                      </p:cBhvr>
                                    </p:animEffec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2">
                                            <p:txEl>
                                              <p:pRg st="6" end="6"/>
                                            </p:txEl>
                                          </p:spTgt>
                                        </p:tgtEl>
                                        <p:attrNameLst>
                                          <p:attrName>style.visibility</p:attrName>
                                        </p:attrNameLst>
                                      </p:cBhvr>
                                      <p:to>
                                        <p:strVal val="visible"/>
                                      </p:to>
                                    </p:set>
                                  </p:childTnLst>
                                </p:cTn>
                              </p:par>
                              <p:par>
                                <p:cTn id="25" presetID="31" presetClass="entr" presetSubtype="0" fill="hold" nodeType="with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p:cTn id="27" dur="1000" fill="hold"/>
                                        <p:tgtEl>
                                          <p:spTgt spid="13"/>
                                        </p:tgtEl>
                                        <p:attrNameLst>
                                          <p:attrName>ppt_w</p:attrName>
                                        </p:attrNameLst>
                                      </p:cBhvr>
                                      <p:tavLst>
                                        <p:tav tm="0">
                                          <p:val>
                                            <p:fltVal val="0"/>
                                          </p:val>
                                        </p:tav>
                                        <p:tav tm="100000">
                                          <p:val>
                                            <p:strVal val="#ppt_w"/>
                                          </p:val>
                                        </p:tav>
                                      </p:tavLst>
                                    </p:anim>
                                    <p:anim calcmode="lin" valueType="num">
                                      <p:cBhvr>
                                        <p:cTn id="28" dur="1000" fill="hold"/>
                                        <p:tgtEl>
                                          <p:spTgt spid="13"/>
                                        </p:tgtEl>
                                        <p:attrNameLst>
                                          <p:attrName>ppt_h</p:attrName>
                                        </p:attrNameLst>
                                      </p:cBhvr>
                                      <p:tavLst>
                                        <p:tav tm="0">
                                          <p:val>
                                            <p:fltVal val="0"/>
                                          </p:val>
                                        </p:tav>
                                        <p:tav tm="100000">
                                          <p:val>
                                            <p:strVal val="#ppt_h"/>
                                          </p:val>
                                        </p:tav>
                                      </p:tavLst>
                                    </p:anim>
                                    <p:anim calcmode="lin" valueType="num">
                                      <p:cBhvr>
                                        <p:cTn id="29" dur="1000" fill="hold"/>
                                        <p:tgtEl>
                                          <p:spTgt spid="13"/>
                                        </p:tgtEl>
                                        <p:attrNameLst>
                                          <p:attrName>style.rotation</p:attrName>
                                        </p:attrNameLst>
                                      </p:cBhvr>
                                      <p:tavLst>
                                        <p:tav tm="0">
                                          <p:val>
                                            <p:fltVal val="90"/>
                                          </p:val>
                                        </p:tav>
                                        <p:tav tm="100000">
                                          <p:val>
                                            <p:fltVal val="0"/>
                                          </p:val>
                                        </p:tav>
                                      </p:tavLst>
                                    </p:anim>
                                    <p:animEffect transition="in" filter="fade">
                                      <p:cBhvr>
                                        <p:cTn id="30"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p:nvPr/>
        </p:nvPicPr>
        <p:blipFill>
          <a:blip r:embed="rId3"/>
          <a:stretch>
            <a:fillRect/>
          </a:stretch>
        </p:blipFill>
        <p:spPr>
          <a:xfrm>
            <a:off x="203903" y="0"/>
            <a:ext cx="8752928" cy="6630477"/>
          </a:xfrm>
          <a:prstGeom prst="rect">
            <a:avLst/>
          </a:prstGeom>
        </p:spPr>
      </p:pic>
      <p:sp>
        <p:nvSpPr>
          <p:cNvPr id="3" name="Rectangle 2"/>
          <p:cNvSpPr/>
          <p:nvPr/>
        </p:nvSpPr>
        <p:spPr>
          <a:xfrm>
            <a:off x="211560" y="404664"/>
            <a:ext cx="9073008" cy="1569660"/>
          </a:xfrm>
          <a:prstGeom prst="rect">
            <a:avLst/>
          </a:prstGeom>
        </p:spPr>
        <p:txBody>
          <a:bodyPr wrap="square">
            <a:spAutoFit/>
          </a:bodyPr>
          <a:lstStyle/>
          <a:p>
            <a:r>
              <a:rPr lang="en-GB" sz="6000" b="1" dirty="0" smtClean="0">
                <a:solidFill>
                  <a:schemeClr val="bg1"/>
                </a:solidFill>
              </a:rPr>
              <a:t>Nature</a:t>
            </a:r>
          </a:p>
          <a:p>
            <a:endParaRPr lang="en-GB" sz="3600" b="1" dirty="0" smtClean="0">
              <a:solidFill>
                <a:schemeClr val="bg1"/>
              </a:solidFill>
            </a:endParaRPr>
          </a:p>
        </p:txBody>
      </p:sp>
      <p:sp>
        <p:nvSpPr>
          <p:cNvPr id="5" name="TextBox 4"/>
          <p:cNvSpPr txBox="1"/>
          <p:nvPr/>
        </p:nvSpPr>
        <p:spPr>
          <a:xfrm>
            <a:off x="211560" y="6461200"/>
            <a:ext cx="1974691" cy="169277"/>
          </a:xfrm>
          <a:prstGeom prst="rect">
            <a:avLst/>
          </a:prstGeom>
          <a:noFill/>
        </p:spPr>
        <p:txBody>
          <a:bodyPr wrap="square" rtlCol="0">
            <a:spAutoFit/>
          </a:bodyPr>
          <a:lstStyle/>
          <a:p>
            <a:r>
              <a:rPr lang="en-GB" sz="500" dirty="0" smtClean="0">
                <a:solidFill>
                  <a:schemeClr val="bg1"/>
                </a:solidFill>
                <a:latin typeface="Arial" panose="020B0604020202020204" pitchFamily="34" charset="0"/>
                <a:cs typeface="Arial" panose="020B0604020202020204" pitchFamily="34" charset="0"/>
                <a:hlinkClick r:id="rId4"/>
              </a:rPr>
              <a:t>Photo </a:t>
            </a:r>
            <a:r>
              <a:rPr lang="en-GB" sz="500" dirty="0" err="1" smtClean="0">
                <a:solidFill>
                  <a:schemeClr val="bg1"/>
                </a:solidFill>
              </a:rPr>
              <a:t>ZeroOne</a:t>
            </a:r>
            <a:r>
              <a:rPr lang="en-GB" sz="500" dirty="0" smtClean="0">
                <a:solidFill>
                  <a:schemeClr val="bg1"/>
                </a:solidFill>
              </a:rPr>
              <a:t> </a:t>
            </a:r>
            <a:r>
              <a:rPr lang="en-GB" sz="500" dirty="0" smtClean="0">
                <a:solidFill>
                  <a:schemeClr val="bg1"/>
                </a:solidFill>
                <a:latin typeface="Arial" panose="020B0604020202020204" pitchFamily="34" charset="0"/>
                <a:cs typeface="Arial" panose="020B0604020202020204" pitchFamily="34" charset="0"/>
                <a:hlinkClick r:id="rId5"/>
              </a:rPr>
              <a:t>CC By</a:t>
            </a:r>
            <a:endParaRPr lang="en-GB" sz="5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1890252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p:cNvSpPr txBox="1"/>
          <p:nvPr/>
        </p:nvSpPr>
        <p:spPr>
          <a:xfrm>
            <a:off x="6258509" y="2873017"/>
            <a:ext cx="2952328" cy="1446550"/>
          </a:xfrm>
          <a:prstGeom prst="rect">
            <a:avLst/>
          </a:prstGeom>
          <a:noFill/>
        </p:spPr>
        <p:txBody>
          <a:bodyPr wrap="square" rtlCol="0">
            <a:spAutoFit/>
          </a:bodyPr>
          <a:lstStyle/>
          <a:p>
            <a:pPr algn="ctr"/>
            <a:r>
              <a:rPr lang="en-GB" sz="4400" b="1" dirty="0" smtClean="0">
                <a:solidFill>
                  <a:srgbClr val="00B050"/>
                </a:solidFill>
              </a:rPr>
              <a:t>Sustainable Solutions</a:t>
            </a:r>
            <a:endParaRPr lang="en-GB" sz="4400" b="1" dirty="0">
              <a:solidFill>
                <a:srgbClr val="00B050"/>
              </a:solidFill>
            </a:endParaRPr>
          </a:p>
        </p:txBody>
      </p:sp>
      <p:sp>
        <p:nvSpPr>
          <p:cNvPr id="2" name="Rectangle 1"/>
          <p:cNvSpPr/>
          <p:nvPr/>
        </p:nvSpPr>
        <p:spPr>
          <a:xfrm>
            <a:off x="395536" y="188640"/>
            <a:ext cx="5688632" cy="6555641"/>
          </a:xfrm>
          <a:prstGeom prst="rect">
            <a:avLst/>
          </a:prstGeom>
        </p:spPr>
        <p:txBody>
          <a:bodyPr wrap="square">
            <a:spAutoFit/>
          </a:bodyPr>
          <a:lstStyle/>
          <a:p>
            <a:r>
              <a:rPr lang="en-GB" sz="3600" b="1" dirty="0"/>
              <a:t>Nature</a:t>
            </a:r>
            <a:endParaRPr lang="en-GB" sz="3600" dirty="0"/>
          </a:p>
          <a:p>
            <a:r>
              <a:rPr lang="en-GB" sz="2400" dirty="0"/>
              <a:t> </a:t>
            </a:r>
          </a:p>
          <a:p>
            <a:pPr marL="342900" lvl="0" indent="-342900" algn="just">
              <a:buFont typeface="Wingdings" panose="05000000000000000000" pitchFamily="2" charset="2"/>
              <a:buChar char="§"/>
            </a:pPr>
            <a:r>
              <a:rPr lang="en-GB" sz="2400" dirty="0" smtClean="0"/>
              <a:t>As </a:t>
            </a:r>
            <a:r>
              <a:rPr lang="en-GB" sz="2400" dirty="0"/>
              <a:t>human population increases and our cities grow in size t</a:t>
            </a:r>
            <a:r>
              <a:rPr lang="en-GB" sz="2400" dirty="0" smtClean="0"/>
              <a:t>here </a:t>
            </a:r>
            <a:r>
              <a:rPr lang="en-GB" sz="2400" dirty="0"/>
              <a:t>are </a:t>
            </a:r>
            <a:r>
              <a:rPr lang="en-GB" sz="2400" dirty="0" smtClean="0"/>
              <a:t>less </a:t>
            </a:r>
            <a:r>
              <a:rPr lang="en-GB" sz="2400" dirty="0"/>
              <a:t>green areas in and around our </a:t>
            </a:r>
            <a:r>
              <a:rPr lang="en-GB" sz="2400" dirty="0" smtClean="0"/>
              <a:t>cities</a:t>
            </a:r>
          </a:p>
          <a:p>
            <a:pPr lvl="0" algn="just"/>
            <a:endParaRPr lang="en-GB" sz="2400" dirty="0"/>
          </a:p>
          <a:p>
            <a:pPr marL="342900" lvl="0" indent="-342900" algn="just">
              <a:buFont typeface="Wingdings" panose="05000000000000000000" pitchFamily="2" charset="2"/>
              <a:buChar char="§"/>
            </a:pPr>
            <a:r>
              <a:rPr lang="en-GB" sz="2400" dirty="0" smtClean="0"/>
              <a:t>How our landscapes </a:t>
            </a:r>
            <a:r>
              <a:rPr lang="en-GB" sz="2400" dirty="0"/>
              <a:t>connect with large areas of concreate and tarmac </a:t>
            </a:r>
            <a:r>
              <a:rPr lang="en-GB" sz="2400" dirty="0" smtClean="0"/>
              <a:t>can make it </a:t>
            </a:r>
            <a:r>
              <a:rPr lang="en-GB" sz="2400" dirty="0"/>
              <a:t>really difficult for animals of all shapes and sizes to get </a:t>
            </a:r>
            <a:r>
              <a:rPr lang="en-GB" sz="2400" dirty="0" smtClean="0"/>
              <a:t>around </a:t>
            </a:r>
          </a:p>
          <a:p>
            <a:pPr lvl="0" algn="just"/>
            <a:r>
              <a:rPr lang="en-GB" sz="2400" dirty="0" smtClean="0"/>
              <a:t> </a:t>
            </a:r>
            <a:endParaRPr lang="en-GB" sz="2400" dirty="0"/>
          </a:p>
          <a:p>
            <a:pPr marL="342900" lvl="0" indent="-342900" algn="just">
              <a:buFont typeface="Wingdings" panose="05000000000000000000" pitchFamily="2" charset="2"/>
              <a:buChar char="§"/>
            </a:pPr>
            <a:r>
              <a:rPr lang="en-GB" sz="2400" dirty="0" smtClean="0"/>
              <a:t>Animals </a:t>
            </a:r>
            <a:r>
              <a:rPr lang="en-GB" sz="2400" dirty="0"/>
              <a:t>that pollinate flowering </a:t>
            </a:r>
            <a:r>
              <a:rPr lang="en-GB" sz="2400" dirty="0" smtClean="0"/>
              <a:t>plants, which we need to help grow our food, </a:t>
            </a:r>
            <a:r>
              <a:rPr lang="en-GB" sz="2400" dirty="0"/>
              <a:t>are in </a:t>
            </a:r>
            <a:r>
              <a:rPr lang="en-GB" sz="2400" dirty="0" smtClean="0"/>
              <a:t>decline. One big reason for this is the </a:t>
            </a:r>
            <a:r>
              <a:rPr lang="en-GB" sz="2400" dirty="0"/>
              <a:t>toxic chemicals </a:t>
            </a:r>
            <a:r>
              <a:rPr lang="en-GB" sz="2400" dirty="0" smtClean="0"/>
              <a:t>farmers use to spray </a:t>
            </a:r>
            <a:r>
              <a:rPr lang="en-GB" sz="2400" dirty="0"/>
              <a:t>their crops. </a:t>
            </a:r>
          </a:p>
          <a:p>
            <a:pPr lvl="0"/>
            <a:endParaRPr lang="en-GB" sz="2400" dirty="0"/>
          </a:p>
        </p:txBody>
      </p:sp>
      <p:grpSp>
        <p:nvGrpSpPr>
          <p:cNvPr id="5" name="Group 4"/>
          <p:cNvGrpSpPr/>
          <p:nvPr/>
        </p:nvGrpSpPr>
        <p:grpSpPr>
          <a:xfrm>
            <a:off x="6302995" y="4883561"/>
            <a:ext cx="2855951" cy="1974439"/>
            <a:chOff x="6300700" y="4883882"/>
            <a:chExt cx="2855951" cy="1974439"/>
          </a:xfrm>
        </p:grpSpPr>
        <p:pic>
          <p:nvPicPr>
            <p:cNvPr id="8196" name="Picture 4" descr="\\ds\data\Bristol2015\Engagement\Education Files\Aardman\Sustainable Shaun Game\Game info pages\Pics for game info\Bee Hive 3 images\Credit Steve Nicholls.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313352" y="4883882"/>
              <a:ext cx="2843299" cy="1974439"/>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6300700" y="6677774"/>
              <a:ext cx="1974691" cy="169277"/>
            </a:xfrm>
            <a:prstGeom prst="rect">
              <a:avLst/>
            </a:prstGeom>
            <a:noFill/>
          </p:spPr>
          <p:txBody>
            <a:bodyPr wrap="square" rtlCol="0">
              <a:spAutoFit/>
            </a:bodyPr>
            <a:lstStyle/>
            <a:p>
              <a:r>
                <a:rPr lang="en-GB" sz="500" dirty="0" smtClean="0">
                  <a:solidFill>
                    <a:schemeClr val="bg1"/>
                  </a:solidFill>
                  <a:latin typeface="Arial" panose="020B0604020202020204" pitchFamily="34" charset="0"/>
                  <a:cs typeface="Arial" panose="020B0604020202020204" pitchFamily="34" charset="0"/>
                </a:rPr>
                <a:t>Steve Nicholls</a:t>
              </a:r>
              <a:endParaRPr lang="en-GB" sz="500" dirty="0">
                <a:solidFill>
                  <a:schemeClr val="bg1"/>
                </a:solidFill>
                <a:latin typeface="Arial" panose="020B0604020202020204" pitchFamily="34" charset="0"/>
                <a:cs typeface="Arial" panose="020B0604020202020204" pitchFamily="34" charset="0"/>
              </a:endParaRPr>
            </a:p>
          </p:txBody>
        </p:sp>
      </p:grpSp>
      <p:grpSp>
        <p:nvGrpSpPr>
          <p:cNvPr id="11" name="Group 10"/>
          <p:cNvGrpSpPr/>
          <p:nvPr/>
        </p:nvGrpSpPr>
        <p:grpSpPr>
          <a:xfrm>
            <a:off x="6309321" y="1512573"/>
            <a:ext cx="2843300" cy="3473624"/>
            <a:chOff x="6275801" y="1512573"/>
            <a:chExt cx="2843300" cy="3473624"/>
          </a:xfrm>
        </p:grpSpPr>
        <p:pic>
          <p:nvPicPr>
            <p:cNvPr id="8195" name="Picture 3" descr="\\ds\data\Bristol2015\Engagement\Education Files\Aardman\Sustainable Shaun Game\Game info pages\Pics for game info\Mini Beast Hotel 2 images\Credit Avon Wildlife Trust.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275801" y="1512573"/>
              <a:ext cx="2843300" cy="3473624"/>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6300700" y="4714605"/>
              <a:ext cx="1974691" cy="169277"/>
            </a:xfrm>
            <a:prstGeom prst="rect">
              <a:avLst/>
            </a:prstGeom>
            <a:noFill/>
          </p:spPr>
          <p:txBody>
            <a:bodyPr wrap="square" rtlCol="0">
              <a:spAutoFit/>
            </a:bodyPr>
            <a:lstStyle/>
            <a:p>
              <a:r>
                <a:rPr lang="en-GB" sz="500" dirty="0" smtClean="0">
                  <a:solidFill>
                    <a:schemeClr val="bg1"/>
                  </a:solidFill>
                  <a:latin typeface="Arial" panose="020B0604020202020204" pitchFamily="34" charset="0"/>
                  <a:cs typeface="Arial" panose="020B0604020202020204" pitchFamily="34" charset="0"/>
                </a:rPr>
                <a:t>Avon Wildlife Trust</a:t>
              </a:r>
              <a:endParaRPr lang="en-GB" sz="500" dirty="0">
                <a:solidFill>
                  <a:schemeClr val="bg1"/>
                </a:solidFill>
                <a:latin typeface="Arial" panose="020B0604020202020204" pitchFamily="34" charset="0"/>
                <a:cs typeface="Arial" panose="020B0604020202020204" pitchFamily="34" charset="0"/>
              </a:endParaRPr>
            </a:p>
          </p:txBody>
        </p:sp>
      </p:grpSp>
      <p:grpSp>
        <p:nvGrpSpPr>
          <p:cNvPr id="3" name="Group 2"/>
          <p:cNvGrpSpPr/>
          <p:nvPr/>
        </p:nvGrpSpPr>
        <p:grpSpPr>
          <a:xfrm>
            <a:off x="6300700" y="27788"/>
            <a:ext cx="2843300" cy="1895533"/>
            <a:chOff x="6300700" y="0"/>
            <a:chExt cx="2843300" cy="1895533"/>
          </a:xfrm>
        </p:grpSpPr>
        <p:pic>
          <p:nvPicPr>
            <p:cNvPr id="8194" name="Picture 2" descr="S:\Bristol2015\MarComms\PR\IMAGES\Nature\Brandon Hill - Cabot Tower 2013 6 - chris bahn.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300700" y="0"/>
              <a:ext cx="2843300" cy="1895533"/>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p:cNvSpPr txBox="1"/>
            <p:nvPr/>
          </p:nvSpPr>
          <p:spPr>
            <a:xfrm>
              <a:off x="6309321" y="1726255"/>
              <a:ext cx="1974691" cy="169277"/>
            </a:xfrm>
            <a:prstGeom prst="rect">
              <a:avLst/>
            </a:prstGeom>
            <a:noFill/>
          </p:spPr>
          <p:txBody>
            <a:bodyPr wrap="square" rtlCol="0">
              <a:spAutoFit/>
            </a:bodyPr>
            <a:lstStyle/>
            <a:p>
              <a:r>
                <a:rPr lang="en-GB" sz="500" dirty="0" smtClean="0">
                  <a:solidFill>
                    <a:schemeClr val="bg1"/>
                  </a:solidFill>
                  <a:latin typeface="Arial" panose="020B0604020202020204" pitchFamily="34" charset="0"/>
                  <a:cs typeface="Arial" panose="020B0604020202020204" pitchFamily="34" charset="0"/>
                </a:rPr>
                <a:t>Chris </a:t>
              </a:r>
              <a:r>
                <a:rPr lang="en-GB" sz="500" dirty="0">
                  <a:solidFill>
                    <a:schemeClr val="bg1"/>
                  </a:solidFill>
                  <a:latin typeface="Arial" panose="020B0604020202020204" pitchFamily="34" charset="0"/>
                  <a:cs typeface="Arial" panose="020B0604020202020204" pitchFamily="34" charset="0"/>
                </a:rPr>
                <a:t>B</a:t>
              </a:r>
              <a:r>
                <a:rPr lang="en-GB" sz="500" dirty="0" smtClean="0">
                  <a:solidFill>
                    <a:schemeClr val="bg1"/>
                  </a:solidFill>
                  <a:latin typeface="Arial" panose="020B0604020202020204" pitchFamily="34" charset="0"/>
                  <a:cs typeface="Arial" panose="020B0604020202020204" pitchFamily="34" charset="0"/>
                </a:rPr>
                <a:t>ahn</a:t>
              </a:r>
              <a:endParaRPr lang="en-GB" sz="500" dirty="0">
                <a:solidFill>
                  <a:schemeClr val="bg1"/>
                </a:solidFill>
                <a:latin typeface="Arial" panose="020B0604020202020204" pitchFamily="34" charset="0"/>
                <a:cs typeface="Arial" panose="020B0604020202020204" pitchFamily="34" charset="0"/>
              </a:endParaRPr>
            </a:p>
          </p:txBody>
        </p:sp>
      </p:grpSp>
      <p:cxnSp>
        <p:nvCxnSpPr>
          <p:cNvPr id="9" name="Straight Connector 8"/>
          <p:cNvCxnSpPr/>
          <p:nvPr/>
        </p:nvCxnSpPr>
        <p:spPr>
          <a:xfrm>
            <a:off x="6259675" y="0"/>
            <a:ext cx="5425" cy="6858000"/>
          </a:xfrm>
          <a:prstGeom prst="line">
            <a:avLst/>
          </a:prstGeom>
          <a:ln w="127000" cmpd="tri">
            <a:solidFill>
              <a:srgbClr val="00B05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798318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par>
                                <p:cTn id="7" presetID="3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1000" fill="hold"/>
                                        <p:tgtEl>
                                          <p:spTgt spid="3"/>
                                        </p:tgtEl>
                                        <p:attrNameLst>
                                          <p:attrName>ppt_w</p:attrName>
                                        </p:attrNameLst>
                                      </p:cBhvr>
                                      <p:tavLst>
                                        <p:tav tm="0">
                                          <p:val>
                                            <p:fltVal val="0"/>
                                          </p:val>
                                        </p:tav>
                                        <p:tav tm="100000">
                                          <p:val>
                                            <p:strVal val="#ppt_w"/>
                                          </p:val>
                                        </p:tav>
                                      </p:tavLst>
                                    </p:anim>
                                    <p:anim calcmode="lin" valueType="num">
                                      <p:cBhvr>
                                        <p:cTn id="10" dur="1000" fill="hold"/>
                                        <p:tgtEl>
                                          <p:spTgt spid="3"/>
                                        </p:tgtEl>
                                        <p:attrNameLst>
                                          <p:attrName>ppt_h</p:attrName>
                                        </p:attrNameLst>
                                      </p:cBhvr>
                                      <p:tavLst>
                                        <p:tav tm="0">
                                          <p:val>
                                            <p:fltVal val="0"/>
                                          </p:val>
                                        </p:tav>
                                        <p:tav tm="100000">
                                          <p:val>
                                            <p:strVal val="#ppt_h"/>
                                          </p:val>
                                        </p:tav>
                                      </p:tavLst>
                                    </p:anim>
                                    <p:anim calcmode="lin" valueType="num">
                                      <p:cBhvr>
                                        <p:cTn id="11" dur="1000" fill="hold"/>
                                        <p:tgtEl>
                                          <p:spTgt spid="3"/>
                                        </p:tgtEl>
                                        <p:attrNameLst>
                                          <p:attrName>style.rotation</p:attrName>
                                        </p:attrNameLst>
                                      </p:cBhvr>
                                      <p:tavLst>
                                        <p:tav tm="0">
                                          <p:val>
                                            <p:fltVal val="90"/>
                                          </p:val>
                                        </p:tav>
                                        <p:tav tm="100000">
                                          <p:val>
                                            <p:fltVal val="0"/>
                                          </p:val>
                                        </p:tav>
                                      </p:tavLst>
                                    </p:anim>
                                    <p:animEffect transition="in" filter="fade">
                                      <p:cBhvr>
                                        <p:cTn id="12" dur="10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2">
                                            <p:txEl>
                                              <p:pRg st="4" end="4"/>
                                            </p:txEl>
                                          </p:spTgt>
                                        </p:tgtEl>
                                        <p:attrNameLst>
                                          <p:attrName>style.visibility</p:attrName>
                                        </p:attrNameLst>
                                      </p:cBhvr>
                                      <p:to>
                                        <p:strVal val="visible"/>
                                      </p:to>
                                    </p:set>
                                  </p:childTnLst>
                                </p:cTn>
                              </p:par>
                              <p:par>
                                <p:cTn id="17" presetID="31" presetClass="entr" presetSubtype="0"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p:cTn id="19" dur="1000" fill="hold"/>
                                        <p:tgtEl>
                                          <p:spTgt spid="11"/>
                                        </p:tgtEl>
                                        <p:attrNameLst>
                                          <p:attrName>ppt_w</p:attrName>
                                        </p:attrNameLst>
                                      </p:cBhvr>
                                      <p:tavLst>
                                        <p:tav tm="0">
                                          <p:val>
                                            <p:fltVal val="0"/>
                                          </p:val>
                                        </p:tav>
                                        <p:tav tm="100000">
                                          <p:val>
                                            <p:strVal val="#ppt_w"/>
                                          </p:val>
                                        </p:tav>
                                      </p:tavLst>
                                    </p:anim>
                                    <p:anim calcmode="lin" valueType="num">
                                      <p:cBhvr>
                                        <p:cTn id="20" dur="1000" fill="hold"/>
                                        <p:tgtEl>
                                          <p:spTgt spid="11"/>
                                        </p:tgtEl>
                                        <p:attrNameLst>
                                          <p:attrName>ppt_h</p:attrName>
                                        </p:attrNameLst>
                                      </p:cBhvr>
                                      <p:tavLst>
                                        <p:tav tm="0">
                                          <p:val>
                                            <p:fltVal val="0"/>
                                          </p:val>
                                        </p:tav>
                                        <p:tav tm="100000">
                                          <p:val>
                                            <p:strVal val="#ppt_h"/>
                                          </p:val>
                                        </p:tav>
                                      </p:tavLst>
                                    </p:anim>
                                    <p:anim calcmode="lin" valueType="num">
                                      <p:cBhvr>
                                        <p:cTn id="21" dur="1000" fill="hold"/>
                                        <p:tgtEl>
                                          <p:spTgt spid="11"/>
                                        </p:tgtEl>
                                        <p:attrNameLst>
                                          <p:attrName>style.rotation</p:attrName>
                                        </p:attrNameLst>
                                      </p:cBhvr>
                                      <p:tavLst>
                                        <p:tav tm="0">
                                          <p:val>
                                            <p:fltVal val="90"/>
                                          </p:val>
                                        </p:tav>
                                        <p:tav tm="100000">
                                          <p:val>
                                            <p:fltVal val="0"/>
                                          </p:val>
                                        </p:tav>
                                      </p:tavLst>
                                    </p:anim>
                                    <p:animEffect transition="in" filter="fade">
                                      <p:cBhvr>
                                        <p:cTn id="22" dur="1000"/>
                                        <p:tgtEl>
                                          <p:spTgt spid="11"/>
                                        </p:tgtEl>
                                      </p:cBhvr>
                                    </p:animEffec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
                                            <p:txEl>
                                              <p:pRg st="6" end="6"/>
                                            </p:txEl>
                                          </p:spTgt>
                                        </p:tgtEl>
                                        <p:attrNameLst>
                                          <p:attrName>style.visibility</p:attrName>
                                        </p:attrNameLst>
                                      </p:cBhvr>
                                      <p:to>
                                        <p:strVal val="visible"/>
                                      </p:to>
                                    </p:set>
                                  </p:childTnLst>
                                </p:cTn>
                              </p:par>
                              <p:par>
                                <p:cTn id="27" presetID="31" presetClass="entr" presetSubtype="0" fill="hold" nodeType="withEffect">
                                  <p:stCondLst>
                                    <p:cond delay="0"/>
                                  </p:stCondLst>
                                  <p:childTnLst>
                                    <p:set>
                                      <p:cBhvr>
                                        <p:cTn id="28" dur="1" fill="hold">
                                          <p:stCondLst>
                                            <p:cond delay="0"/>
                                          </p:stCondLst>
                                        </p:cTn>
                                        <p:tgtEl>
                                          <p:spTgt spid="5"/>
                                        </p:tgtEl>
                                        <p:attrNameLst>
                                          <p:attrName>style.visibility</p:attrName>
                                        </p:attrNameLst>
                                      </p:cBhvr>
                                      <p:to>
                                        <p:strVal val="visible"/>
                                      </p:to>
                                    </p:set>
                                    <p:anim calcmode="lin" valueType="num">
                                      <p:cBhvr>
                                        <p:cTn id="29" dur="1000" fill="hold"/>
                                        <p:tgtEl>
                                          <p:spTgt spid="5"/>
                                        </p:tgtEl>
                                        <p:attrNameLst>
                                          <p:attrName>ppt_w</p:attrName>
                                        </p:attrNameLst>
                                      </p:cBhvr>
                                      <p:tavLst>
                                        <p:tav tm="0">
                                          <p:val>
                                            <p:fltVal val="0"/>
                                          </p:val>
                                        </p:tav>
                                        <p:tav tm="100000">
                                          <p:val>
                                            <p:strVal val="#ppt_w"/>
                                          </p:val>
                                        </p:tav>
                                      </p:tavLst>
                                    </p:anim>
                                    <p:anim calcmode="lin" valueType="num">
                                      <p:cBhvr>
                                        <p:cTn id="30" dur="1000" fill="hold"/>
                                        <p:tgtEl>
                                          <p:spTgt spid="5"/>
                                        </p:tgtEl>
                                        <p:attrNameLst>
                                          <p:attrName>ppt_h</p:attrName>
                                        </p:attrNameLst>
                                      </p:cBhvr>
                                      <p:tavLst>
                                        <p:tav tm="0">
                                          <p:val>
                                            <p:fltVal val="0"/>
                                          </p:val>
                                        </p:tav>
                                        <p:tav tm="100000">
                                          <p:val>
                                            <p:strVal val="#ppt_h"/>
                                          </p:val>
                                        </p:tav>
                                      </p:tavLst>
                                    </p:anim>
                                    <p:anim calcmode="lin" valueType="num">
                                      <p:cBhvr>
                                        <p:cTn id="31" dur="1000" fill="hold"/>
                                        <p:tgtEl>
                                          <p:spTgt spid="5"/>
                                        </p:tgtEl>
                                        <p:attrNameLst>
                                          <p:attrName>style.rotation</p:attrName>
                                        </p:attrNameLst>
                                      </p:cBhvr>
                                      <p:tavLst>
                                        <p:tav tm="0">
                                          <p:val>
                                            <p:fltVal val="90"/>
                                          </p:val>
                                        </p:tav>
                                        <p:tav tm="100000">
                                          <p:val>
                                            <p:fltVal val="0"/>
                                          </p:val>
                                        </p:tav>
                                      </p:tavLst>
                                    </p:anim>
                                    <p:animEffect transition="in" filter="fade">
                                      <p:cBhvr>
                                        <p:cTn id="32"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p:nvPr/>
        </p:nvPicPr>
        <p:blipFill>
          <a:blip r:embed="rId2"/>
          <a:stretch>
            <a:fillRect/>
          </a:stretch>
        </p:blipFill>
        <p:spPr>
          <a:xfrm>
            <a:off x="179513" y="188640"/>
            <a:ext cx="8784976" cy="6480720"/>
          </a:xfrm>
          <a:prstGeom prst="rect">
            <a:avLst/>
          </a:prstGeom>
        </p:spPr>
      </p:pic>
      <p:sp>
        <p:nvSpPr>
          <p:cNvPr id="2" name="TextBox 1"/>
          <p:cNvSpPr txBox="1"/>
          <p:nvPr/>
        </p:nvSpPr>
        <p:spPr>
          <a:xfrm>
            <a:off x="212525" y="188640"/>
            <a:ext cx="4248472" cy="1015663"/>
          </a:xfrm>
          <a:prstGeom prst="rect">
            <a:avLst/>
          </a:prstGeom>
          <a:noFill/>
        </p:spPr>
        <p:txBody>
          <a:bodyPr wrap="square" rtlCol="0">
            <a:spAutoFit/>
          </a:bodyPr>
          <a:lstStyle/>
          <a:p>
            <a:r>
              <a:rPr lang="en-GB" sz="6000" b="1" dirty="0" smtClean="0">
                <a:solidFill>
                  <a:schemeClr val="bg1"/>
                </a:solidFill>
              </a:rPr>
              <a:t>Waste</a:t>
            </a:r>
            <a:endParaRPr lang="en-GB" sz="6000" b="1" dirty="0">
              <a:solidFill>
                <a:schemeClr val="bg1"/>
              </a:solidFill>
            </a:endParaRPr>
          </a:p>
        </p:txBody>
      </p:sp>
      <p:sp>
        <p:nvSpPr>
          <p:cNvPr id="6" name="TextBox 5"/>
          <p:cNvSpPr txBox="1"/>
          <p:nvPr/>
        </p:nvSpPr>
        <p:spPr>
          <a:xfrm>
            <a:off x="166986" y="6381328"/>
            <a:ext cx="1974691" cy="169277"/>
          </a:xfrm>
          <a:prstGeom prst="rect">
            <a:avLst/>
          </a:prstGeom>
          <a:noFill/>
        </p:spPr>
        <p:txBody>
          <a:bodyPr wrap="square" rtlCol="0">
            <a:spAutoFit/>
          </a:bodyPr>
          <a:lstStyle/>
          <a:p>
            <a:r>
              <a:rPr lang="en-GB" sz="500" dirty="0" smtClean="0">
                <a:solidFill>
                  <a:schemeClr val="bg1"/>
                </a:solidFill>
                <a:latin typeface="Arial" panose="020B0604020202020204" pitchFamily="34" charset="0"/>
                <a:cs typeface="Arial" panose="020B0604020202020204" pitchFamily="34" charset="0"/>
                <a:hlinkClick r:id="rId3"/>
              </a:rPr>
              <a:t>Photo </a:t>
            </a:r>
            <a:r>
              <a:rPr lang="en-GB" sz="500" dirty="0">
                <a:solidFill>
                  <a:schemeClr val="bg1"/>
                </a:solidFill>
              </a:rPr>
              <a:t>Dominic </a:t>
            </a:r>
            <a:r>
              <a:rPr lang="en-GB" sz="500" dirty="0" err="1" smtClean="0">
                <a:solidFill>
                  <a:schemeClr val="bg1"/>
                </a:solidFill>
              </a:rPr>
              <a:t>Alves</a:t>
            </a:r>
            <a:r>
              <a:rPr lang="en-GB" sz="500" dirty="0" err="1" smtClean="0">
                <a:solidFill>
                  <a:schemeClr val="bg1"/>
                </a:solidFill>
                <a:latin typeface="Arial" panose="020B0604020202020204" pitchFamily="34" charset="0"/>
                <a:cs typeface="Arial" panose="020B0604020202020204" pitchFamily="34" charset="0"/>
                <a:hlinkClick r:id="rId4"/>
              </a:rPr>
              <a:t>CC</a:t>
            </a:r>
            <a:r>
              <a:rPr lang="en-GB" sz="500" dirty="0" smtClean="0">
                <a:solidFill>
                  <a:schemeClr val="bg1"/>
                </a:solidFill>
                <a:latin typeface="Arial" panose="020B0604020202020204" pitchFamily="34" charset="0"/>
                <a:cs typeface="Arial" panose="020B0604020202020204" pitchFamily="34" charset="0"/>
                <a:hlinkClick r:id="rId4"/>
              </a:rPr>
              <a:t> By</a:t>
            </a:r>
            <a:endParaRPr lang="en-GB" sz="5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0363159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p:cNvSpPr txBox="1"/>
          <p:nvPr/>
        </p:nvSpPr>
        <p:spPr>
          <a:xfrm>
            <a:off x="6309397" y="3025417"/>
            <a:ext cx="2952328" cy="1446550"/>
          </a:xfrm>
          <a:prstGeom prst="rect">
            <a:avLst/>
          </a:prstGeom>
          <a:noFill/>
        </p:spPr>
        <p:txBody>
          <a:bodyPr wrap="square" rtlCol="0">
            <a:spAutoFit/>
          </a:bodyPr>
          <a:lstStyle/>
          <a:p>
            <a:pPr algn="ctr"/>
            <a:r>
              <a:rPr lang="en-GB" sz="4400" b="1" dirty="0" smtClean="0">
                <a:solidFill>
                  <a:srgbClr val="00B050"/>
                </a:solidFill>
              </a:rPr>
              <a:t>Sustainable Solutions</a:t>
            </a:r>
            <a:endParaRPr lang="en-GB" sz="4400" b="1" dirty="0">
              <a:solidFill>
                <a:srgbClr val="00B050"/>
              </a:solidFill>
            </a:endParaRPr>
          </a:p>
        </p:txBody>
      </p:sp>
      <p:sp>
        <p:nvSpPr>
          <p:cNvPr id="2" name="Rectangle 1"/>
          <p:cNvSpPr/>
          <p:nvPr/>
        </p:nvSpPr>
        <p:spPr>
          <a:xfrm>
            <a:off x="467544" y="260648"/>
            <a:ext cx="5616624" cy="6186309"/>
          </a:xfrm>
          <a:prstGeom prst="rect">
            <a:avLst/>
          </a:prstGeom>
        </p:spPr>
        <p:txBody>
          <a:bodyPr wrap="square">
            <a:spAutoFit/>
          </a:bodyPr>
          <a:lstStyle/>
          <a:p>
            <a:r>
              <a:rPr lang="en-GB" sz="3600" b="1" dirty="0" smtClean="0"/>
              <a:t>Waste</a:t>
            </a:r>
            <a:endParaRPr lang="en-GB" sz="3600" dirty="0"/>
          </a:p>
          <a:p>
            <a:r>
              <a:rPr lang="en-GB" sz="2400" dirty="0"/>
              <a:t> </a:t>
            </a:r>
          </a:p>
          <a:p>
            <a:pPr marL="342900" lvl="0" indent="-342900">
              <a:buFont typeface="Wingdings" panose="05000000000000000000" pitchFamily="2" charset="2"/>
              <a:buChar char="§"/>
            </a:pPr>
            <a:r>
              <a:rPr lang="en-GB" sz="2400" dirty="0" smtClean="0"/>
              <a:t>Most </a:t>
            </a:r>
            <a:r>
              <a:rPr lang="en-GB" sz="2400" dirty="0"/>
              <a:t>of this </a:t>
            </a:r>
            <a:r>
              <a:rPr lang="en-GB" sz="2400" dirty="0" smtClean="0"/>
              <a:t>waste we throw away globally is </a:t>
            </a:r>
            <a:r>
              <a:rPr lang="en-GB" sz="2400" dirty="0"/>
              <a:t>from developed countries like the UK.   We produce more than </a:t>
            </a:r>
            <a:r>
              <a:rPr lang="en-GB" sz="2400" dirty="0" smtClean="0"/>
              <a:t>290 million </a:t>
            </a:r>
            <a:r>
              <a:rPr lang="en-GB" sz="2400" dirty="0"/>
              <a:t>tonnes of waste every year and this number is increasing.  A lot of this rubbish doesn’t rot away and finding somewhere to put all is a serious </a:t>
            </a:r>
            <a:r>
              <a:rPr lang="en-GB" sz="2400" dirty="0" smtClean="0"/>
              <a:t>problem!</a:t>
            </a:r>
          </a:p>
          <a:p>
            <a:pPr lvl="0"/>
            <a:endParaRPr lang="en-GB" sz="2400" dirty="0"/>
          </a:p>
          <a:p>
            <a:pPr marL="342900" lvl="0" indent="-342900">
              <a:buFont typeface="Wingdings" panose="05000000000000000000" pitchFamily="2" charset="2"/>
              <a:buChar char="§"/>
            </a:pPr>
            <a:r>
              <a:rPr lang="en-GB" sz="2400" dirty="0"/>
              <a:t>A lot of the waste we produce is actually recyclable. </a:t>
            </a:r>
            <a:endParaRPr lang="en-GB" sz="2400" dirty="0" smtClean="0"/>
          </a:p>
          <a:p>
            <a:pPr lvl="0"/>
            <a:endParaRPr lang="en-GB" sz="2400" dirty="0" smtClean="0"/>
          </a:p>
          <a:p>
            <a:pPr marL="342900" lvl="0" indent="-342900">
              <a:buFont typeface="Wingdings" panose="05000000000000000000" pitchFamily="2" charset="2"/>
              <a:buChar char="§"/>
            </a:pPr>
            <a:r>
              <a:rPr lang="en-GB" sz="2400" dirty="0" smtClean="0"/>
              <a:t>We </a:t>
            </a:r>
            <a:r>
              <a:rPr lang="en-GB" sz="2400" dirty="0"/>
              <a:t>actually save energy by recycling.  </a:t>
            </a:r>
          </a:p>
          <a:p>
            <a:pPr lvl="0"/>
            <a:endParaRPr lang="en-GB" sz="2400" dirty="0"/>
          </a:p>
        </p:txBody>
      </p:sp>
      <p:pic>
        <p:nvPicPr>
          <p:cNvPr id="5" name="Picture 4" descr="S:\Bristol2015\Engagement\Education Files\Images\Textile workshop\IMG_6831.JP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300191" y="4291226"/>
            <a:ext cx="2862218" cy="2566774"/>
          </a:xfrm>
          <a:prstGeom prst="rect">
            <a:avLst/>
          </a:prstGeom>
          <a:noFill/>
          <a:ln>
            <a:noFill/>
          </a:ln>
        </p:spPr>
      </p:pic>
      <p:cxnSp>
        <p:nvCxnSpPr>
          <p:cNvPr id="6" name="Straight Connector 5"/>
          <p:cNvCxnSpPr/>
          <p:nvPr/>
        </p:nvCxnSpPr>
        <p:spPr>
          <a:xfrm>
            <a:off x="6259675" y="0"/>
            <a:ext cx="5425" cy="6858000"/>
          </a:xfrm>
          <a:prstGeom prst="line">
            <a:avLst/>
          </a:prstGeom>
          <a:ln w="127000" cmpd="tri">
            <a:solidFill>
              <a:srgbClr val="00B050"/>
            </a:solidFill>
          </a:ln>
        </p:spPr>
        <p:style>
          <a:lnRef idx="1">
            <a:schemeClr val="accent1"/>
          </a:lnRef>
          <a:fillRef idx="0">
            <a:schemeClr val="accent1"/>
          </a:fillRef>
          <a:effectRef idx="0">
            <a:schemeClr val="accent1"/>
          </a:effectRef>
          <a:fontRef idx="minor">
            <a:schemeClr val="tx1"/>
          </a:fontRef>
        </p:style>
      </p:cxnSp>
      <p:grpSp>
        <p:nvGrpSpPr>
          <p:cNvPr id="11" name="Group 10"/>
          <p:cNvGrpSpPr/>
          <p:nvPr/>
        </p:nvGrpSpPr>
        <p:grpSpPr>
          <a:xfrm>
            <a:off x="6320090" y="2387014"/>
            <a:ext cx="2843808" cy="1933575"/>
            <a:chOff x="6300191" y="2546503"/>
            <a:chExt cx="2843808" cy="1933575"/>
          </a:xfrm>
        </p:grpSpPr>
        <p:pic>
          <p:nvPicPr>
            <p:cNvPr id="3" name="Picture 2"/>
            <p:cNvPicPr/>
            <p:nvPr/>
          </p:nvPicPr>
          <p:blipFill>
            <a:blip r:embed="rId4"/>
            <a:stretch>
              <a:fillRect/>
            </a:stretch>
          </p:blipFill>
          <p:spPr>
            <a:xfrm>
              <a:off x="6300191" y="2546503"/>
              <a:ext cx="2843808" cy="1933575"/>
            </a:xfrm>
            <a:prstGeom prst="rect">
              <a:avLst/>
            </a:prstGeom>
          </p:spPr>
        </p:pic>
        <p:sp>
          <p:nvSpPr>
            <p:cNvPr id="7" name="TextBox 6"/>
            <p:cNvSpPr txBox="1"/>
            <p:nvPr/>
          </p:nvSpPr>
          <p:spPr>
            <a:xfrm>
              <a:off x="6309397" y="4121949"/>
              <a:ext cx="1728192" cy="169277"/>
            </a:xfrm>
            <a:prstGeom prst="rect">
              <a:avLst/>
            </a:prstGeom>
            <a:noFill/>
          </p:spPr>
          <p:txBody>
            <a:bodyPr wrap="square" rtlCol="0">
              <a:spAutoFit/>
            </a:bodyPr>
            <a:lstStyle/>
            <a:p>
              <a:r>
                <a:rPr lang="en-GB" sz="500" dirty="0" smtClean="0">
                  <a:solidFill>
                    <a:schemeClr val="bg1"/>
                  </a:solidFill>
                  <a:latin typeface="Arial" panose="020B0604020202020204" pitchFamily="34" charset="0"/>
                  <a:cs typeface="Arial" panose="020B0604020202020204" pitchFamily="34" charset="0"/>
                  <a:hlinkClick r:id="rId5"/>
                </a:rPr>
                <a:t>Photo </a:t>
              </a:r>
              <a:r>
                <a:rPr lang="en-GB" sz="500" dirty="0" smtClean="0">
                  <a:solidFill>
                    <a:schemeClr val="bg1"/>
                  </a:solidFill>
                  <a:latin typeface="Arial" panose="020B0604020202020204" pitchFamily="34" charset="0"/>
                  <a:cs typeface="Arial" panose="020B0604020202020204" pitchFamily="34" charset="0"/>
                </a:rPr>
                <a:t>EpSos .</a:t>
              </a:r>
              <a:r>
                <a:rPr lang="en-GB" sz="500" dirty="0" err="1" smtClean="0">
                  <a:solidFill>
                    <a:schemeClr val="bg1"/>
                  </a:solidFill>
                  <a:latin typeface="Arial" panose="020B0604020202020204" pitchFamily="34" charset="0"/>
                  <a:cs typeface="Arial" panose="020B0604020202020204" pitchFamily="34" charset="0"/>
                </a:rPr>
                <a:t>de</a:t>
              </a:r>
              <a:r>
                <a:rPr lang="en-GB" sz="500" dirty="0" err="1" smtClean="0">
                  <a:solidFill>
                    <a:schemeClr val="bg1"/>
                  </a:solidFill>
                  <a:latin typeface="Arial" panose="020B0604020202020204" pitchFamily="34" charset="0"/>
                  <a:cs typeface="Arial" panose="020B0604020202020204" pitchFamily="34" charset="0"/>
                  <a:hlinkClick r:id="rId6"/>
                </a:rPr>
                <a:t>By</a:t>
              </a:r>
              <a:endParaRPr lang="en-GB" sz="500" dirty="0">
                <a:solidFill>
                  <a:schemeClr val="bg1"/>
                </a:solidFill>
                <a:latin typeface="Arial" panose="020B0604020202020204" pitchFamily="34" charset="0"/>
                <a:cs typeface="Arial" panose="020B0604020202020204" pitchFamily="34" charset="0"/>
              </a:endParaRPr>
            </a:p>
          </p:txBody>
        </p:sp>
      </p:grpSp>
      <p:grpSp>
        <p:nvGrpSpPr>
          <p:cNvPr id="10" name="Group 9"/>
          <p:cNvGrpSpPr/>
          <p:nvPr/>
        </p:nvGrpSpPr>
        <p:grpSpPr>
          <a:xfrm>
            <a:off x="6309397" y="28093"/>
            <a:ext cx="2843806" cy="2518410"/>
            <a:chOff x="6309397" y="28093"/>
            <a:chExt cx="2843806" cy="2518410"/>
          </a:xfrm>
        </p:grpSpPr>
        <p:pic>
          <p:nvPicPr>
            <p:cNvPr id="4" name="Picture 3"/>
            <p:cNvPicPr/>
            <p:nvPr/>
          </p:nvPicPr>
          <p:blipFill>
            <a:blip r:embed="rId7"/>
            <a:stretch>
              <a:fillRect/>
            </a:stretch>
          </p:blipFill>
          <p:spPr>
            <a:xfrm>
              <a:off x="6309397" y="28093"/>
              <a:ext cx="2843806" cy="2518410"/>
            </a:xfrm>
            <a:prstGeom prst="rect">
              <a:avLst/>
            </a:prstGeom>
          </p:spPr>
        </p:pic>
        <p:sp>
          <p:nvSpPr>
            <p:cNvPr id="8" name="TextBox 7"/>
            <p:cNvSpPr txBox="1"/>
            <p:nvPr/>
          </p:nvSpPr>
          <p:spPr>
            <a:xfrm>
              <a:off x="6320090" y="2368320"/>
              <a:ext cx="1728192" cy="169277"/>
            </a:xfrm>
            <a:prstGeom prst="rect">
              <a:avLst/>
            </a:prstGeom>
            <a:noFill/>
          </p:spPr>
          <p:txBody>
            <a:bodyPr wrap="square" rtlCol="0">
              <a:spAutoFit/>
            </a:bodyPr>
            <a:lstStyle/>
            <a:p>
              <a:r>
                <a:rPr lang="en-GB" sz="500" dirty="0" smtClean="0">
                  <a:solidFill>
                    <a:schemeClr val="bg1"/>
                  </a:solidFill>
                  <a:latin typeface="Arial" panose="020B0604020202020204" pitchFamily="34" charset="0"/>
                  <a:cs typeface="Arial" panose="020B0604020202020204" pitchFamily="34" charset="0"/>
                  <a:hlinkClick r:id="rId8"/>
                </a:rPr>
                <a:t>Photo </a:t>
              </a:r>
              <a:r>
                <a:rPr lang="en-GB" sz="500" dirty="0" smtClean="0">
                  <a:solidFill>
                    <a:schemeClr val="bg1"/>
                  </a:solidFill>
                  <a:latin typeface="Arial" panose="020B0604020202020204" pitchFamily="34" charset="0"/>
                  <a:cs typeface="Arial" panose="020B0604020202020204" pitchFamily="34" charset="0"/>
                </a:rPr>
                <a:t>North Devon </a:t>
              </a:r>
              <a:r>
                <a:rPr lang="en-GB" sz="500" dirty="0" err="1" smtClean="0">
                  <a:solidFill>
                    <a:schemeClr val="bg1"/>
                  </a:solidFill>
                  <a:latin typeface="Arial" panose="020B0604020202020204" pitchFamily="34" charset="0"/>
                  <a:cs typeface="Arial" panose="020B0604020202020204" pitchFamily="34" charset="0"/>
                </a:rPr>
                <a:t>Council</a:t>
              </a:r>
              <a:r>
                <a:rPr lang="en-GB" sz="500" dirty="0" err="1" smtClean="0">
                  <a:solidFill>
                    <a:schemeClr val="bg1"/>
                  </a:solidFill>
                  <a:latin typeface="Arial" panose="020B0604020202020204" pitchFamily="34" charset="0"/>
                  <a:cs typeface="Arial" panose="020B0604020202020204" pitchFamily="34" charset="0"/>
                  <a:hlinkClick r:id="rId6"/>
                </a:rPr>
                <a:t>By</a:t>
              </a:r>
              <a:endParaRPr lang="en-GB" sz="500" dirty="0">
                <a:solidFill>
                  <a:schemeClr val="bg1"/>
                </a:solidFill>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val="7760171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par>
                                <p:cTn id="7" presetID="31" presetClass="entr" presetSubtype="0" fill="hold" nodeType="withEffect">
                                  <p:stCondLst>
                                    <p:cond delay="0"/>
                                  </p:stCondLst>
                                  <p:childTnLst>
                                    <p:set>
                                      <p:cBhvr>
                                        <p:cTn id="8" dur="1" fill="hold">
                                          <p:stCondLst>
                                            <p:cond delay="0"/>
                                          </p:stCondLst>
                                        </p:cTn>
                                        <p:tgtEl>
                                          <p:spTgt spid="10"/>
                                        </p:tgtEl>
                                        <p:attrNameLst>
                                          <p:attrName>style.visibility</p:attrName>
                                        </p:attrNameLst>
                                      </p:cBhvr>
                                      <p:to>
                                        <p:strVal val="visible"/>
                                      </p:to>
                                    </p:set>
                                    <p:anim calcmode="lin" valueType="num">
                                      <p:cBhvr>
                                        <p:cTn id="9" dur="1000" fill="hold"/>
                                        <p:tgtEl>
                                          <p:spTgt spid="10"/>
                                        </p:tgtEl>
                                        <p:attrNameLst>
                                          <p:attrName>ppt_w</p:attrName>
                                        </p:attrNameLst>
                                      </p:cBhvr>
                                      <p:tavLst>
                                        <p:tav tm="0">
                                          <p:val>
                                            <p:fltVal val="0"/>
                                          </p:val>
                                        </p:tav>
                                        <p:tav tm="100000">
                                          <p:val>
                                            <p:strVal val="#ppt_w"/>
                                          </p:val>
                                        </p:tav>
                                      </p:tavLst>
                                    </p:anim>
                                    <p:anim calcmode="lin" valueType="num">
                                      <p:cBhvr>
                                        <p:cTn id="10" dur="1000" fill="hold"/>
                                        <p:tgtEl>
                                          <p:spTgt spid="10"/>
                                        </p:tgtEl>
                                        <p:attrNameLst>
                                          <p:attrName>ppt_h</p:attrName>
                                        </p:attrNameLst>
                                      </p:cBhvr>
                                      <p:tavLst>
                                        <p:tav tm="0">
                                          <p:val>
                                            <p:fltVal val="0"/>
                                          </p:val>
                                        </p:tav>
                                        <p:tav tm="100000">
                                          <p:val>
                                            <p:strVal val="#ppt_h"/>
                                          </p:val>
                                        </p:tav>
                                      </p:tavLst>
                                    </p:anim>
                                    <p:anim calcmode="lin" valueType="num">
                                      <p:cBhvr>
                                        <p:cTn id="11" dur="1000" fill="hold"/>
                                        <p:tgtEl>
                                          <p:spTgt spid="10"/>
                                        </p:tgtEl>
                                        <p:attrNameLst>
                                          <p:attrName>style.rotation</p:attrName>
                                        </p:attrNameLst>
                                      </p:cBhvr>
                                      <p:tavLst>
                                        <p:tav tm="0">
                                          <p:val>
                                            <p:fltVal val="90"/>
                                          </p:val>
                                        </p:tav>
                                        <p:tav tm="100000">
                                          <p:val>
                                            <p:fltVal val="0"/>
                                          </p:val>
                                        </p:tav>
                                      </p:tavLst>
                                    </p:anim>
                                    <p:animEffect transition="in" filter="fade">
                                      <p:cBhvr>
                                        <p:cTn id="12" dur="10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2">
                                            <p:txEl>
                                              <p:pRg st="4" end="4"/>
                                            </p:txEl>
                                          </p:spTgt>
                                        </p:tgtEl>
                                        <p:attrNameLst>
                                          <p:attrName>style.visibility</p:attrName>
                                        </p:attrNameLst>
                                      </p:cBhvr>
                                      <p:to>
                                        <p:strVal val="visible"/>
                                      </p:to>
                                    </p:set>
                                  </p:childTnLst>
                                </p:cTn>
                              </p:par>
                              <p:par>
                                <p:cTn id="17" presetID="31" presetClass="entr" presetSubtype="0"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p:cTn id="19" dur="1000" fill="hold"/>
                                        <p:tgtEl>
                                          <p:spTgt spid="11"/>
                                        </p:tgtEl>
                                        <p:attrNameLst>
                                          <p:attrName>ppt_w</p:attrName>
                                        </p:attrNameLst>
                                      </p:cBhvr>
                                      <p:tavLst>
                                        <p:tav tm="0">
                                          <p:val>
                                            <p:fltVal val="0"/>
                                          </p:val>
                                        </p:tav>
                                        <p:tav tm="100000">
                                          <p:val>
                                            <p:strVal val="#ppt_w"/>
                                          </p:val>
                                        </p:tav>
                                      </p:tavLst>
                                    </p:anim>
                                    <p:anim calcmode="lin" valueType="num">
                                      <p:cBhvr>
                                        <p:cTn id="20" dur="1000" fill="hold"/>
                                        <p:tgtEl>
                                          <p:spTgt spid="11"/>
                                        </p:tgtEl>
                                        <p:attrNameLst>
                                          <p:attrName>ppt_h</p:attrName>
                                        </p:attrNameLst>
                                      </p:cBhvr>
                                      <p:tavLst>
                                        <p:tav tm="0">
                                          <p:val>
                                            <p:fltVal val="0"/>
                                          </p:val>
                                        </p:tav>
                                        <p:tav tm="100000">
                                          <p:val>
                                            <p:strVal val="#ppt_h"/>
                                          </p:val>
                                        </p:tav>
                                      </p:tavLst>
                                    </p:anim>
                                    <p:anim calcmode="lin" valueType="num">
                                      <p:cBhvr>
                                        <p:cTn id="21" dur="1000" fill="hold"/>
                                        <p:tgtEl>
                                          <p:spTgt spid="11"/>
                                        </p:tgtEl>
                                        <p:attrNameLst>
                                          <p:attrName>style.rotation</p:attrName>
                                        </p:attrNameLst>
                                      </p:cBhvr>
                                      <p:tavLst>
                                        <p:tav tm="0">
                                          <p:val>
                                            <p:fltVal val="90"/>
                                          </p:val>
                                        </p:tav>
                                        <p:tav tm="100000">
                                          <p:val>
                                            <p:fltVal val="0"/>
                                          </p:val>
                                        </p:tav>
                                      </p:tavLst>
                                    </p:anim>
                                    <p:animEffect transition="in" filter="fade">
                                      <p:cBhvr>
                                        <p:cTn id="22" dur="1000"/>
                                        <p:tgtEl>
                                          <p:spTgt spid="11"/>
                                        </p:tgtEl>
                                      </p:cBhvr>
                                    </p:animEffec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
                                            <p:txEl>
                                              <p:pRg st="6" end="6"/>
                                            </p:txEl>
                                          </p:spTgt>
                                        </p:tgtEl>
                                        <p:attrNameLst>
                                          <p:attrName>style.visibility</p:attrName>
                                        </p:attrNameLst>
                                      </p:cBhvr>
                                      <p:to>
                                        <p:strVal val="visible"/>
                                      </p:to>
                                    </p:set>
                                  </p:childTnLst>
                                </p:cTn>
                              </p:par>
                              <p:par>
                                <p:cTn id="27" presetID="31" presetClass="entr" presetSubtype="0" fill="hold" nodeType="withEffect">
                                  <p:stCondLst>
                                    <p:cond delay="0"/>
                                  </p:stCondLst>
                                  <p:childTnLst>
                                    <p:set>
                                      <p:cBhvr>
                                        <p:cTn id="28" dur="1" fill="hold">
                                          <p:stCondLst>
                                            <p:cond delay="0"/>
                                          </p:stCondLst>
                                        </p:cTn>
                                        <p:tgtEl>
                                          <p:spTgt spid="5"/>
                                        </p:tgtEl>
                                        <p:attrNameLst>
                                          <p:attrName>style.visibility</p:attrName>
                                        </p:attrNameLst>
                                      </p:cBhvr>
                                      <p:to>
                                        <p:strVal val="visible"/>
                                      </p:to>
                                    </p:set>
                                    <p:anim calcmode="lin" valueType="num">
                                      <p:cBhvr>
                                        <p:cTn id="29" dur="1000" fill="hold"/>
                                        <p:tgtEl>
                                          <p:spTgt spid="5"/>
                                        </p:tgtEl>
                                        <p:attrNameLst>
                                          <p:attrName>ppt_w</p:attrName>
                                        </p:attrNameLst>
                                      </p:cBhvr>
                                      <p:tavLst>
                                        <p:tav tm="0">
                                          <p:val>
                                            <p:fltVal val="0"/>
                                          </p:val>
                                        </p:tav>
                                        <p:tav tm="100000">
                                          <p:val>
                                            <p:strVal val="#ppt_w"/>
                                          </p:val>
                                        </p:tav>
                                      </p:tavLst>
                                    </p:anim>
                                    <p:anim calcmode="lin" valueType="num">
                                      <p:cBhvr>
                                        <p:cTn id="30" dur="1000" fill="hold"/>
                                        <p:tgtEl>
                                          <p:spTgt spid="5"/>
                                        </p:tgtEl>
                                        <p:attrNameLst>
                                          <p:attrName>ppt_h</p:attrName>
                                        </p:attrNameLst>
                                      </p:cBhvr>
                                      <p:tavLst>
                                        <p:tav tm="0">
                                          <p:val>
                                            <p:fltVal val="0"/>
                                          </p:val>
                                        </p:tav>
                                        <p:tav tm="100000">
                                          <p:val>
                                            <p:strVal val="#ppt_h"/>
                                          </p:val>
                                        </p:tav>
                                      </p:tavLst>
                                    </p:anim>
                                    <p:anim calcmode="lin" valueType="num">
                                      <p:cBhvr>
                                        <p:cTn id="31" dur="1000" fill="hold"/>
                                        <p:tgtEl>
                                          <p:spTgt spid="5"/>
                                        </p:tgtEl>
                                        <p:attrNameLst>
                                          <p:attrName>style.rotation</p:attrName>
                                        </p:attrNameLst>
                                      </p:cBhvr>
                                      <p:tavLst>
                                        <p:tav tm="0">
                                          <p:val>
                                            <p:fltVal val="90"/>
                                          </p:val>
                                        </p:tav>
                                        <p:tav tm="100000">
                                          <p:val>
                                            <p:fltVal val="0"/>
                                          </p:val>
                                        </p:tav>
                                      </p:tavLst>
                                    </p:anim>
                                    <p:animEffect transition="in" filter="fade">
                                      <p:cBhvr>
                                        <p:cTn id="32"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a:blip r:embed="rId3"/>
          <a:stretch>
            <a:fillRect/>
          </a:stretch>
        </p:blipFill>
        <p:spPr>
          <a:xfrm>
            <a:off x="179513" y="188639"/>
            <a:ext cx="8784976" cy="6510147"/>
          </a:xfrm>
          <a:prstGeom prst="rect">
            <a:avLst/>
          </a:prstGeom>
        </p:spPr>
      </p:pic>
      <p:sp>
        <p:nvSpPr>
          <p:cNvPr id="2" name="TextBox 1"/>
          <p:cNvSpPr txBox="1"/>
          <p:nvPr/>
        </p:nvSpPr>
        <p:spPr>
          <a:xfrm>
            <a:off x="5364088" y="204246"/>
            <a:ext cx="4644008" cy="1015663"/>
          </a:xfrm>
          <a:prstGeom prst="rect">
            <a:avLst/>
          </a:prstGeom>
          <a:noFill/>
        </p:spPr>
        <p:txBody>
          <a:bodyPr wrap="square" rtlCol="0">
            <a:spAutoFit/>
          </a:bodyPr>
          <a:lstStyle/>
          <a:p>
            <a:r>
              <a:rPr lang="en-GB" sz="6000" b="1" dirty="0" smtClean="0">
                <a:solidFill>
                  <a:schemeClr val="bg1"/>
                </a:solidFill>
              </a:rPr>
              <a:t>Transport</a:t>
            </a:r>
            <a:endParaRPr lang="en-GB" sz="6000" b="1" dirty="0">
              <a:solidFill>
                <a:schemeClr val="bg1"/>
              </a:solidFill>
            </a:endParaRPr>
          </a:p>
        </p:txBody>
      </p:sp>
      <p:sp>
        <p:nvSpPr>
          <p:cNvPr id="5" name="TextBox 4"/>
          <p:cNvSpPr txBox="1"/>
          <p:nvPr/>
        </p:nvSpPr>
        <p:spPr>
          <a:xfrm>
            <a:off x="251520" y="6529510"/>
            <a:ext cx="1974691" cy="169277"/>
          </a:xfrm>
          <a:prstGeom prst="rect">
            <a:avLst/>
          </a:prstGeom>
          <a:noFill/>
        </p:spPr>
        <p:txBody>
          <a:bodyPr wrap="square" rtlCol="0">
            <a:spAutoFit/>
          </a:bodyPr>
          <a:lstStyle/>
          <a:p>
            <a:r>
              <a:rPr lang="en-GB" sz="500" dirty="0" smtClean="0">
                <a:solidFill>
                  <a:schemeClr val="bg1"/>
                </a:solidFill>
                <a:latin typeface="Arial" panose="020B0604020202020204" pitchFamily="34" charset="0"/>
                <a:cs typeface="Arial" panose="020B0604020202020204" pitchFamily="34" charset="0"/>
                <a:hlinkClick r:id="rId4"/>
              </a:rPr>
              <a:t>Photo </a:t>
            </a:r>
            <a:r>
              <a:rPr lang="en-GB" sz="500" dirty="0" err="1" smtClean="0">
                <a:solidFill>
                  <a:schemeClr val="bg1"/>
                </a:solidFill>
              </a:rPr>
              <a:t>Davind</a:t>
            </a:r>
            <a:r>
              <a:rPr lang="en-GB" sz="500" dirty="0" smtClean="0">
                <a:solidFill>
                  <a:schemeClr val="bg1"/>
                </a:solidFill>
              </a:rPr>
              <a:t> </a:t>
            </a:r>
            <a:r>
              <a:rPr lang="en-GB" sz="500" dirty="0" err="1">
                <a:solidFill>
                  <a:schemeClr val="bg1"/>
                </a:solidFill>
              </a:rPr>
              <a:t>B</a:t>
            </a:r>
            <a:r>
              <a:rPr lang="en-GB" sz="500" dirty="0" err="1" smtClean="0">
                <a:solidFill>
                  <a:schemeClr val="bg1"/>
                </a:solidFill>
              </a:rPr>
              <a:t>olton</a:t>
            </a:r>
            <a:r>
              <a:rPr lang="en-GB" sz="500" dirty="0" err="1" smtClean="0">
                <a:solidFill>
                  <a:schemeClr val="bg1"/>
                </a:solidFill>
                <a:latin typeface="Arial" panose="020B0604020202020204" pitchFamily="34" charset="0"/>
                <a:cs typeface="Arial" panose="020B0604020202020204" pitchFamily="34" charset="0"/>
                <a:hlinkClick r:id="rId5"/>
              </a:rPr>
              <a:t>CC</a:t>
            </a:r>
            <a:r>
              <a:rPr lang="en-GB" sz="500" dirty="0" smtClean="0">
                <a:solidFill>
                  <a:schemeClr val="bg1"/>
                </a:solidFill>
                <a:latin typeface="Arial" panose="020B0604020202020204" pitchFamily="34" charset="0"/>
                <a:cs typeface="Arial" panose="020B0604020202020204" pitchFamily="34" charset="0"/>
                <a:hlinkClick r:id="rId5"/>
              </a:rPr>
              <a:t> By</a:t>
            </a:r>
            <a:endParaRPr lang="en-GB" sz="5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1470787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p:cNvSpPr txBox="1"/>
          <p:nvPr/>
        </p:nvSpPr>
        <p:spPr>
          <a:xfrm>
            <a:off x="6258509" y="2873017"/>
            <a:ext cx="2952328" cy="1446550"/>
          </a:xfrm>
          <a:prstGeom prst="rect">
            <a:avLst/>
          </a:prstGeom>
          <a:noFill/>
        </p:spPr>
        <p:txBody>
          <a:bodyPr wrap="square" rtlCol="0">
            <a:spAutoFit/>
          </a:bodyPr>
          <a:lstStyle/>
          <a:p>
            <a:pPr algn="ctr"/>
            <a:r>
              <a:rPr lang="en-GB" sz="4400" b="1" dirty="0" smtClean="0">
                <a:solidFill>
                  <a:srgbClr val="00B050"/>
                </a:solidFill>
              </a:rPr>
              <a:t>Sustainable Solutions</a:t>
            </a:r>
            <a:endParaRPr lang="en-GB" sz="4400" b="1" dirty="0">
              <a:solidFill>
                <a:srgbClr val="00B050"/>
              </a:solidFill>
            </a:endParaRPr>
          </a:p>
        </p:txBody>
      </p:sp>
      <p:sp>
        <p:nvSpPr>
          <p:cNvPr id="2" name="Rectangle 1"/>
          <p:cNvSpPr/>
          <p:nvPr/>
        </p:nvSpPr>
        <p:spPr>
          <a:xfrm>
            <a:off x="323528" y="260648"/>
            <a:ext cx="5760640" cy="6924973"/>
          </a:xfrm>
          <a:prstGeom prst="rect">
            <a:avLst/>
          </a:prstGeom>
        </p:spPr>
        <p:txBody>
          <a:bodyPr wrap="square">
            <a:spAutoFit/>
          </a:bodyPr>
          <a:lstStyle/>
          <a:p>
            <a:r>
              <a:rPr lang="en-GB" sz="3600" b="1" dirty="0"/>
              <a:t>Transport</a:t>
            </a:r>
            <a:endParaRPr lang="en-GB" sz="3600" dirty="0"/>
          </a:p>
          <a:p>
            <a:r>
              <a:rPr lang="en-GB" sz="2400" dirty="0"/>
              <a:t> </a:t>
            </a:r>
          </a:p>
          <a:p>
            <a:pPr marL="342900" lvl="0" indent="-342900">
              <a:buFont typeface="Wingdings" panose="05000000000000000000" pitchFamily="2" charset="2"/>
              <a:buChar char="§"/>
            </a:pPr>
            <a:r>
              <a:rPr lang="en-GB" sz="2400" dirty="0" smtClean="0"/>
              <a:t>People face increasing levels of </a:t>
            </a:r>
            <a:r>
              <a:rPr lang="en-GB" sz="2400" dirty="0"/>
              <a:t>traffic congestion and parking </a:t>
            </a:r>
            <a:r>
              <a:rPr lang="en-GB" sz="2400" dirty="0" smtClean="0"/>
              <a:t>difficulties; more </a:t>
            </a:r>
            <a:r>
              <a:rPr lang="en-GB" sz="2400" dirty="0"/>
              <a:t>car parks is not really a long term solution</a:t>
            </a:r>
            <a:r>
              <a:rPr lang="en-GB" sz="2400" dirty="0" smtClean="0"/>
              <a:t>!</a:t>
            </a:r>
          </a:p>
          <a:p>
            <a:pPr marL="342900" lvl="0" indent="-342900">
              <a:buFont typeface="Wingdings" panose="05000000000000000000" pitchFamily="2" charset="2"/>
              <a:buChar char="§"/>
            </a:pPr>
            <a:endParaRPr lang="en-GB" sz="2400" dirty="0"/>
          </a:p>
          <a:p>
            <a:pPr marL="342900" lvl="0" indent="-342900">
              <a:buFont typeface="Wingdings" panose="05000000000000000000" pitchFamily="2" charset="2"/>
              <a:buChar char="§"/>
            </a:pPr>
            <a:r>
              <a:rPr lang="en-GB" sz="2400" dirty="0"/>
              <a:t>People who travel into cities for work are spending longer commuting.  This leads to </a:t>
            </a:r>
            <a:r>
              <a:rPr lang="en-GB" sz="2400" dirty="0" smtClean="0"/>
              <a:t>problems including </a:t>
            </a:r>
            <a:r>
              <a:rPr lang="en-GB" sz="2400" dirty="0"/>
              <a:t>stress, isolation and poor health through </a:t>
            </a:r>
            <a:r>
              <a:rPr lang="en-GB" sz="2400" dirty="0" smtClean="0"/>
              <a:t>obesity.</a:t>
            </a:r>
          </a:p>
          <a:p>
            <a:pPr marL="342900" lvl="0" indent="-342900">
              <a:buFont typeface="Wingdings" panose="05000000000000000000" pitchFamily="2" charset="2"/>
              <a:buChar char="§"/>
            </a:pPr>
            <a:endParaRPr lang="en-GB" sz="2400" dirty="0"/>
          </a:p>
          <a:p>
            <a:pPr marL="342900" lvl="0" indent="-342900">
              <a:buFont typeface="Wingdings" panose="05000000000000000000" pitchFamily="2" charset="2"/>
              <a:buChar char="§"/>
            </a:pPr>
            <a:r>
              <a:rPr lang="en-GB" sz="2400" dirty="0"/>
              <a:t>Most cars need oil, which is turned into petrol, to run. </a:t>
            </a:r>
            <a:r>
              <a:rPr lang="en-GB" sz="2400" dirty="0" smtClean="0"/>
              <a:t>This </a:t>
            </a:r>
            <a:r>
              <a:rPr lang="en-GB" sz="2400" dirty="0"/>
              <a:t>finite resource </a:t>
            </a:r>
            <a:r>
              <a:rPr lang="en-GB" sz="2400" dirty="0" smtClean="0"/>
              <a:t>also creates smog </a:t>
            </a:r>
            <a:r>
              <a:rPr lang="en-GB" sz="2400" dirty="0"/>
              <a:t>and </a:t>
            </a:r>
            <a:r>
              <a:rPr lang="en-GB" sz="2400" dirty="0" smtClean="0"/>
              <a:t>carbon </a:t>
            </a:r>
            <a:r>
              <a:rPr lang="en-GB" sz="2400" dirty="0"/>
              <a:t>m</a:t>
            </a:r>
            <a:r>
              <a:rPr lang="en-GB" sz="2400" dirty="0" smtClean="0"/>
              <a:t>onoxide pollution which is contributing to climate change.</a:t>
            </a:r>
            <a:endParaRPr lang="en-GB" sz="2400" dirty="0"/>
          </a:p>
          <a:p>
            <a:pPr lvl="0"/>
            <a:endParaRPr lang="en-GB" sz="2400" dirty="0"/>
          </a:p>
        </p:txBody>
      </p:sp>
      <p:pic>
        <p:nvPicPr>
          <p:cNvPr id="3" name="Picture 2" descr="\\ds\data\Bristol2015\Engagement\Education Files\Aardman\Sustainable Shaun Game\Game info pages\Pics for game info\Bike Sheds 3 images\Credit Chris Bahn at BCC.JP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46279" y="2578899"/>
            <a:ext cx="2890455" cy="2088232"/>
          </a:xfrm>
          <a:prstGeom prst="rect">
            <a:avLst/>
          </a:prstGeom>
          <a:noFill/>
          <a:ln>
            <a:noFill/>
          </a:ln>
        </p:spPr>
      </p:pic>
      <p:pic>
        <p:nvPicPr>
          <p:cNvPr id="9218" name="Picture 2" descr="S:\Bristol2015\MarComms\PR\IMAGES\Transport\EVC\Electric Vehicle Charge Point - PR Bris 13 2015 - Chris Bahn (2).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249345" y="4663126"/>
            <a:ext cx="2884324" cy="219487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S:\Bristol2015\MarComms\PR\IMAGES\Poo Bus\Bio-Bus 1 (credit to Wessex Water - Julian James).jpg"/>
          <p:cNvPicPr/>
          <p:nvPr/>
        </p:nvPicPr>
        <p:blipFill rotWithShape="1">
          <a:blip r:embed="rId5" cstate="print">
            <a:extLst>
              <a:ext uri="{28A0092B-C50C-407E-A947-70E740481C1C}">
                <a14:useLocalDpi xmlns:a14="http://schemas.microsoft.com/office/drawing/2010/main" val="0"/>
              </a:ext>
            </a:extLst>
          </a:blip>
          <a:srcRect l="8620" t="9166" r="573" b="10834"/>
          <a:stretch/>
        </p:blipFill>
        <p:spPr bwMode="auto">
          <a:xfrm>
            <a:off x="6249345" y="18957"/>
            <a:ext cx="2878899" cy="2636912"/>
          </a:xfrm>
          <a:prstGeom prst="rect">
            <a:avLst/>
          </a:prstGeom>
          <a:noFill/>
          <a:ln>
            <a:noFill/>
          </a:ln>
        </p:spPr>
      </p:pic>
      <p:cxnSp>
        <p:nvCxnSpPr>
          <p:cNvPr id="6" name="Straight Connector 5"/>
          <p:cNvCxnSpPr/>
          <p:nvPr/>
        </p:nvCxnSpPr>
        <p:spPr>
          <a:xfrm>
            <a:off x="6259675" y="0"/>
            <a:ext cx="5425" cy="6858000"/>
          </a:xfrm>
          <a:prstGeom prst="line">
            <a:avLst/>
          </a:prstGeom>
          <a:ln w="127000" cmpd="tri">
            <a:solidFill>
              <a:srgbClr val="00B050"/>
            </a:solidFill>
          </a:ln>
        </p:spPr>
        <p:style>
          <a:lnRef idx="1">
            <a:schemeClr val="accent1"/>
          </a:lnRef>
          <a:fillRef idx="0">
            <a:schemeClr val="accent1"/>
          </a:fillRef>
          <a:effectRef idx="0">
            <a:schemeClr val="accent1"/>
          </a:effectRef>
          <a:fontRef idx="minor">
            <a:schemeClr val="tx1"/>
          </a:fontRef>
        </p:style>
      </p:cxnSp>
      <p:sp>
        <p:nvSpPr>
          <p:cNvPr id="7" name="TextBox 6"/>
          <p:cNvSpPr txBox="1"/>
          <p:nvPr/>
        </p:nvSpPr>
        <p:spPr>
          <a:xfrm>
            <a:off x="6309321" y="2409622"/>
            <a:ext cx="1974691" cy="169277"/>
          </a:xfrm>
          <a:prstGeom prst="rect">
            <a:avLst/>
          </a:prstGeom>
          <a:noFill/>
        </p:spPr>
        <p:txBody>
          <a:bodyPr wrap="square" rtlCol="0">
            <a:spAutoFit/>
          </a:bodyPr>
          <a:lstStyle/>
          <a:p>
            <a:r>
              <a:rPr lang="en-GB" sz="500" dirty="0" smtClean="0">
                <a:solidFill>
                  <a:schemeClr val="bg1"/>
                </a:solidFill>
                <a:latin typeface="Arial" panose="020B0604020202020204" pitchFamily="34" charset="0"/>
                <a:cs typeface="Arial" panose="020B0604020202020204" pitchFamily="34" charset="0"/>
              </a:rPr>
              <a:t>Photo by Chris </a:t>
            </a:r>
            <a:r>
              <a:rPr lang="en-GB" sz="500" dirty="0">
                <a:solidFill>
                  <a:schemeClr val="bg1"/>
                </a:solidFill>
                <a:latin typeface="Arial" panose="020B0604020202020204" pitchFamily="34" charset="0"/>
                <a:cs typeface="Arial" panose="020B0604020202020204" pitchFamily="34" charset="0"/>
              </a:rPr>
              <a:t>B</a:t>
            </a:r>
            <a:r>
              <a:rPr lang="en-GB" sz="500" dirty="0" smtClean="0">
                <a:solidFill>
                  <a:schemeClr val="bg1"/>
                </a:solidFill>
                <a:latin typeface="Arial" panose="020B0604020202020204" pitchFamily="34" charset="0"/>
                <a:cs typeface="Arial" panose="020B0604020202020204" pitchFamily="34" charset="0"/>
              </a:rPr>
              <a:t>ahn</a:t>
            </a:r>
            <a:endParaRPr lang="en-GB" sz="500" dirty="0">
              <a:solidFill>
                <a:schemeClr val="bg1"/>
              </a:solidFill>
              <a:latin typeface="Arial" panose="020B0604020202020204" pitchFamily="34" charset="0"/>
              <a:cs typeface="Arial" panose="020B0604020202020204" pitchFamily="34" charset="0"/>
            </a:endParaRPr>
          </a:p>
        </p:txBody>
      </p:sp>
      <p:sp>
        <p:nvSpPr>
          <p:cNvPr id="8" name="TextBox 7"/>
          <p:cNvSpPr txBox="1"/>
          <p:nvPr/>
        </p:nvSpPr>
        <p:spPr>
          <a:xfrm>
            <a:off x="6309321" y="6688723"/>
            <a:ext cx="1974691" cy="169277"/>
          </a:xfrm>
          <a:prstGeom prst="rect">
            <a:avLst/>
          </a:prstGeom>
          <a:noFill/>
        </p:spPr>
        <p:txBody>
          <a:bodyPr wrap="square" rtlCol="0">
            <a:spAutoFit/>
          </a:bodyPr>
          <a:lstStyle/>
          <a:p>
            <a:r>
              <a:rPr lang="en-GB" sz="500" dirty="0" smtClean="0">
                <a:solidFill>
                  <a:schemeClr val="bg1"/>
                </a:solidFill>
                <a:latin typeface="Arial" panose="020B0604020202020204" pitchFamily="34" charset="0"/>
                <a:cs typeface="Arial" panose="020B0604020202020204" pitchFamily="34" charset="0"/>
              </a:rPr>
              <a:t>Photo by Wessex Water</a:t>
            </a:r>
            <a:endParaRPr lang="en-GB" sz="500" dirty="0">
              <a:solidFill>
                <a:schemeClr val="bg1"/>
              </a:solidFill>
              <a:latin typeface="Arial" panose="020B0604020202020204" pitchFamily="34" charset="0"/>
              <a:cs typeface="Arial" panose="020B0604020202020204" pitchFamily="34" charset="0"/>
            </a:endParaRPr>
          </a:p>
        </p:txBody>
      </p:sp>
      <p:sp>
        <p:nvSpPr>
          <p:cNvPr id="9" name="TextBox 8"/>
          <p:cNvSpPr txBox="1"/>
          <p:nvPr/>
        </p:nvSpPr>
        <p:spPr>
          <a:xfrm>
            <a:off x="6309321" y="4472424"/>
            <a:ext cx="1974691" cy="169277"/>
          </a:xfrm>
          <a:prstGeom prst="rect">
            <a:avLst/>
          </a:prstGeom>
          <a:noFill/>
        </p:spPr>
        <p:txBody>
          <a:bodyPr wrap="square" rtlCol="0">
            <a:spAutoFit/>
          </a:bodyPr>
          <a:lstStyle/>
          <a:p>
            <a:r>
              <a:rPr lang="en-GB" sz="500" dirty="0" smtClean="0">
                <a:solidFill>
                  <a:schemeClr val="bg1"/>
                </a:solidFill>
                <a:latin typeface="Arial" panose="020B0604020202020204" pitchFamily="34" charset="0"/>
                <a:cs typeface="Arial" panose="020B0604020202020204" pitchFamily="34" charset="0"/>
              </a:rPr>
              <a:t>Phot by Chris </a:t>
            </a:r>
            <a:r>
              <a:rPr lang="en-GB" sz="500" dirty="0">
                <a:solidFill>
                  <a:schemeClr val="bg1"/>
                </a:solidFill>
                <a:latin typeface="Arial" panose="020B0604020202020204" pitchFamily="34" charset="0"/>
                <a:cs typeface="Arial" panose="020B0604020202020204" pitchFamily="34" charset="0"/>
              </a:rPr>
              <a:t>B</a:t>
            </a:r>
            <a:r>
              <a:rPr lang="en-GB" sz="500" dirty="0" smtClean="0">
                <a:solidFill>
                  <a:schemeClr val="bg1"/>
                </a:solidFill>
                <a:latin typeface="Arial" panose="020B0604020202020204" pitchFamily="34" charset="0"/>
                <a:cs typeface="Arial" panose="020B0604020202020204" pitchFamily="34" charset="0"/>
              </a:rPr>
              <a:t>ahn</a:t>
            </a:r>
            <a:endParaRPr lang="en-GB" sz="5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308428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par>
                                <p:cTn id="7" presetID="31" presetClass="entr" presetSubtype="0"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p:cTn id="9" dur="1000" fill="hold"/>
                                        <p:tgtEl>
                                          <p:spTgt spid="5"/>
                                        </p:tgtEl>
                                        <p:attrNameLst>
                                          <p:attrName>ppt_w</p:attrName>
                                        </p:attrNameLst>
                                      </p:cBhvr>
                                      <p:tavLst>
                                        <p:tav tm="0">
                                          <p:val>
                                            <p:fltVal val="0"/>
                                          </p:val>
                                        </p:tav>
                                        <p:tav tm="100000">
                                          <p:val>
                                            <p:strVal val="#ppt_w"/>
                                          </p:val>
                                        </p:tav>
                                      </p:tavLst>
                                    </p:anim>
                                    <p:anim calcmode="lin" valueType="num">
                                      <p:cBhvr>
                                        <p:cTn id="10" dur="1000" fill="hold"/>
                                        <p:tgtEl>
                                          <p:spTgt spid="5"/>
                                        </p:tgtEl>
                                        <p:attrNameLst>
                                          <p:attrName>ppt_h</p:attrName>
                                        </p:attrNameLst>
                                      </p:cBhvr>
                                      <p:tavLst>
                                        <p:tav tm="0">
                                          <p:val>
                                            <p:fltVal val="0"/>
                                          </p:val>
                                        </p:tav>
                                        <p:tav tm="100000">
                                          <p:val>
                                            <p:strVal val="#ppt_h"/>
                                          </p:val>
                                        </p:tav>
                                      </p:tavLst>
                                    </p:anim>
                                    <p:anim calcmode="lin" valueType="num">
                                      <p:cBhvr>
                                        <p:cTn id="11" dur="1000" fill="hold"/>
                                        <p:tgtEl>
                                          <p:spTgt spid="5"/>
                                        </p:tgtEl>
                                        <p:attrNameLst>
                                          <p:attrName>style.rotation</p:attrName>
                                        </p:attrNameLst>
                                      </p:cBhvr>
                                      <p:tavLst>
                                        <p:tav tm="0">
                                          <p:val>
                                            <p:fltVal val="90"/>
                                          </p:val>
                                        </p:tav>
                                        <p:tav tm="100000">
                                          <p:val>
                                            <p:fltVal val="0"/>
                                          </p:val>
                                        </p:tav>
                                      </p:tavLst>
                                    </p:anim>
                                    <p:animEffect transition="in" filter="fade">
                                      <p:cBhvr>
                                        <p:cTn id="12" dur="1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2">
                                            <p:txEl>
                                              <p:pRg st="4" end="4"/>
                                            </p:txEl>
                                          </p:spTgt>
                                        </p:tgtEl>
                                        <p:attrNameLst>
                                          <p:attrName>style.visibility</p:attrName>
                                        </p:attrNameLst>
                                      </p:cBhvr>
                                      <p:to>
                                        <p:strVal val="visible"/>
                                      </p:to>
                                    </p:set>
                                  </p:childTnLst>
                                </p:cTn>
                              </p:par>
                              <p:par>
                                <p:cTn id="17" presetID="3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p:cTn id="19" dur="1000" fill="hold"/>
                                        <p:tgtEl>
                                          <p:spTgt spid="3"/>
                                        </p:tgtEl>
                                        <p:attrNameLst>
                                          <p:attrName>ppt_w</p:attrName>
                                        </p:attrNameLst>
                                      </p:cBhvr>
                                      <p:tavLst>
                                        <p:tav tm="0">
                                          <p:val>
                                            <p:fltVal val="0"/>
                                          </p:val>
                                        </p:tav>
                                        <p:tav tm="100000">
                                          <p:val>
                                            <p:strVal val="#ppt_w"/>
                                          </p:val>
                                        </p:tav>
                                      </p:tavLst>
                                    </p:anim>
                                    <p:anim calcmode="lin" valueType="num">
                                      <p:cBhvr>
                                        <p:cTn id="20" dur="1000" fill="hold"/>
                                        <p:tgtEl>
                                          <p:spTgt spid="3"/>
                                        </p:tgtEl>
                                        <p:attrNameLst>
                                          <p:attrName>ppt_h</p:attrName>
                                        </p:attrNameLst>
                                      </p:cBhvr>
                                      <p:tavLst>
                                        <p:tav tm="0">
                                          <p:val>
                                            <p:fltVal val="0"/>
                                          </p:val>
                                        </p:tav>
                                        <p:tav tm="100000">
                                          <p:val>
                                            <p:strVal val="#ppt_h"/>
                                          </p:val>
                                        </p:tav>
                                      </p:tavLst>
                                    </p:anim>
                                    <p:anim calcmode="lin" valueType="num">
                                      <p:cBhvr>
                                        <p:cTn id="21" dur="1000" fill="hold"/>
                                        <p:tgtEl>
                                          <p:spTgt spid="3"/>
                                        </p:tgtEl>
                                        <p:attrNameLst>
                                          <p:attrName>style.rotation</p:attrName>
                                        </p:attrNameLst>
                                      </p:cBhvr>
                                      <p:tavLst>
                                        <p:tav tm="0">
                                          <p:val>
                                            <p:fltVal val="90"/>
                                          </p:val>
                                        </p:tav>
                                        <p:tav tm="100000">
                                          <p:val>
                                            <p:fltVal val="0"/>
                                          </p:val>
                                        </p:tav>
                                      </p:tavLst>
                                    </p:anim>
                                    <p:animEffect transition="in" filter="fade">
                                      <p:cBhvr>
                                        <p:cTn id="22" dur="1000"/>
                                        <p:tgtEl>
                                          <p:spTgt spid="3"/>
                                        </p:tgtEl>
                                      </p:cBhvr>
                                    </p:animEffec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
                                            <p:txEl>
                                              <p:pRg st="6" end="6"/>
                                            </p:txEl>
                                          </p:spTgt>
                                        </p:tgtEl>
                                        <p:attrNameLst>
                                          <p:attrName>style.visibility</p:attrName>
                                        </p:attrNameLst>
                                      </p:cBhvr>
                                      <p:to>
                                        <p:strVal val="visible"/>
                                      </p:to>
                                    </p:set>
                                  </p:childTnLst>
                                </p:cTn>
                              </p:par>
                              <p:par>
                                <p:cTn id="27" presetID="31" presetClass="entr" presetSubtype="0" fill="hold" nodeType="withEffect">
                                  <p:stCondLst>
                                    <p:cond delay="0"/>
                                  </p:stCondLst>
                                  <p:childTnLst>
                                    <p:set>
                                      <p:cBhvr>
                                        <p:cTn id="28" dur="1" fill="hold">
                                          <p:stCondLst>
                                            <p:cond delay="0"/>
                                          </p:stCondLst>
                                        </p:cTn>
                                        <p:tgtEl>
                                          <p:spTgt spid="9218"/>
                                        </p:tgtEl>
                                        <p:attrNameLst>
                                          <p:attrName>style.visibility</p:attrName>
                                        </p:attrNameLst>
                                      </p:cBhvr>
                                      <p:to>
                                        <p:strVal val="visible"/>
                                      </p:to>
                                    </p:set>
                                    <p:anim calcmode="lin" valueType="num">
                                      <p:cBhvr>
                                        <p:cTn id="29" dur="1000" fill="hold"/>
                                        <p:tgtEl>
                                          <p:spTgt spid="9218"/>
                                        </p:tgtEl>
                                        <p:attrNameLst>
                                          <p:attrName>ppt_w</p:attrName>
                                        </p:attrNameLst>
                                      </p:cBhvr>
                                      <p:tavLst>
                                        <p:tav tm="0">
                                          <p:val>
                                            <p:fltVal val="0"/>
                                          </p:val>
                                        </p:tav>
                                        <p:tav tm="100000">
                                          <p:val>
                                            <p:strVal val="#ppt_w"/>
                                          </p:val>
                                        </p:tav>
                                      </p:tavLst>
                                    </p:anim>
                                    <p:anim calcmode="lin" valueType="num">
                                      <p:cBhvr>
                                        <p:cTn id="30" dur="1000" fill="hold"/>
                                        <p:tgtEl>
                                          <p:spTgt spid="9218"/>
                                        </p:tgtEl>
                                        <p:attrNameLst>
                                          <p:attrName>ppt_h</p:attrName>
                                        </p:attrNameLst>
                                      </p:cBhvr>
                                      <p:tavLst>
                                        <p:tav tm="0">
                                          <p:val>
                                            <p:fltVal val="0"/>
                                          </p:val>
                                        </p:tav>
                                        <p:tav tm="100000">
                                          <p:val>
                                            <p:strVal val="#ppt_h"/>
                                          </p:val>
                                        </p:tav>
                                      </p:tavLst>
                                    </p:anim>
                                    <p:anim calcmode="lin" valueType="num">
                                      <p:cBhvr>
                                        <p:cTn id="31" dur="1000" fill="hold"/>
                                        <p:tgtEl>
                                          <p:spTgt spid="9218"/>
                                        </p:tgtEl>
                                        <p:attrNameLst>
                                          <p:attrName>style.rotation</p:attrName>
                                        </p:attrNameLst>
                                      </p:cBhvr>
                                      <p:tavLst>
                                        <p:tav tm="0">
                                          <p:val>
                                            <p:fltVal val="90"/>
                                          </p:val>
                                        </p:tav>
                                        <p:tav tm="100000">
                                          <p:val>
                                            <p:fltVal val="0"/>
                                          </p:val>
                                        </p:tav>
                                      </p:tavLst>
                                    </p:anim>
                                    <p:animEffect transition="in" filter="fade">
                                      <p:cBhvr>
                                        <p:cTn id="32" dur="1000"/>
                                        <p:tgtEl>
                                          <p:spTgt spid="92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3207</TotalTime>
  <Words>1198</Words>
  <Application>Microsoft Office PowerPoint</Application>
  <PresentationFormat>On-screen Show (4:3)</PresentationFormat>
  <Paragraphs>112</Paragraphs>
  <Slides>11</Slides>
  <Notes>8</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Arial</vt:lpstr>
      <vt:lpstr>Calibri</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Amy Harrison</dc:creator>
  <cp:lastModifiedBy>Melanie Anderson</cp:lastModifiedBy>
  <cp:revision>135</cp:revision>
  <dcterms:created xsi:type="dcterms:W3CDTF">2014-05-08T14:00:44Z</dcterms:created>
  <dcterms:modified xsi:type="dcterms:W3CDTF">2020-06-13T09:31:40Z</dcterms:modified>
</cp:coreProperties>
</file>