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61" r:id="rId2"/>
    <p:sldId id="283" r:id="rId3"/>
    <p:sldId id="284" r:id="rId4"/>
    <p:sldId id="277" r:id="rId5"/>
    <p:sldId id="275" r:id="rId6"/>
    <p:sldId id="262" r:id="rId7"/>
    <p:sldId id="280" r:id="rId8"/>
    <p:sldId id="279" r:id="rId9"/>
    <p:sldId id="281" r:id="rId10"/>
    <p:sldId id="287" r:id="rId11"/>
    <p:sldId id="285" r:id="rId12"/>
    <p:sldId id="286" r:id="rId13"/>
    <p:sldId id="267" r:id="rId14"/>
    <p:sldId id="282" r:id="rId15"/>
    <p:sldId id="276" r:id="rId16"/>
    <p:sldId id="265" r:id="rId17"/>
    <p:sldId id="268" r:id="rId18"/>
    <p:sldId id="288" r:id="rId19"/>
    <p:sldId id="270" r:id="rId20"/>
    <p:sldId id="289" r:id="rId21"/>
    <p:sldId id="260" r:id="rId2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EF950B"/>
    <a:srgbClr val="FF00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77" autoAdjust="0"/>
    <p:restoredTop sz="93061"/>
  </p:normalViewPr>
  <p:slideViewPr>
    <p:cSldViewPr snapToGrid="0">
      <p:cViewPr varScale="1">
        <p:scale>
          <a:sx n="71" d="100"/>
          <a:sy n="71" d="100"/>
        </p:scale>
        <p:origin x="-414" y="-108"/>
      </p:cViewPr>
      <p:guideLst>
        <p:guide orient="horz" pos="2160"/>
        <p:guide pos="3840"/>
      </p:guideLst>
    </p:cSldViewPr>
  </p:slideViewPr>
  <p:notesTextViewPr>
    <p:cViewPr>
      <p:scale>
        <a:sx n="1" d="1"/>
        <a:sy n="1" d="1"/>
      </p:scale>
      <p:origin x="0" y="0"/>
    </p:cViewPr>
  </p:notesTextViewPr>
  <p:sorterViewPr>
    <p:cViewPr>
      <p:scale>
        <a:sx n="100" d="100"/>
        <a:sy n="100" d="100"/>
      </p:scale>
      <p:origin x="0" y="-270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94082E11-BD0D-474D-B5E4-79E227571BE4}" type="datetimeFigureOut">
              <a:rPr lang="en-GB"/>
              <a:pPr>
                <a:defRPr/>
              </a:pPr>
              <a:t>28/05/2020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8411042-FEB0-4598-8035-9D0332F149A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2355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9C63A52-F43E-4FCE-B68A-E1710B421DE1}" type="slidenum">
              <a:rPr lang="en-GB"/>
              <a:pPr fontAlgn="base">
                <a:spcBef>
                  <a:spcPct val="0"/>
                </a:spcBef>
                <a:spcAft>
                  <a:spcPct val="0"/>
                </a:spcAft>
                <a:defRPr/>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30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F0C3D04-5C57-4E3B-B9FA-080131D0ECB1}" type="slidenum">
              <a:rPr lang="en-GB"/>
              <a:pPr fontAlgn="base">
                <a:spcBef>
                  <a:spcPct val="0"/>
                </a:spcBef>
                <a:spcAft>
                  <a:spcPct val="0"/>
                </a:spcAft>
                <a:defRPr/>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bwMode="auto">
          <a:noFill/>
          <a:ln>
            <a:solidFill>
              <a:srgbClr val="000000"/>
            </a:solidFill>
            <a:miter lim="800000"/>
            <a:headEnd/>
            <a:tailEnd/>
          </a:ln>
        </p:spPr>
      </p:sp>
      <p:sp>
        <p:nvSpPr>
          <p:cNvPr id="460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TextEdit="1"/>
          </p:cNvSpPr>
          <p:nvPr>
            <p:ph type="sldImg"/>
          </p:nvPr>
        </p:nvSpPr>
        <p:spPr bwMode="auto">
          <a:noFill/>
          <a:ln>
            <a:solidFill>
              <a:srgbClr val="000000"/>
            </a:solidFill>
            <a:miter lim="800000"/>
            <a:headEnd/>
            <a:tailEnd/>
          </a:ln>
        </p:spPr>
      </p:sp>
      <p:sp>
        <p:nvSpPr>
          <p:cNvPr id="501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TextEdit="1"/>
          </p:cNvSpPr>
          <p:nvPr>
            <p:ph type="sldImg"/>
          </p:nvPr>
        </p:nvSpPr>
        <p:spPr bwMode="auto">
          <a:noFill/>
          <a:ln>
            <a:solidFill>
              <a:srgbClr val="000000"/>
            </a:solidFill>
            <a:miter lim="800000"/>
            <a:headEnd/>
            <a:tailEnd/>
          </a:ln>
        </p:spPr>
      </p:sp>
      <p:sp>
        <p:nvSpPr>
          <p:cNvPr id="5427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TextEdit="1"/>
          </p:cNvSpPr>
          <p:nvPr>
            <p:ph type="sldImg"/>
          </p:nvPr>
        </p:nvSpPr>
        <p:spPr bwMode="auto">
          <a:noFill/>
          <a:ln>
            <a:solidFill>
              <a:srgbClr val="000000"/>
            </a:solidFill>
            <a:miter lim="800000"/>
            <a:headEnd/>
            <a:tailEnd/>
          </a:ln>
        </p:spPr>
      </p:sp>
      <p:sp>
        <p:nvSpPr>
          <p:cNvPr id="5632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5842979D-A039-4E5A-84AD-05C444292A57}"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142B9035-F2C6-46EA-A258-0898A9350ACB}"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165E32C7-7815-4413-9BE2-C556CF94EF30}"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A49AC8F0-0F2C-4BA6-9DC4-79582B33F0A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FD6552B1-F42F-49F4-82DF-6FD9B902117A}"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CBA12367-6DEB-4026-A02A-DF8D252B46E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719A387E-79DF-4EA9-9968-37F8B1527146}"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C289752C-8FC8-4F94-A512-5CD881C68D1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3BCCFEC9-8C9D-4873-ACA4-2D7084D13AE2}"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6FC1792B-051F-489D-B8C8-C3FD9B92E0D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AEB24960-33F2-4FB4-A269-20CE28B6F085}"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160DF381-3C4A-4DBB-850C-36FA91FE227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90A2CB48-880F-4CE9-A055-5E494C44265D}"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6100DE35-075C-4736-97BB-68978DF3B23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9AE3FBD1-CDBD-48F7-8A24-C4DB498D1D8E}"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7A16D2A7-BBAE-41A7-997E-58B91F04AA3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CFAB5EBB-5786-4F11-B62C-1C0208A90725}"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D1C4E7CD-51CC-4766-8621-0D9ED5A5497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12F23728-175E-400B-99C4-8C38FF73428C}"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AAFC4A12-C096-43B5-9485-A58EA7EFF89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2BCC4436-38B5-4C36-B92E-F93816C5C642}"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C0B72F0-B77E-4CF1-B14B-706A108DF3B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0A4AFBB4-3940-48C1-A310-3B1442B3CBC6}"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5280D24-B03E-4D77-A158-318696099CB5}" type="slidenum">
              <a:rPr lang="en-US"/>
              <a:pPr>
                <a:defRPr/>
              </a:pPr>
              <a:t>‹#›</a:t>
            </a:fld>
            <a:endParaRPr lang="en-US"/>
          </a:p>
        </p:txBody>
      </p:sp>
      <p:pic>
        <p:nvPicPr>
          <p:cNvPr id="1031"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417760383/08affd3e83"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tiff"/><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Session-7-What-is-normal-anyway.pptx"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vimeo.com/417742462/e3333f26a9"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p:cNvPicPr>
            <a:picLocks noChangeAspect="1"/>
          </p:cNvPicPr>
          <p:nvPr/>
        </p:nvPicPr>
        <p:blipFill>
          <a:blip r:embed="rId3"/>
          <a:srcRect/>
          <a:stretch>
            <a:fillRect/>
          </a:stretch>
        </p:blipFill>
        <p:spPr bwMode="auto">
          <a:xfrm>
            <a:off x="6786563" y="1773238"/>
            <a:ext cx="4560887" cy="4233862"/>
          </a:xfrm>
          <a:prstGeom prst="rect">
            <a:avLst/>
          </a:prstGeom>
          <a:noFill/>
          <a:ln w="9525">
            <a:noFill/>
            <a:miter lim="800000"/>
            <a:headEnd/>
            <a:tailEnd/>
          </a:ln>
        </p:spPr>
      </p:pic>
      <p:sp>
        <p:nvSpPr>
          <p:cNvPr id="4" name="Rectangle 7">
            <a:extLst>
              <a:ext uri="{FF2B5EF4-FFF2-40B4-BE49-F238E27FC236}"/>
            </a:extLst>
          </p:cNvPr>
          <p:cNvSpPr/>
          <p:nvPr/>
        </p:nvSpPr>
        <p:spPr>
          <a:xfrm>
            <a:off x="165100" y="4313238"/>
            <a:ext cx="6202363" cy="14462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algn="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7</a:t>
            </a:r>
          </a:p>
          <a:p>
            <a:pPr algn="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What is normal anyway?</a:t>
            </a:r>
          </a:p>
        </p:txBody>
      </p:sp>
      <p:pic>
        <p:nvPicPr>
          <p:cNvPr id="14339" name="Picture 4" descr="A close up of a sign&#10;&#10;Description automatically generated"/>
          <p:cNvPicPr>
            <a:picLocks noChangeAspect="1"/>
          </p:cNvPicPr>
          <p:nvPr/>
        </p:nvPicPr>
        <p:blipFill>
          <a:blip r:embed="rId4"/>
          <a:srcRect/>
          <a:stretch>
            <a:fillRect/>
          </a:stretch>
        </p:blipFill>
        <p:spPr bwMode="auto">
          <a:xfrm>
            <a:off x="2089150" y="1960563"/>
            <a:ext cx="4278313" cy="23526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8000" y="1476375"/>
            <a:ext cx="9434513" cy="1754188"/>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7. You know by now that Matt and Gemma are helping us through these sessions.</a:t>
            </a:r>
          </a:p>
        </p:txBody>
      </p:sp>
      <p:sp>
        <p:nvSpPr>
          <p:cNvPr id="3" name="TextBox 2"/>
          <p:cNvSpPr txBox="1"/>
          <p:nvPr/>
        </p:nvSpPr>
        <p:spPr>
          <a:xfrm>
            <a:off x="508000" y="3646488"/>
            <a:ext cx="8864600" cy="1938337"/>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In Session 6, we learned about the power of bouncing back and that it is sometimes hard but a very necessary thing to be able to do.</a:t>
            </a: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We looked at how we handle ourselves when things go wrong and how we can overcome challenges.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4825" y="1447800"/>
            <a:ext cx="8153400" cy="830263"/>
          </a:xfrm>
          <a:prstGeom prst="rect">
            <a:avLst/>
          </a:prstGeom>
          <a:noFill/>
        </p:spPr>
        <p:txBody>
          <a:bodyPr>
            <a:spAutoFit/>
          </a:bodyPr>
          <a:lstStyle/>
          <a:p>
            <a:pP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Today we are looking at ‘what is normal anyway?’ Here is Matthew to explain some more</a:t>
            </a:r>
            <a:r>
              <a:rPr lang="mr-IN" sz="2400" b="1" dirty="0">
                <a:solidFill>
                  <a:schemeClr val="tx1">
                    <a:lumMod val="75000"/>
                    <a:lumOff val="25000"/>
                  </a:schemeClr>
                </a:solidFill>
                <a:latin typeface="Calibri" panose="020F0502020204030204" pitchFamily="34" charset="0"/>
              </a:rPr>
              <a:t>…</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3719513" y="5513388"/>
            <a:ext cx="8064500" cy="461962"/>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Gemma will be back at the end of the session as usual!</a:t>
            </a:r>
          </a:p>
        </p:txBody>
      </p:sp>
      <p:sp>
        <p:nvSpPr>
          <p:cNvPr id="18435" name="TextBox 5"/>
          <p:cNvSpPr txBox="1">
            <a:spLocks noChangeArrowheads="1"/>
          </p:cNvSpPr>
          <p:nvPr/>
        </p:nvSpPr>
        <p:spPr bwMode="auto">
          <a:xfrm>
            <a:off x="3719513" y="6237288"/>
            <a:ext cx="8064500" cy="369887"/>
          </a:xfrm>
          <a:prstGeom prst="rect">
            <a:avLst/>
          </a:prstGeom>
          <a:noFill/>
          <a:ln w="9525">
            <a:noFill/>
            <a:miter lim="800000"/>
            <a:headEnd/>
            <a:tailEnd/>
          </a:ln>
        </p:spPr>
        <p:txBody>
          <a:bodyPr>
            <a:spAutoFit/>
          </a:bodyPr>
          <a:lstStyle/>
          <a:p>
            <a:pPr algn="r"/>
            <a:r>
              <a:rPr lang="en-US" b="1">
                <a:solidFill>
                  <a:srgbClr val="EF950B"/>
                </a:solidFill>
                <a:latin typeface="Calibri" pitchFamily="34" charset="0"/>
              </a:rPr>
              <a:t>Read from page 63 to page 83, if you have a copy of ‘Go Big’.</a:t>
            </a:r>
          </a:p>
        </p:txBody>
      </p:sp>
      <p:pic>
        <p:nvPicPr>
          <p:cNvPr id="18436" name="Picture 7" descr="A person standing in front of a mirror posing for the camera&#10;&#10;Description automatically generated">
            <a:hlinkClick r:id="rId3"/>
          </p:cNvPr>
          <p:cNvPicPr>
            <a:picLocks noChangeAspect="1"/>
          </p:cNvPicPr>
          <p:nvPr/>
        </p:nvPicPr>
        <p:blipFill>
          <a:blip r:embed="rId4"/>
          <a:srcRect/>
          <a:stretch>
            <a:fillRect/>
          </a:stretch>
        </p:blipFill>
        <p:spPr bwMode="auto">
          <a:xfrm>
            <a:off x="3784600" y="2732088"/>
            <a:ext cx="4622800" cy="2590800"/>
          </a:xfrm>
          <a:prstGeom prst="rect">
            <a:avLst/>
          </a:prstGeom>
          <a:noFill/>
          <a:ln w="9525">
            <a:noFill/>
            <a:miter lim="800000"/>
            <a:headEnd/>
            <a:tailEnd/>
          </a:ln>
        </p:spPr>
      </p:pic>
      <p:pic>
        <p:nvPicPr>
          <p:cNvPr id="18437" name="Picture 9" descr="A close up of a logo&#10;&#10;Description automatically generated">
            <a:hlinkClick r:id="rId3"/>
          </p:cNvPr>
          <p:cNvPicPr>
            <a:picLocks noChangeAspect="1"/>
          </p:cNvPicPr>
          <p:nvPr/>
        </p:nvPicPr>
        <p:blipFill>
          <a:blip r:embed="rId5"/>
          <a:srcRect/>
          <a:stretch>
            <a:fillRect/>
          </a:stretch>
        </p:blipFill>
        <p:spPr bwMode="auto">
          <a:xfrm>
            <a:off x="4933950" y="2705100"/>
            <a:ext cx="2324100" cy="2654300"/>
          </a:xfrm>
          <a:prstGeom prst="rect">
            <a:avLst/>
          </a:prstGeom>
          <a:noFill/>
          <a:ln w="9525">
            <a:noFill/>
            <a:miter lim="800000"/>
            <a:headEnd/>
            <a:tailEnd/>
          </a:ln>
        </p:spPr>
      </p:pic>
      <p:pic>
        <p:nvPicPr>
          <p:cNvPr id="18438" name="Picture 2"/>
          <p:cNvPicPr>
            <a:picLocks noChangeAspect="1"/>
          </p:cNvPicPr>
          <p:nvPr/>
        </p:nvPicPr>
        <p:blipFill>
          <a:blip r:embed="rId6"/>
          <a:srcRect/>
          <a:stretch>
            <a:fillRect/>
          </a:stretch>
        </p:blipFill>
        <p:spPr bwMode="auto">
          <a:xfrm>
            <a:off x="1003300" y="2705100"/>
            <a:ext cx="2247900" cy="3175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14350" y="1382713"/>
            <a:ext cx="7350125"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ever wonder what normal is? </a:t>
            </a:r>
          </a:p>
        </p:txBody>
      </p:sp>
      <p:sp>
        <p:nvSpPr>
          <p:cNvPr id="4" name="TextBox 3">
            <a:extLst>
              <a:ext uri="{FF2B5EF4-FFF2-40B4-BE49-F238E27FC236}"/>
            </a:extLst>
          </p:cNvPr>
          <p:cNvSpPr txBox="1"/>
          <p:nvPr/>
        </p:nvSpPr>
        <p:spPr>
          <a:xfrm>
            <a:off x="644525" y="2208213"/>
            <a:ext cx="4881563" cy="4697412"/>
          </a:xfrm>
          <a:prstGeom prst="rect">
            <a:avLst/>
          </a:prstGeom>
          <a:noFill/>
        </p:spPr>
        <p:txBody>
          <a:bodyPr>
            <a:spAutoFit/>
          </a:bodyPr>
          <a:lstStyle/>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Is it the way someone acts?</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The way someone dresses?</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people say?</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How smart they seem?</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Who they hang around with?</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they want to become?</a:t>
            </a:r>
          </a:p>
        </p:txBody>
      </p:sp>
      <p:pic>
        <p:nvPicPr>
          <p:cNvPr id="20483" name="Picture 4"/>
          <p:cNvPicPr>
            <a:picLocks noChangeAspect="1"/>
          </p:cNvPicPr>
          <p:nvPr/>
        </p:nvPicPr>
        <p:blipFill>
          <a:blip r:embed="rId3"/>
          <a:srcRect/>
          <a:stretch>
            <a:fillRect/>
          </a:stretch>
        </p:blipFill>
        <p:spPr bwMode="auto">
          <a:xfrm>
            <a:off x="6330950" y="2463800"/>
            <a:ext cx="5008563" cy="337978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515938" y="1284288"/>
            <a:ext cx="9929812" cy="120015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It can be easy to wish you were more ‘normal’ – whatever that means!</a:t>
            </a:r>
          </a:p>
        </p:txBody>
      </p:sp>
      <p:sp>
        <p:nvSpPr>
          <p:cNvPr id="22530" name="TextBox 4"/>
          <p:cNvSpPr txBox="1">
            <a:spLocks noChangeArrowheads="1"/>
          </p:cNvSpPr>
          <p:nvPr/>
        </p:nvSpPr>
        <p:spPr bwMode="auto">
          <a:xfrm>
            <a:off x="582613" y="2667000"/>
            <a:ext cx="11255375" cy="3608388"/>
          </a:xfrm>
          <a:prstGeom prst="rect">
            <a:avLst/>
          </a:prstGeom>
          <a:noFill/>
          <a:ln w="9525">
            <a:noFill/>
            <a:miter lim="800000"/>
            <a:headEnd/>
            <a:tailEnd/>
          </a:ln>
        </p:spPr>
        <p:txBody>
          <a:bodyPr>
            <a:spAutoFit/>
          </a:bodyPr>
          <a:lstStyle/>
          <a:p>
            <a:pPr>
              <a:lnSpc>
                <a:spcPct val="120000"/>
              </a:lnSpc>
            </a:pPr>
            <a:r>
              <a:rPr lang="en-US" sz="2400">
                <a:latin typeface="Calibri Light"/>
                <a:ea typeface="Calibri Light"/>
                <a:cs typeface="Calibri Light"/>
              </a:rPr>
              <a:t>‘If you were more like everyone else, you might think you would fit in better. You might also think that ‘normal’ people dress a certain way and appear to do what they should, when they should, acting in a way that society has decided people at this age, from this country, do. But never forget that everyone has those bits of themselves that they don’t like; even the most apparently ‘normal’ person with the apparently ‘perfect life’ in your year will, I guarantee you, have times when they wish they were more like someone else.’</a:t>
            </a:r>
          </a:p>
          <a:p>
            <a:pPr>
              <a:lnSpc>
                <a:spcPct val="120000"/>
              </a:lnSpc>
            </a:pPr>
            <a:endParaRPr lang="en-US" sz="2400">
              <a:latin typeface="Calibri Light"/>
              <a:ea typeface="Calibri Light"/>
              <a:cs typeface="Calibri Light"/>
            </a:endParaRPr>
          </a:p>
          <a:p>
            <a:pPr algn="r">
              <a:lnSpc>
                <a:spcPct val="120000"/>
              </a:lnSpc>
            </a:pPr>
            <a:r>
              <a:rPr lang="en-US" sz="2400" b="1">
                <a:solidFill>
                  <a:srgbClr val="EF950B"/>
                </a:solidFill>
                <a:latin typeface="Calibri" pitchFamily="34" charset="0"/>
              </a:rPr>
              <a:t>Matthew Burton, ‘Go Big’ page 69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Smiley Drawing on Sand"/>
          <p:cNvPicPr>
            <a:picLocks noChangeAspect="1" noChangeArrowheads="1"/>
          </p:cNvPicPr>
          <p:nvPr/>
        </p:nvPicPr>
        <p:blipFill>
          <a:blip r:embed="rId3"/>
          <a:srcRect/>
          <a:stretch>
            <a:fillRect/>
          </a:stretch>
        </p:blipFill>
        <p:spPr bwMode="auto">
          <a:xfrm>
            <a:off x="6516688" y="3074988"/>
            <a:ext cx="5151437" cy="3478212"/>
          </a:xfrm>
          <a:prstGeom prst="rect">
            <a:avLst/>
          </a:prstGeom>
          <a:noFill/>
          <a:ln w="9525">
            <a:noFill/>
            <a:miter lim="800000"/>
            <a:headEnd/>
            <a:tailEnd/>
          </a:ln>
        </p:spPr>
      </p:pic>
      <p:sp>
        <p:nvSpPr>
          <p:cNvPr id="2" name="Rectangle 1">
            <a:extLst>
              <a:ext uri="{FF2B5EF4-FFF2-40B4-BE49-F238E27FC236}"/>
            </a:extLst>
          </p:cNvPr>
          <p:cNvSpPr/>
          <p:nvPr/>
        </p:nvSpPr>
        <p:spPr>
          <a:xfrm>
            <a:off x="523875" y="1398588"/>
            <a:ext cx="6691313"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Just be you and be happy you are.</a:t>
            </a:r>
          </a:p>
        </p:txBody>
      </p:sp>
      <p:sp>
        <p:nvSpPr>
          <p:cNvPr id="5" name="TextBox 4">
            <a:extLst>
              <a:ext uri="{FF2B5EF4-FFF2-40B4-BE49-F238E27FC236}"/>
            </a:extLst>
          </p:cNvPr>
          <p:cNvSpPr txBox="1"/>
          <p:nvPr/>
        </p:nvSpPr>
        <p:spPr>
          <a:xfrm>
            <a:off x="7958138" y="1501775"/>
            <a:ext cx="3709987" cy="1384300"/>
          </a:xfrm>
          <a:prstGeom prst="rect">
            <a:avLst/>
          </a:prstGeom>
          <a:noFill/>
        </p:spPr>
        <p:txBody>
          <a:bodyPr>
            <a:spAutoFit/>
          </a:bodyPr>
          <a:lstStyle/>
          <a:p>
            <a:pPr algn="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Every single one of you is a brilliantly unique person – embrace that!</a:t>
            </a:r>
          </a:p>
        </p:txBody>
      </p:sp>
      <p:sp>
        <p:nvSpPr>
          <p:cNvPr id="7" name="TextBox 6">
            <a:extLst>
              <a:ext uri="{FF2B5EF4-FFF2-40B4-BE49-F238E27FC236}"/>
            </a:extLst>
          </p:cNvPr>
          <p:cNvSpPr txBox="1"/>
          <p:nvPr/>
        </p:nvSpPr>
        <p:spPr>
          <a:xfrm>
            <a:off x="523875" y="2800350"/>
            <a:ext cx="5572125" cy="3108325"/>
          </a:xfrm>
          <a:prstGeom prst="rect">
            <a:avLst/>
          </a:prstGeom>
          <a:noFill/>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If you were more like everyone else, you might think you would fit in better.</a:t>
            </a:r>
          </a:p>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 </a:t>
            </a:r>
          </a:p>
          <a:p>
            <a:pPr fontAlgn="auto">
              <a:spcBef>
                <a:spcPts val="0"/>
              </a:spcBef>
              <a:spcAft>
                <a:spcPts val="0"/>
              </a:spcAft>
              <a:defRPr/>
            </a:pPr>
            <a:r>
              <a:rPr lang="en-GB" sz="2800" b="1" dirty="0">
                <a:solidFill>
                  <a:schemeClr val="tx1">
                    <a:lumMod val="75000"/>
                    <a:lumOff val="25000"/>
                  </a:schemeClr>
                </a:solidFill>
                <a:latin typeface="Calibri" panose="020F0502020204030204" pitchFamily="34" charset="0"/>
                <a:cs typeface="Calibri" panose="020F0502020204030204" pitchFamily="34" charset="0"/>
              </a:rPr>
              <a:t>BUT</a:t>
            </a:r>
            <a:r>
              <a:rPr lang="en-GB" sz="2800" dirty="0">
                <a:solidFill>
                  <a:schemeClr val="tx1">
                    <a:lumMod val="75000"/>
                    <a:lumOff val="25000"/>
                  </a:schemeClr>
                </a:solidFill>
                <a:latin typeface="Calibri" panose="020F0502020204030204" pitchFamily="34" charset="0"/>
                <a:cs typeface="Calibri" panose="020F0502020204030204" pitchFamily="34" charset="0"/>
              </a:rPr>
              <a:t> there is no real normal, and everyone wishes they were more like someone else sometimes.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6456363" y="2379663"/>
            <a:ext cx="4705350" cy="3160712"/>
          </a:xfrm>
          <a:prstGeom prst="rect">
            <a:avLst/>
          </a:prstGeom>
          <a:noFill/>
        </p:spPr>
        <p:txBody>
          <a:bodyPr>
            <a:spAutoFit/>
          </a:bodyPr>
          <a:lstStyle/>
          <a:p>
            <a:pPr fontAlgn="auto">
              <a:lnSpc>
                <a:spcPct val="120000"/>
              </a:lnSpc>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Secondary school is a chance to find out who you are and discover your possible place in the world. You will get new opportunities to try things out and see what you can do. </a:t>
            </a:r>
          </a:p>
        </p:txBody>
      </p:sp>
      <p:sp>
        <p:nvSpPr>
          <p:cNvPr id="3" name="Rectangle 2">
            <a:extLst>
              <a:ext uri="{FF2B5EF4-FFF2-40B4-BE49-F238E27FC236}"/>
            </a:extLst>
          </p:cNvPr>
          <p:cNvSpPr/>
          <p:nvPr/>
        </p:nvSpPr>
        <p:spPr>
          <a:xfrm>
            <a:off x="573088" y="1349375"/>
            <a:ext cx="4017962"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Try out who you are</a:t>
            </a:r>
          </a:p>
        </p:txBody>
      </p:sp>
      <p:pic>
        <p:nvPicPr>
          <p:cNvPr id="26627" name="Picture 3"/>
          <p:cNvPicPr>
            <a:picLocks noChangeAspect="1"/>
          </p:cNvPicPr>
          <p:nvPr/>
        </p:nvPicPr>
        <p:blipFill>
          <a:blip r:embed="rId3"/>
          <a:srcRect/>
          <a:stretch>
            <a:fillRect/>
          </a:stretch>
        </p:blipFill>
        <p:spPr bwMode="auto">
          <a:xfrm>
            <a:off x="573088" y="2379663"/>
            <a:ext cx="5522912" cy="438626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extLst>
          </p:cNvPr>
          <p:cNvSpPr txBox="1"/>
          <p:nvPr/>
        </p:nvSpPr>
        <p:spPr>
          <a:xfrm>
            <a:off x="6096000" y="1651000"/>
            <a:ext cx="5124450" cy="3140075"/>
          </a:xfrm>
          <a:prstGeom prst="rect">
            <a:avLst/>
          </a:prstGeom>
          <a:noFill/>
        </p:spPr>
        <p:txBody>
          <a:bodyPr>
            <a:spAutoFit/>
          </a:bodyPr>
          <a:lstStyle/>
          <a:p>
            <a:pPr algn="r" fontAlgn="auto">
              <a:spcBef>
                <a:spcPts val="0"/>
              </a:spcBef>
              <a:spcAft>
                <a:spcPts val="0"/>
              </a:spcAft>
              <a:defRPr/>
            </a:pPr>
            <a:r>
              <a:rPr lang="en-GB" sz="4200" b="1" dirty="0">
                <a:solidFill>
                  <a:schemeClr val="tx1">
                    <a:lumMod val="75000"/>
                    <a:lumOff val="25000"/>
                  </a:schemeClr>
                </a:solidFill>
                <a:latin typeface="Calibri" panose="020F0502020204030204" pitchFamily="34" charset="0"/>
              </a:rPr>
              <a:t>‘Find out who you are and do it on purpose’</a:t>
            </a:r>
          </a:p>
          <a:p>
            <a:pPr algn="r" fontAlgn="auto">
              <a:spcBef>
                <a:spcPts val="0"/>
              </a:spcBef>
              <a:spcAft>
                <a:spcPts val="0"/>
              </a:spcAft>
              <a:defRPr/>
            </a:pPr>
            <a:endParaRPr lang="en-GB" sz="4200" b="1" dirty="0">
              <a:solidFill>
                <a:schemeClr val="tx1">
                  <a:lumMod val="75000"/>
                  <a:lumOff val="25000"/>
                </a:schemeClr>
              </a:solidFill>
              <a:latin typeface="Calibri" panose="020F0502020204030204" pitchFamily="34" charset="0"/>
            </a:endParaRPr>
          </a:p>
          <a:p>
            <a:pPr algn="r" fontAlgn="auto">
              <a:spcBef>
                <a:spcPts val="0"/>
              </a:spcBef>
              <a:spcAft>
                <a:spcPts val="0"/>
              </a:spcAft>
              <a:defRPr/>
            </a:pPr>
            <a:r>
              <a:rPr lang="en-GB" sz="3600" i="1" dirty="0">
                <a:solidFill>
                  <a:schemeClr val="tx1">
                    <a:lumMod val="75000"/>
                    <a:lumOff val="25000"/>
                  </a:schemeClr>
                </a:solidFill>
                <a:latin typeface="Calibri" panose="020F0502020204030204" pitchFamily="34" charset="0"/>
                <a:cs typeface="Calibri" panose="020F0502020204030204" pitchFamily="34" charset="0"/>
              </a:rPr>
              <a:t>Dolly Parton, American singer and songwriter</a:t>
            </a:r>
          </a:p>
        </p:txBody>
      </p:sp>
      <p:pic>
        <p:nvPicPr>
          <p:cNvPr id="28674" name="Picture 1"/>
          <p:cNvPicPr>
            <a:picLocks noChangeAspect="1"/>
          </p:cNvPicPr>
          <p:nvPr/>
        </p:nvPicPr>
        <p:blipFill>
          <a:blip r:embed="rId3"/>
          <a:srcRect/>
          <a:stretch>
            <a:fillRect/>
          </a:stretch>
        </p:blipFill>
        <p:spPr bwMode="auto">
          <a:xfrm>
            <a:off x="631825" y="1651000"/>
            <a:ext cx="4738688" cy="4725988"/>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extLst>
          </p:cNvPr>
          <p:cNvSpPr txBox="1"/>
          <p:nvPr/>
        </p:nvSpPr>
        <p:spPr>
          <a:xfrm>
            <a:off x="549275" y="1447800"/>
            <a:ext cx="4729163" cy="4156075"/>
          </a:xfrm>
          <a:prstGeom prst="rect">
            <a:avLst/>
          </a:prstGeom>
          <a:noFill/>
        </p:spPr>
        <p:txBody>
          <a:bodyPr>
            <a:spAutoFit/>
          </a:bodyPr>
          <a:lstStyle/>
          <a:p>
            <a:pPr fontAlgn="auto">
              <a:spcBef>
                <a:spcPts val="0"/>
              </a:spcBef>
              <a:spcAft>
                <a:spcPts val="0"/>
              </a:spcAft>
              <a:defRPr/>
            </a:pPr>
            <a:r>
              <a:rPr lang="en-GB" sz="4000" b="1" dirty="0">
                <a:solidFill>
                  <a:schemeClr val="tx1">
                    <a:lumMod val="75000"/>
                    <a:lumOff val="25000"/>
                  </a:schemeClr>
                </a:solidFill>
                <a:latin typeface="Calibri" panose="020F0502020204030204" pitchFamily="34" charset="0"/>
              </a:rPr>
              <a:t>‘You are beautiful. It’s okay to be quirky, it’s fine to be shy. You don’t have to go with the crowd.’ </a:t>
            </a:r>
          </a:p>
          <a:p>
            <a:pPr fontAlgn="auto">
              <a:spcBef>
                <a:spcPts val="0"/>
              </a:spcBef>
              <a:spcAft>
                <a:spcPts val="0"/>
              </a:spcAft>
              <a:defRPr/>
            </a:pPr>
            <a:endParaRPr lang="en-GB" sz="3600" b="1" dirty="0">
              <a:solidFill>
                <a:schemeClr val="tx1">
                  <a:lumMod val="75000"/>
                  <a:lumOff val="25000"/>
                </a:schemeClr>
              </a:solidFill>
              <a:latin typeface="Calibri" panose="020F0502020204030204" pitchFamily="34" charset="0"/>
            </a:endParaRPr>
          </a:p>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Alek Wek, supermodel</a:t>
            </a:r>
          </a:p>
        </p:txBody>
      </p:sp>
      <p:pic>
        <p:nvPicPr>
          <p:cNvPr id="30722" name="Picture 3"/>
          <p:cNvPicPr>
            <a:picLocks noChangeAspect="1"/>
          </p:cNvPicPr>
          <p:nvPr/>
        </p:nvPicPr>
        <p:blipFill>
          <a:blip r:embed="rId3"/>
          <a:srcRect/>
          <a:stretch>
            <a:fillRect/>
          </a:stretch>
        </p:blipFill>
        <p:spPr bwMode="auto">
          <a:xfrm>
            <a:off x="5713413" y="1685925"/>
            <a:ext cx="5789612" cy="39179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863" y="1301750"/>
            <a:ext cx="10529887" cy="646113"/>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Transforming you into </a:t>
            </a:r>
            <a:r>
              <a:rPr lang="en-US" sz="3600" b="1">
                <a:solidFill>
                  <a:schemeClr val="tx1">
                    <a:lumMod val="75000"/>
                    <a:lumOff val="25000"/>
                  </a:schemeClr>
                </a:solidFill>
                <a:latin typeface="Calibri" panose="020F0502020204030204" pitchFamily="34" charset="0"/>
                <a:cs typeface="Calibri" panose="020F0502020204030204" pitchFamily="34" charset="0"/>
              </a:rPr>
              <a:t>a superhero </a:t>
            </a:r>
            <a:r>
              <a:rPr lang="en-US" sz="3600" b="1" dirty="0">
                <a:solidFill>
                  <a:schemeClr val="tx1">
                    <a:lumMod val="75000"/>
                    <a:lumOff val="25000"/>
                  </a:schemeClr>
                </a:solidFill>
                <a:latin typeface="Calibri" panose="020F0502020204030204" pitchFamily="34" charset="0"/>
                <a:cs typeface="Calibri" panose="020F0502020204030204" pitchFamily="34" charset="0"/>
              </a:rPr>
              <a:t>– your uniform</a:t>
            </a:r>
          </a:p>
        </p:txBody>
      </p:sp>
      <p:pic>
        <p:nvPicPr>
          <p:cNvPr id="32770" name="Picture 4" descr="A picture containing shirt, hat, umbrella&#10;&#10;Description automatically generated"/>
          <p:cNvPicPr>
            <a:picLocks noChangeAspect="1"/>
          </p:cNvPicPr>
          <p:nvPr/>
        </p:nvPicPr>
        <p:blipFill>
          <a:blip r:embed="rId3"/>
          <a:srcRect/>
          <a:stretch>
            <a:fillRect/>
          </a:stretch>
        </p:blipFill>
        <p:spPr bwMode="auto">
          <a:xfrm>
            <a:off x="3635375" y="1947863"/>
            <a:ext cx="5389563" cy="4910137"/>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4513" y="1462088"/>
            <a:ext cx="8932862" cy="1190625"/>
          </a:xfrm>
          <a:prstGeom prst="rect">
            <a:avLst/>
          </a:prstGeom>
          <a:noFill/>
        </p:spPr>
        <p:txBody>
          <a:bodyPr>
            <a:spAutoFit/>
          </a:bodyPr>
          <a:lstStyle/>
          <a:p>
            <a:r>
              <a:rPr lang="en-US" sz="3600" b="1">
                <a:solidFill>
                  <a:srgbClr val="404040"/>
                </a:solidFill>
                <a:latin typeface="Calibri" pitchFamily="34" charset="0"/>
              </a:rPr>
              <a:t>Some of the things that people often say when they get to Hinchingbrooke are:</a:t>
            </a:r>
          </a:p>
        </p:txBody>
      </p:sp>
      <p:sp>
        <p:nvSpPr>
          <p:cNvPr id="3" name="TextBox 2"/>
          <p:cNvSpPr txBox="1"/>
          <p:nvPr/>
        </p:nvSpPr>
        <p:spPr>
          <a:xfrm>
            <a:off x="544513" y="3852863"/>
            <a:ext cx="8064500" cy="461962"/>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‘You say I am unique but don’t let me express it!’</a:t>
            </a:r>
          </a:p>
        </p:txBody>
      </p:sp>
      <p:sp>
        <p:nvSpPr>
          <p:cNvPr id="4" name="TextBox 3"/>
          <p:cNvSpPr txBox="1"/>
          <p:nvPr/>
        </p:nvSpPr>
        <p:spPr>
          <a:xfrm>
            <a:off x="544513" y="4738688"/>
            <a:ext cx="8064500" cy="830262"/>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‘What’s the big deal about uniform – why is it so strict? Does it even matter?’</a:t>
            </a:r>
          </a:p>
        </p:txBody>
      </p:sp>
      <p:sp>
        <p:nvSpPr>
          <p:cNvPr id="5" name="TextBox 4"/>
          <p:cNvSpPr txBox="1"/>
          <p:nvPr/>
        </p:nvSpPr>
        <p:spPr>
          <a:xfrm>
            <a:off x="544513" y="2967038"/>
            <a:ext cx="8064500" cy="461962"/>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‘Why do we have to wear this uniform?’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3413" y="1447800"/>
            <a:ext cx="10925175" cy="4524375"/>
          </a:xfrm>
          <a:prstGeom prst="rect">
            <a:avLst/>
          </a:prstGeom>
          <a:noFill/>
        </p:spPr>
        <p:txBody>
          <a:bodyPr>
            <a:spAutoFit/>
          </a:bodyPr>
          <a:lstStyle/>
          <a:p>
            <a:pPr>
              <a:lnSpc>
                <a:spcPct val="120000"/>
              </a:lnSpc>
            </a:pPr>
            <a:r>
              <a:rPr lang="en-US" sz="2800" b="1">
                <a:solidFill>
                  <a:srgbClr val="404040"/>
                </a:solidFill>
                <a:latin typeface="Calibri" pitchFamily="34" charset="0"/>
              </a:rPr>
              <a:t>What is the uniform you will have at your new school? Do some research: go onto the Hinchingbrooke website and have a look at what they say.</a:t>
            </a:r>
          </a:p>
          <a:p>
            <a:pPr>
              <a:lnSpc>
                <a:spcPct val="120000"/>
              </a:lnSpc>
            </a:pPr>
            <a:r>
              <a:rPr lang="en-US">
                <a:hlinkClick r:id="rId3" action="ppaction://hlinkpres?slideindex=1&amp;slidetitle="/>
              </a:rPr>
              <a:t>https://www.hinchingbrookeschool.net/page/?title=Year+6+to+7+Transition&amp;pid=196</a:t>
            </a:r>
            <a:endParaRPr lang="en-US" sz="2800">
              <a:solidFill>
                <a:srgbClr val="404040"/>
              </a:solidFill>
              <a:latin typeface="Calibri Light"/>
              <a:ea typeface="Calibri Light"/>
              <a:cs typeface="Calibri Light"/>
            </a:endParaRPr>
          </a:p>
          <a:p>
            <a:pPr>
              <a:lnSpc>
                <a:spcPct val="120000"/>
              </a:lnSpc>
            </a:pPr>
            <a:r>
              <a:rPr lang="en-US" sz="2800">
                <a:solidFill>
                  <a:srgbClr val="404040"/>
                </a:solidFill>
                <a:latin typeface="Calibri" pitchFamily="34" charset="0"/>
              </a:rPr>
              <a:t>In your workbook:</a:t>
            </a:r>
          </a:p>
          <a:p>
            <a:pPr>
              <a:lnSpc>
                <a:spcPct val="120000"/>
              </a:lnSpc>
              <a:buFont typeface="Avenir Next LT Pro"/>
              <a:buAutoNum type="arabicPeriod"/>
            </a:pPr>
            <a:r>
              <a:rPr lang="en-US" sz="2800">
                <a:solidFill>
                  <a:srgbClr val="404040"/>
                </a:solidFill>
                <a:latin typeface="Calibri" pitchFamily="34" charset="0"/>
              </a:rPr>
              <a:t>Write down a list of things that you have to wear.</a:t>
            </a:r>
          </a:p>
          <a:p>
            <a:pPr>
              <a:lnSpc>
                <a:spcPct val="120000"/>
              </a:lnSpc>
              <a:buFont typeface="Avenir Next LT Pro"/>
              <a:buAutoNum type="arabicPeriod"/>
            </a:pPr>
            <a:r>
              <a:rPr lang="en-US" sz="2800">
                <a:solidFill>
                  <a:srgbClr val="404040"/>
                </a:solidFill>
                <a:latin typeface="Calibri" pitchFamily="34" charset="0"/>
              </a:rPr>
              <a:t>What are you NOT allowed to wear?</a:t>
            </a:r>
          </a:p>
          <a:p>
            <a:pPr>
              <a:lnSpc>
                <a:spcPct val="120000"/>
              </a:lnSpc>
              <a:buFont typeface="Avenir Next LT Pro"/>
              <a:buAutoNum type="arabicPeriod"/>
            </a:pPr>
            <a:r>
              <a:rPr lang="en-US" sz="2800">
                <a:solidFill>
                  <a:srgbClr val="404040"/>
                </a:solidFill>
                <a:latin typeface="Calibri" pitchFamily="34" charset="0"/>
              </a:rPr>
              <a:t>Your equipment is also part of your uniform. What do you have to take with you?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612775" y="1389063"/>
            <a:ext cx="8316913"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should be proud to wear your uniform</a:t>
            </a:r>
          </a:p>
        </p:txBody>
      </p:sp>
      <p:sp>
        <p:nvSpPr>
          <p:cNvPr id="3" name="TextBox 2">
            <a:extLst>
              <a:ext uri="{FF2B5EF4-FFF2-40B4-BE49-F238E27FC236}"/>
            </a:extLst>
          </p:cNvPr>
          <p:cNvSpPr txBox="1"/>
          <p:nvPr/>
        </p:nvSpPr>
        <p:spPr>
          <a:xfrm>
            <a:off x="612775" y="2393950"/>
            <a:ext cx="5765800" cy="3538538"/>
          </a:xfrm>
          <a:prstGeom prst="rect">
            <a:avLst/>
          </a:prstGeom>
          <a:noFill/>
        </p:spPr>
        <p:txBody>
          <a:bodyPr>
            <a:spAutoFit/>
          </a:bodyPr>
          <a:lstStyle/>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Everyone in school is aiming for the same – and creating a sense of belonging is important.</a:t>
            </a:r>
          </a:p>
          <a:p>
            <a:pPr fontAlgn="auto">
              <a:spcBef>
                <a:spcPts val="0"/>
              </a:spcBef>
              <a:spcAft>
                <a:spcPts val="0"/>
              </a:spcAft>
              <a:defRPr/>
            </a:pPr>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This is </a:t>
            </a:r>
            <a:r>
              <a:rPr lang="en-GB" sz="3200" b="1" dirty="0">
                <a:solidFill>
                  <a:schemeClr val="tx1">
                    <a:lumMod val="75000"/>
                    <a:lumOff val="25000"/>
                  </a:schemeClr>
                </a:solidFill>
                <a:latin typeface="Calibri" panose="020F0502020204030204" pitchFamily="34" charset="0"/>
                <a:cs typeface="Calibri" panose="020F0502020204030204" pitchFamily="34" charset="0"/>
              </a:rPr>
              <a:t>why</a:t>
            </a:r>
            <a:r>
              <a:rPr lang="en-GB" sz="3200" dirty="0">
                <a:solidFill>
                  <a:schemeClr val="tx1">
                    <a:lumMod val="75000"/>
                    <a:lumOff val="25000"/>
                  </a:schemeClr>
                </a:solidFill>
                <a:latin typeface="Calibri" panose="020F0502020204030204" pitchFamily="34" charset="0"/>
                <a:cs typeface="Calibri" panose="020F0502020204030204" pitchFamily="34" charset="0"/>
              </a:rPr>
              <a:t> you have a uniform.</a:t>
            </a:r>
          </a:p>
          <a:p>
            <a:pPr fontAlgn="auto">
              <a:spcBef>
                <a:spcPts val="0"/>
              </a:spcBef>
              <a:spcAft>
                <a:spcPts val="0"/>
              </a:spcAft>
              <a:defRPr/>
            </a:pPr>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It is symbolic of your community.  </a:t>
            </a:r>
          </a:p>
        </p:txBody>
      </p:sp>
      <p:pic>
        <p:nvPicPr>
          <p:cNvPr id="38915" name="Picture 3"/>
          <p:cNvPicPr>
            <a:picLocks noChangeAspect="1"/>
          </p:cNvPicPr>
          <p:nvPr/>
        </p:nvPicPr>
        <p:blipFill>
          <a:blip r:embed="rId3"/>
          <a:srcRect/>
          <a:stretch>
            <a:fillRect/>
          </a:stretch>
        </p:blipFill>
        <p:spPr bwMode="auto">
          <a:xfrm>
            <a:off x="7189788" y="2393950"/>
            <a:ext cx="4179887" cy="4144963"/>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
          <p:cNvPicPr>
            <a:picLocks noChangeAspect="1"/>
          </p:cNvPicPr>
          <p:nvPr/>
        </p:nvPicPr>
        <p:blipFill>
          <a:blip r:embed="rId3"/>
          <a:srcRect/>
          <a:stretch>
            <a:fillRect/>
          </a:stretch>
        </p:blipFill>
        <p:spPr bwMode="auto">
          <a:xfrm>
            <a:off x="4071938" y="1512888"/>
            <a:ext cx="4814887" cy="4576762"/>
          </a:xfrm>
          <a:prstGeom prst="rect">
            <a:avLst/>
          </a:prstGeom>
          <a:noFill/>
          <a:ln w="9525">
            <a:noFill/>
            <a:miter lim="800000"/>
            <a:headEnd/>
            <a:tailEnd/>
          </a:ln>
        </p:spPr>
      </p:pic>
      <p:sp>
        <p:nvSpPr>
          <p:cNvPr id="4" name="TextBox 3">
            <a:extLst>
              <a:ext uri="{FF2B5EF4-FFF2-40B4-BE49-F238E27FC236}"/>
            </a:extLst>
          </p:cNvPr>
          <p:cNvSpPr txBox="1"/>
          <p:nvPr/>
        </p:nvSpPr>
        <p:spPr>
          <a:xfrm>
            <a:off x="9156700" y="1512888"/>
            <a:ext cx="2501900" cy="2308225"/>
          </a:xfrm>
          <a:prstGeom prst="rect">
            <a:avLst/>
          </a:prstGeom>
          <a:no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Rules, expectations, lessons, corridors, classrooms and, yes, you guessed it: UNIFORMS. </a:t>
            </a:r>
          </a:p>
        </p:txBody>
      </p:sp>
      <p:sp>
        <p:nvSpPr>
          <p:cNvPr id="6" name="TextBox 5">
            <a:extLst>
              <a:ext uri="{FF2B5EF4-FFF2-40B4-BE49-F238E27FC236}"/>
            </a:extLst>
          </p:cNvPr>
          <p:cNvSpPr txBox="1"/>
          <p:nvPr/>
        </p:nvSpPr>
        <p:spPr>
          <a:xfrm>
            <a:off x="441325" y="1536700"/>
            <a:ext cx="3494088" cy="3784600"/>
          </a:xfrm>
          <a:prstGeom prst="rect">
            <a:avLst/>
          </a:prstGeom>
          <a:noFill/>
        </p:spPr>
        <p:txBody>
          <a:bodyPr>
            <a:spAutoFit/>
          </a:bodyPr>
          <a:lstStyle/>
          <a:p>
            <a:pPr fontAlgn="auto">
              <a:spcBef>
                <a:spcPts val="0"/>
              </a:spcBef>
              <a:spcAft>
                <a:spcPts val="0"/>
              </a:spcAft>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“Putting on a uniform every morning gets you in the zone and makes you part of a team. And, in the same way, a school uniform makes you switch into school mode. You’re part of a school, which is bound together by certain things….”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6770688" y="1631950"/>
            <a:ext cx="4872037" cy="4156075"/>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cs typeface="Calibri" panose="020F0502020204030204" pitchFamily="34" charset="0"/>
              </a:rPr>
              <a:t>“Everyone is wearing the same badge. Everyone </a:t>
            </a:r>
            <a:r>
              <a:rPr lang="en-GB" sz="3600" b="1" dirty="0">
                <a:solidFill>
                  <a:schemeClr val="tx1">
                    <a:lumMod val="75000"/>
                    <a:lumOff val="25000"/>
                  </a:schemeClr>
                </a:solidFill>
                <a:latin typeface="Calibri" panose="020F0502020204030204" pitchFamily="34" charset="0"/>
                <a:cs typeface="Calibri" panose="020F0502020204030204" pitchFamily="34" charset="0"/>
              </a:rPr>
              <a:t>shares</a:t>
            </a:r>
            <a:r>
              <a:rPr lang="en-GB" sz="3600" dirty="0">
                <a:solidFill>
                  <a:schemeClr val="tx1">
                    <a:lumMod val="75000"/>
                    <a:lumOff val="25000"/>
                  </a:schemeClr>
                </a:solidFill>
                <a:latin typeface="Calibri" panose="020F0502020204030204" pitchFamily="34" charset="0"/>
                <a:cs typeface="Calibri" panose="020F0502020204030204" pitchFamily="34" charset="0"/>
              </a:rPr>
              <a:t> responsibility for each other and should feel that </a:t>
            </a:r>
            <a:r>
              <a:rPr lang="en-GB" sz="3600" b="1" dirty="0">
                <a:solidFill>
                  <a:schemeClr val="tx1">
                    <a:lumMod val="75000"/>
                    <a:lumOff val="25000"/>
                  </a:schemeClr>
                </a:solidFill>
                <a:latin typeface="Calibri" panose="020F0502020204030204" pitchFamily="34" charset="0"/>
                <a:cs typeface="Calibri" panose="020F0502020204030204" pitchFamily="34" charset="0"/>
              </a:rPr>
              <a:t>sense of responsibility</a:t>
            </a:r>
            <a:r>
              <a:rPr lang="en-GB" sz="3600" dirty="0">
                <a:solidFill>
                  <a:schemeClr val="tx1">
                    <a:lumMod val="75000"/>
                    <a:lumOff val="25000"/>
                  </a:schemeClr>
                </a:solidFill>
                <a:latin typeface="Calibri" panose="020F0502020204030204" pitchFamily="34" charset="0"/>
                <a:cs typeface="Calibri" panose="020F0502020204030204" pitchFamily="34" charset="0"/>
              </a:rPr>
              <a:t>.”</a:t>
            </a:r>
          </a:p>
          <a:p>
            <a:pPr algn="r" fontAlgn="auto">
              <a:spcBef>
                <a:spcPts val="0"/>
              </a:spcBef>
              <a:spcAft>
                <a:spcPts val="0"/>
              </a:spcAft>
              <a:defRPr/>
            </a:pPr>
            <a:endParaRPr lang="en-GB" sz="2400" i="1" dirty="0">
              <a:solidFill>
                <a:schemeClr val="tx1">
                  <a:lumMod val="75000"/>
                  <a:lumOff val="25000"/>
                </a:schemeClr>
              </a:solidFill>
              <a:latin typeface="Calibri" panose="020F0502020204030204" pitchFamily="34" charset="0"/>
              <a:cs typeface="Calibri" panose="020F0502020204030204" pitchFamily="34" charset="0"/>
            </a:endParaRPr>
          </a:p>
          <a:p>
            <a:pPr algn="r" fontAlgn="auto">
              <a:spcBef>
                <a:spcPts val="0"/>
              </a:spcBef>
              <a:spcAft>
                <a:spcPts val="0"/>
              </a:spcAft>
              <a:defRPr/>
            </a:pPr>
            <a:r>
              <a:rPr lang="en-GB" sz="2400" i="1" dirty="0">
                <a:solidFill>
                  <a:schemeClr val="tx1">
                    <a:lumMod val="75000"/>
                    <a:lumOff val="25000"/>
                  </a:schemeClr>
                </a:solidFill>
                <a:latin typeface="Calibri" panose="020F0502020204030204" pitchFamily="34" charset="0"/>
                <a:cs typeface="Calibri" panose="020F0502020204030204" pitchFamily="34" charset="0"/>
              </a:rPr>
              <a:t>Matthew Burton</a:t>
            </a:r>
          </a:p>
        </p:txBody>
      </p:sp>
      <p:pic>
        <p:nvPicPr>
          <p:cNvPr id="43010" name="Picture 2"/>
          <p:cNvPicPr>
            <a:picLocks noChangeAspect="1"/>
          </p:cNvPicPr>
          <p:nvPr/>
        </p:nvPicPr>
        <p:blipFill>
          <a:blip r:embed="rId3"/>
          <a:srcRect/>
          <a:stretch>
            <a:fillRect/>
          </a:stretch>
        </p:blipFill>
        <p:spPr bwMode="auto">
          <a:xfrm>
            <a:off x="417513" y="1631950"/>
            <a:ext cx="5886450" cy="44196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60375" y="1319213"/>
            <a:ext cx="8448675"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out who you are and do it deliberately</a:t>
            </a:r>
          </a:p>
        </p:txBody>
      </p:sp>
      <p:sp>
        <p:nvSpPr>
          <p:cNvPr id="4" name="TextBox 3">
            <a:extLst>
              <a:ext uri="{FF2B5EF4-FFF2-40B4-BE49-F238E27FC236}"/>
            </a:extLst>
          </p:cNvPr>
          <p:cNvSpPr txBox="1"/>
          <p:nvPr/>
        </p:nvSpPr>
        <p:spPr>
          <a:xfrm>
            <a:off x="587375" y="2224088"/>
            <a:ext cx="4889500" cy="2951162"/>
          </a:xfrm>
          <a:prstGeom prst="rect">
            <a:avLst/>
          </a:prstGeom>
          <a:noFill/>
        </p:spPr>
        <p:txBody>
          <a:bodyPr>
            <a:spAutoFit/>
          </a:bodyPr>
          <a:lstStyle/>
          <a:p>
            <a:pPr fontAlgn="auto">
              <a:lnSpc>
                <a:spcPct val="120000"/>
              </a:lnSpc>
              <a:spcBef>
                <a:spcPts val="1200"/>
              </a:spcBef>
              <a:spcAft>
                <a:spcPts val="0"/>
              </a:spcAft>
              <a:defRPr/>
            </a:pPr>
            <a:r>
              <a:rPr lang="en-GB" sz="2800" b="1" dirty="0">
                <a:solidFill>
                  <a:schemeClr val="tx1">
                    <a:lumMod val="75000"/>
                    <a:lumOff val="25000"/>
                  </a:schemeClr>
                </a:solidFill>
                <a:latin typeface="Calibri" panose="020F0502020204030204" pitchFamily="34" charset="0"/>
              </a:rPr>
              <a:t>Activity:</a:t>
            </a:r>
          </a:p>
          <a:p>
            <a:pPr marL="457200" indent="-457200" fontAlgn="auto">
              <a:lnSpc>
                <a:spcPct val="120000"/>
              </a:lnSpc>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Write down all of the ways you are different and unique.</a:t>
            </a:r>
          </a:p>
          <a:p>
            <a:pPr marL="457200" indent="-457200" fontAlgn="auto">
              <a:lnSpc>
                <a:spcPct val="120000"/>
              </a:lnSpc>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How may these help you in your new school or in life? </a:t>
            </a:r>
          </a:p>
        </p:txBody>
      </p:sp>
      <p:pic>
        <p:nvPicPr>
          <p:cNvPr id="45059" name="Picture 4"/>
          <p:cNvPicPr>
            <a:picLocks noChangeAspect="1"/>
          </p:cNvPicPr>
          <p:nvPr/>
        </p:nvPicPr>
        <p:blipFill>
          <a:blip r:embed="rId3"/>
          <a:srcRect/>
          <a:stretch>
            <a:fillRect/>
          </a:stretch>
        </p:blipFill>
        <p:spPr bwMode="auto">
          <a:xfrm>
            <a:off x="6270625" y="2478088"/>
            <a:ext cx="4891088" cy="339566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39750" y="1285875"/>
            <a:ext cx="6351588"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belong to a new community</a:t>
            </a:r>
          </a:p>
        </p:txBody>
      </p:sp>
      <p:pic>
        <p:nvPicPr>
          <p:cNvPr id="47106" name="Picture 5"/>
          <p:cNvPicPr>
            <a:picLocks noChangeAspect="1"/>
          </p:cNvPicPr>
          <p:nvPr/>
        </p:nvPicPr>
        <p:blipFill>
          <a:blip r:embed="rId3"/>
          <a:srcRect/>
          <a:stretch>
            <a:fillRect/>
          </a:stretch>
        </p:blipFill>
        <p:spPr bwMode="auto">
          <a:xfrm>
            <a:off x="671513" y="2209800"/>
            <a:ext cx="5106987" cy="4094163"/>
          </a:xfrm>
          <a:prstGeom prst="rect">
            <a:avLst/>
          </a:prstGeom>
          <a:noFill/>
          <a:ln w="9525">
            <a:noFill/>
            <a:miter lim="800000"/>
            <a:headEnd/>
            <a:tailEnd/>
          </a:ln>
        </p:spPr>
      </p:pic>
      <p:sp>
        <p:nvSpPr>
          <p:cNvPr id="5" name="Rectangle 4">
            <a:extLst>
              <a:ext uri="{FF2B5EF4-FFF2-40B4-BE49-F238E27FC236}"/>
            </a:extLst>
          </p:cNvPr>
          <p:cNvSpPr/>
          <p:nvPr/>
        </p:nvSpPr>
        <p:spPr>
          <a:xfrm>
            <a:off x="5154613" y="6303963"/>
            <a:ext cx="6619875" cy="400050"/>
          </a:xfrm>
          <a:prstGeom prst="rect">
            <a:avLst/>
          </a:prstGeom>
          <a:noFill/>
        </p:spPr>
        <p:txBody>
          <a:bodyPr>
            <a:spAutoFit/>
          </a:bodyPr>
          <a:lstStyle/>
          <a:p>
            <a:pPr algn="r" fontAlgn="auto">
              <a:spcBef>
                <a:spcPts val="0"/>
              </a:spcBef>
              <a:spcAft>
                <a:spcPts val="0"/>
              </a:spcAft>
              <a:defRPr/>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all look the same but express ourselves differently.</a:t>
            </a:r>
          </a:p>
        </p:txBody>
      </p:sp>
      <p:sp>
        <p:nvSpPr>
          <p:cNvPr id="7" name="TextBox 6"/>
          <p:cNvSpPr txBox="1"/>
          <p:nvPr/>
        </p:nvSpPr>
        <p:spPr>
          <a:xfrm>
            <a:off x="5910263" y="2100263"/>
            <a:ext cx="6281737" cy="3817937"/>
          </a:xfrm>
          <a:prstGeom prst="rect">
            <a:avLst/>
          </a:prstGeom>
          <a:noFill/>
        </p:spPr>
        <p:txBody>
          <a:bodyPr>
            <a:spAutoFit/>
          </a:bodyPr>
          <a:lstStyle/>
          <a:p>
            <a:pPr fontAlgn="auto">
              <a:spcBef>
                <a:spcPts val="0"/>
              </a:spcBef>
              <a:spcAft>
                <a:spcPts val="0"/>
              </a:spcAft>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You can all have different personalities and have different opinions without wearing different clothes.</a:t>
            </a:r>
          </a:p>
          <a:p>
            <a:pPr fontAlgn="auto">
              <a:spcBef>
                <a:spcPts val="0"/>
              </a:spcBef>
              <a:spcAft>
                <a:spcPts val="0"/>
              </a:spcAft>
              <a:defRPr/>
            </a:pPr>
            <a:endParaRPr lang="en-US" sz="2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In uniform, we are:</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Ready for work</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Looking professional</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Equal</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Part of a community</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Proud to be here</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Important to our school</a:t>
            </a:r>
          </a:p>
          <a:p>
            <a:pPr marL="285750" indent="-285750" fontAlgn="auto">
              <a:spcBef>
                <a:spcPts val="0"/>
              </a:spcBef>
              <a:spcAft>
                <a:spcPts val="0"/>
              </a:spcAft>
              <a:buFont typeface="Arial" charset="0"/>
              <a:buChar char="•"/>
              <a:defRPr/>
            </a:pPr>
            <a:r>
              <a:rPr lang="en-US" sz="2200" dirty="0">
                <a:solidFill>
                  <a:schemeClr val="tx1">
                    <a:lumMod val="75000"/>
                    <a:lumOff val="25000"/>
                  </a:schemeClr>
                </a:solidFill>
                <a:latin typeface="Calibri" panose="020F0502020204030204" pitchFamily="34" charset="0"/>
                <a:cs typeface="Calibri" panose="020F0502020204030204" pitchFamily="34" charset="0"/>
              </a:rPr>
              <a:t>Not having to </a:t>
            </a:r>
            <a:r>
              <a:rPr lang="en-US" sz="2200" dirty="0" err="1">
                <a:solidFill>
                  <a:schemeClr val="tx1">
                    <a:lumMod val="75000"/>
                    <a:lumOff val="25000"/>
                  </a:schemeClr>
                </a:solidFill>
                <a:latin typeface="Calibri" panose="020F0502020204030204" pitchFamily="34" charset="0"/>
                <a:cs typeface="Calibri" panose="020F0502020204030204" pitchFamily="34" charset="0"/>
              </a:rPr>
              <a:t>agonise</a:t>
            </a:r>
            <a:r>
              <a:rPr lang="en-US" sz="2200" dirty="0">
                <a:solidFill>
                  <a:schemeClr val="tx1">
                    <a:lumMod val="75000"/>
                    <a:lumOff val="25000"/>
                  </a:schemeClr>
                </a:solidFill>
                <a:latin typeface="Calibri" panose="020F0502020204030204" pitchFamily="34" charset="0"/>
                <a:cs typeface="Calibri" panose="020F0502020204030204" pitchFamily="34" charset="0"/>
              </a:rPr>
              <a:t> over fashion statements!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950" y="1403350"/>
            <a:ext cx="10553700" cy="1046163"/>
          </a:xfrm>
          <a:prstGeom prst="rect">
            <a:avLst/>
          </a:prstGeom>
          <a:noFill/>
        </p:spPr>
        <p:txBody>
          <a:bodyPr>
            <a:spAutoFit/>
          </a:bodyPr>
          <a:lstStyle/>
          <a:p>
            <a:pPr fontAlgn="auto">
              <a:spcBef>
                <a:spcPts val="0"/>
              </a:spcBef>
              <a:spcAft>
                <a:spcPts val="0"/>
              </a:spcAft>
              <a:defRPr/>
            </a:pPr>
            <a:r>
              <a:rPr lang="en-US" sz="4400" b="1" dirty="0">
                <a:solidFill>
                  <a:schemeClr val="tx1">
                    <a:lumMod val="75000"/>
                    <a:lumOff val="25000"/>
                  </a:schemeClr>
                </a:solidFill>
                <a:latin typeface="Calibri" panose="020F0502020204030204" pitchFamily="34" charset="0"/>
                <a:cs typeface="Calibri" panose="020F0502020204030204" pitchFamily="34" charset="0"/>
              </a:rPr>
              <a:t>As far as uniform is concerned</a:t>
            </a:r>
            <a:r>
              <a:rPr lang="mr-IN" sz="4400" b="1" dirty="0">
                <a:solidFill>
                  <a:schemeClr val="tx1">
                    <a:lumMod val="75000"/>
                    <a:lumOff val="25000"/>
                  </a:schemeClr>
                </a:solidFill>
                <a:latin typeface="Calibri" panose="020F0502020204030204" pitchFamily="34" charset="0"/>
              </a:rPr>
              <a:t>…</a:t>
            </a:r>
            <a:endParaRPr lang="en-GB" sz="4400" b="1"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endParaRPr lang="en-US"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488950" y="2659063"/>
            <a:ext cx="9398000" cy="769937"/>
          </a:xfrm>
          <a:prstGeom prst="rect">
            <a:avLst/>
          </a:prstGeom>
          <a:noFill/>
        </p:spPr>
        <p:txBody>
          <a:bodyPr>
            <a:spAutoFit/>
          </a:bodyPr>
          <a:lstStyle/>
          <a:p>
            <a:pPr fontAlgn="auto">
              <a:spcBef>
                <a:spcPts val="0"/>
              </a:spcBef>
              <a:spcAft>
                <a:spcPts val="0"/>
              </a:spcAft>
              <a:defRPr/>
            </a:pPr>
            <a:r>
              <a:rPr lang="en-US" sz="4400" b="1" dirty="0">
                <a:solidFill>
                  <a:schemeClr val="tx1">
                    <a:lumMod val="75000"/>
                    <a:lumOff val="25000"/>
                  </a:schemeClr>
                </a:solidFill>
                <a:latin typeface="Calibri" panose="020F0502020204030204" pitchFamily="34" charset="0"/>
                <a:cs typeface="Calibri" panose="020F0502020204030204" pitchFamily="34" charset="0"/>
              </a:rPr>
              <a:t>whatever the rule is: FOLLOW IT.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p:cNvPicPr>
            <a:picLocks noChangeAspect="1"/>
          </p:cNvPicPr>
          <p:nvPr/>
        </p:nvPicPr>
        <p:blipFill>
          <a:blip r:embed="rId3"/>
          <a:srcRect/>
          <a:stretch>
            <a:fillRect/>
          </a:stretch>
        </p:blipFill>
        <p:spPr bwMode="auto">
          <a:xfrm>
            <a:off x="4725988" y="1957388"/>
            <a:ext cx="6924675" cy="4660900"/>
          </a:xfrm>
          <a:prstGeom prst="rect">
            <a:avLst/>
          </a:prstGeom>
          <a:noFill/>
          <a:ln w="9525">
            <a:noFill/>
            <a:miter lim="800000"/>
            <a:headEnd/>
            <a:tailEnd/>
          </a:ln>
        </p:spPr>
      </p:pic>
      <p:sp>
        <p:nvSpPr>
          <p:cNvPr id="2" name="TextBox 1">
            <a:extLst>
              <a:ext uri="{FF2B5EF4-FFF2-40B4-BE49-F238E27FC236}"/>
            </a:extLst>
          </p:cNvPr>
          <p:cNvSpPr txBox="1"/>
          <p:nvPr/>
        </p:nvSpPr>
        <p:spPr>
          <a:xfrm>
            <a:off x="457200" y="1812925"/>
            <a:ext cx="4368800" cy="1754188"/>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Live your life and don’t try to be someone else.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8475" y="1377950"/>
            <a:ext cx="10509250" cy="646113"/>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back again to end Session 7.</a:t>
            </a:r>
          </a:p>
        </p:txBody>
      </p:sp>
      <p:pic>
        <p:nvPicPr>
          <p:cNvPr id="53250" name="Picture 4" descr="A person looking at the camera&#10;&#10;Description automatically generated">
            <a:hlinkClick r:id="rId3"/>
          </p:cNvPr>
          <p:cNvPicPr>
            <a:picLocks noChangeAspect="1"/>
          </p:cNvPicPr>
          <p:nvPr/>
        </p:nvPicPr>
        <p:blipFill>
          <a:blip r:embed="rId4"/>
          <a:srcRect/>
          <a:stretch>
            <a:fillRect/>
          </a:stretch>
        </p:blipFill>
        <p:spPr bwMode="auto">
          <a:xfrm>
            <a:off x="660400" y="2174875"/>
            <a:ext cx="7677150" cy="4337050"/>
          </a:xfrm>
          <a:prstGeom prst="rect">
            <a:avLst/>
          </a:prstGeom>
          <a:noFill/>
          <a:ln w="9525">
            <a:noFill/>
            <a:miter lim="800000"/>
            <a:headEnd/>
            <a:tailEnd/>
          </a:ln>
        </p:spPr>
      </p:pic>
      <p:pic>
        <p:nvPicPr>
          <p:cNvPr id="53251" name="Picture 3" descr="A close up of a logo&#10;&#10;Description automatically generated">
            <a:hlinkClick r:id="rId3"/>
          </p:cNvPr>
          <p:cNvPicPr>
            <a:picLocks noChangeAspect="1"/>
          </p:cNvPicPr>
          <p:nvPr/>
        </p:nvPicPr>
        <p:blipFill>
          <a:blip r:embed="rId5"/>
          <a:srcRect/>
          <a:stretch>
            <a:fillRect/>
          </a:stretch>
        </p:blipFill>
        <p:spPr bwMode="auto">
          <a:xfrm>
            <a:off x="3336925" y="3016250"/>
            <a:ext cx="2324100" cy="26543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
        <p:nvSpPr>
          <p:cNvPr id="55298" name="Rectangle 6"/>
          <p:cNvSpPr>
            <a:spLocks noChangeArrowheads="1"/>
          </p:cNvSpPr>
          <p:nvPr/>
        </p:nvSpPr>
        <p:spPr bwMode="auto">
          <a:xfrm>
            <a:off x="4741863" y="3660775"/>
            <a:ext cx="270827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881</Words>
  <Application>Microsoft Macintosh PowerPoint</Application>
  <PresentationFormat>Custom</PresentationFormat>
  <Paragraphs>85</Paragraphs>
  <Slides>21</Slides>
  <Notes>21</Notes>
  <HiddenSlides>0</HiddenSlides>
  <MMClips>0</MMClips>
  <ScaleCrop>false</ScaleCrop>
  <HeadingPairs>
    <vt:vector size="6" baseType="variant">
      <vt:variant>
        <vt:lpstr>Fonts Used</vt:lpstr>
      </vt:variant>
      <vt:variant>
        <vt:i4>5</vt:i4>
      </vt:variant>
      <vt:variant>
        <vt:lpstr>Design Template</vt:lpstr>
      </vt:variant>
      <vt:variant>
        <vt:i4>9</vt:i4>
      </vt:variant>
      <vt:variant>
        <vt:lpstr>Slide Titles</vt:lpstr>
      </vt:variant>
      <vt:variant>
        <vt:i4>21</vt:i4>
      </vt:variant>
    </vt:vector>
  </HeadingPairs>
  <TitlesOfParts>
    <vt:vector size="35" baseType="lpstr">
      <vt:lpstr>Arial</vt:lpstr>
      <vt:lpstr>Avenir Next LT Pro</vt:lpstr>
      <vt:lpstr>Calibri</vt:lpstr>
      <vt:lpstr>Calibri Light</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59</cp:revision>
  <dcterms:created xsi:type="dcterms:W3CDTF">2020-05-06T20:46:33Z</dcterms:created>
  <dcterms:modified xsi:type="dcterms:W3CDTF">2020-05-28T15:59:22Z</dcterms:modified>
</cp:coreProperties>
</file>