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2FC5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59" autoAdjust="0"/>
    <p:restoredTop sz="94627"/>
  </p:normalViewPr>
  <p:slideViewPr>
    <p:cSldViewPr snapToGrid="0" snapToObjects="1">
      <p:cViewPr>
        <p:scale>
          <a:sx n="140" d="100"/>
          <a:sy n="140" d="100"/>
        </p:scale>
        <p:origin x="-1332" y="-1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9545" y="47193"/>
            <a:ext cx="7429500" cy="273090"/>
          </a:xfrm>
        </p:spPr>
        <p:txBody>
          <a:bodyPr numCol="1">
            <a:noAutofit/>
          </a:bodyPr>
          <a:lstStyle/>
          <a:p>
            <a:r>
              <a:rPr lang="en-US" sz="1800" b="1" dirty="0" smtClean="0"/>
              <a:t>|</a:t>
            </a:r>
            <a:r>
              <a:rPr lang="en-US" sz="1400" b="1" dirty="0" smtClean="0"/>
              <a:t>Subject Learning </a:t>
            </a:r>
            <a:r>
              <a:rPr lang="en-US" sz="1400" b="1" dirty="0" err="1" smtClean="0"/>
              <a:t>Organiser</a:t>
            </a:r>
            <a:r>
              <a:rPr lang="en-US" sz="1400" b="1" dirty="0" smtClean="0"/>
              <a:t> Year R- Let’s Celebrate – Reduce Inequalities </a:t>
            </a:r>
            <a:r>
              <a:rPr lang="en-US" sz="1800" b="1" dirty="0" smtClean="0"/>
              <a:t>| 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82698"/>
              </p:ext>
            </p:extLst>
          </p:nvPr>
        </p:nvGraphicFramePr>
        <p:xfrm>
          <a:off x="6763169" y="371703"/>
          <a:ext cx="3014715" cy="37689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5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66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5228">
                  <a:extLst>
                    <a:ext uri="{9D8B030D-6E8A-4147-A177-3AD203B41FA5}">
                      <a16:colId xmlns:a16="http://schemas.microsoft.com/office/drawing/2014/main" val="1769263411"/>
                    </a:ext>
                  </a:extLst>
                </a:gridCol>
                <a:gridCol w="575228">
                  <a:extLst>
                    <a:ext uri="{9D8B030D-6E8A-4147-A177-3AD203B41FA5}">
                      <a16:colId xmlns:a16="http://schemas.microsoft.com/office/drawing/2014/main" val="859099375"/>
                    </a:ext>
                  </a:extLst>
                </a:gridCol>
              </a:tblGrid>
              <a:tr h="282816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 smtClean="0"/>
                        <a:t>Maths</a:t>
                      </a:r>
                      <a:endParaRPr lang="en-US" sz="1600" dirty="0" smtClean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4432">
                <a:tc>
                  <a:txBody>
                    <a:bodyPr/>
                    <a:lstStyle/>
                    <a:p>
                      <a:endParaRPr lang="en-US" sz="5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Knowledge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Skills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r>
                        <a:rPr lang="en-GB" sz="800" dirty="0" smtClean="0"/>
                        <a:t>Vocabulary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9016993"/>
                  </a:ext>
                </a:extLst>
              </a:tr>
              <a:tr h="635065">
                <a:tc>
                  <a:txBody>
                    <a:bodyPr/>
                    <a:lstStyle/>
                    <a:p>
                      <a:r>
                        <a:rPr lang="en-US" sz="6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err="1" smtClean="0"/>
                        <a:t>Subitising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Composition</a:t>
                      </a:r>
                      <a:r>
                        <a:rPr lang="en-GB" sz="600" baseline="0" dirty="0" smtClean="0"/>
                        <a:t> of number to 5.</a:t>
                      </a:r>
                      <a:endParaRPr lang="en-GB" sz="600" dirty="0" smtClean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err="1" smtClean="0"/>
                        <a:t>Subitise</a:t>
                      </a:r>
                      <a:r>
                        <a:rPr lang="en-GB" sz="600" dirty="0" smtClean="0"/>
                        <a:t>, more,</a:t>
                      </a:r>
                      <a:r>
                        <a:rPr lang="en-GB" sz="600" baseline="0" dirty="0" smtClean="0"/>
                        <a:t> less, fewer, part, whole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5065">
                <a:tc>
                  <a:txBody>
                    <a:bodyPr/>
                    <a:lstStyle/>
                    <a:p>
                      <a:r>
                        <a:rPr lang="en-US" sz="6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Counting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1:1 correspondence</a:t>
                      </a:r>
                      <a:r>
                        <a:rPr lang="en-GB" sz="600" baseline="0" dirty="0" smtClean="0"/>
                        <a:t> to 20.</a:t>
                      </a:r>
                      <a:endParaRPr lang="en-GB" sz="600" dirty="0" smtClean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baseline="0" dirty="0" smtClean="0"/>
                        <a:t>Numbers 1-20</a:t>
                      </a:r>
                      <a:endParaRPr lang="en-GB" sz="600" baseline="0" dirty="0" smtClean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600" baseline="0" dirty="0" smtClean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3777">
                <a:tc>
                  <a:txBody>
                    <a:bodyPr/>
                    <a:lstStyle/>
                    <a:p>
                      <a:r>
                        <a:rPr lang="en-US" sz="6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Recognising, Naming and describing (the properties of)</a:t>
                      </a:r>
                      <a:r>
                        <a:rPr lang="en-GB" sz="600" baseline="0" dirty="0" smtClean="0"/>
                        <a:t> 3d Shapes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Recognising</a:t>
                      </a:r>
                      <a:r>
                        <a:rPr lang="en-GB" sz="600" baseline="0" dirty="0" smtClean="0"/>
                        <a:t> shapes in the environment</a:t>
                      </a:r>
                    </a:p>
                    <a:p>
                      <a:r>
                        <a:rPr lang="en-GB" sz="600" dirty="0" smtClean="0"/>
                        <a:t>Using appropriate vocabulary</a:t>
                      </a:r>
                    </a:p>
                    <a:p>
                      <a:r>
                        <a:rPr lang="en-GB" sz="600" dirty="0" smtClean="0"/>
                        <a:t>Counting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Sphere,</a:t>
                      </a:r>
                      <a:r>
                        <a:rPr lang="en-US" sz="600" baseline="0" dirty="0" smtClean="0"/>
                        <a:t> cube, cuboid, pyramid, cylinder, cone, prism.</a:t>
                      </a:r>
                    </a:p>
                    <a:p>
                      <a:r>
                        <a:rPr lang="en-US" sz="600" baseline="0" dirty="0" smtClean="0"/>
                        <a:t>Solid shape.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baseline="0" dirty="0" smtClean="0"/>
                        <a:t>Corner,  </a:t>
                      </a:r>
                      <a:r>
                        <a:rPr lang="en-GB" sz="600" baseline="0" dirty="0" err="1" smtClean="0"/>
                        <a:t>vertice</a:t>
                      </a:r>
                      <a:r>
                        <a:rPr lang="en-GB" sz="600" baseline="0" dirty="0" smtClean="0"/>
                        <a:t/>
                      </a:r>
                      <a:br>
                        <a:rPr lang="en-GB" sz="600" baseline="0" dirty="0" smtClean="0"/>
                      </a:br>
                      <a:r>
                        <a:rPr lang="en-GB" sz="600" baseline="0" dirty="0" smtClean="0"/>
                        <a:t>Edge, face 3D </a:t>
                      </a:r>
                      <a:r>
                        <a:rPr lang="en-GB" sz="600" baseline="0" dirty="0" err="1" smtClean="0"/>
                        <a:t>Dimensionalvertices</a:t>
                      </a:r>
                      <a:r>
                        <a:rPr lang="en-GB" sz="600" baseline="0" dirty="0" smtClean="0"/>
                        <a:t>, </a:t>
                      </a:r>
                      <a:br>
                        <a:rPr lang="en-GB" sz="600" baseline="0" dirty="0" smtClean="0"/>
                      </a:br>
                      <a:r>
                        <a:rPr lang="en-GB" sz="600" baseline="0" dirty="0" smtClean="0"/>
                        <a:t>roll, stack, build.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5065">
                <a:tc>
                  <a:txBody>
                    <a:bodyPr/>
                    <a:lstStyle/>
                    <a:p>
                      <a:r>
                        <a:rPr lang="en-US" sz="6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err="1" smtClean="0"/>
                        <a:t>Recognising</a:t>
                      </a:r>
                      <a:r>
                        <a:rPr lang="en-US" sz="600" dirty="0" smtClean="0"/>
                        <a:t> and using coins.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Coin identification to 20p. </a:t>
                      </a:r>
                    </a:p>
                    <a:p>
                      <a:r>
                        <a:rPr lang="en-US" sz="600" dirty="0" smtClean="0"/>
                        <a:t>Which</a:t>
                      </a:r>
                      <a:r>
                        <a:rPr lang="en-US" sz="600" baseline="0" dirty="0" smtClean="0"/>
                        <a:t> coin holds most value?</a:t>
                      </a:r>
                    </a:p>
                    <a:p>
                      <a:r>
                        <a:rPr lang="en-US" sz="600" baseline="0" dirty="0" smtClean="0"/>
                        <a:t>Making totals to 10p with coins.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1p,</a:t>
                      </a:r>
                      <a:r>
                        <a:rPr lang="en-US" sz="600" baseline="0" dirty="0" smtClean="0"/>
                        <a:t> 2p, 5p, 10p, 20p</a:t>
                      </a:r>
                    </a:p>
                    <a:p>
                      <a:r>
                        <a:rPr lang="en-US" sz="600" baseline="0" dirty="0" smtClean="0"/>
                        <a:t>Change</a:t>
                      </a:r>
                    </a:p>
                    <a:p>
                      <a:r>
                        <a:rPr lang="en-US" sz="600" baseline="0" dirty="0" smtClean="0"/>
                        <a:t>Total cost</a:t>
                      </a:r>
                    </a:p>
                    <a:p>
                      <a:r>
                        <a:rPr lang="en-US" sz="600" baseline="0" dirty="0" smtClean="0"/>
                        <a:t>Price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Till</a:t>
                      </a:r>
                    </a:p>
                    <a:p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5065"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5</a:t>
                      </a:r>
                      <a:endParaRPr lang="en-US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Describe objects in terms of </a:t>
                      </a:r>
                      <a:r>
                        <a:rPr lang="en-US" sz="600" dirty="0" smtClean="0"/>
                        <a:t>length</a:t>
                      </a:r>
                      <a:r>
                        <a:rPr lang="en-US" sz="600" baseline="0" dirty="0" smtClean="0"/>
                        <a:t> and capacity.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Comparing lengths.</a:t>
                      </a:r>
                    </a:p>
                    <a:p>
                      <a:r>
                        <a:rPr lang="en-US" sz="600" dirty="0" smtClean="0"/>
                        <a:t>Making</a:t>
                      </a:r>
                      <a:r>
                        <a:rPr lang="en-US" sz="600" baseline="0" dirty="0" smtClean="0"/>
                        <a:t> sure items are </a:t>
                      </a:r>
                      <a:r>
                        <a:rPr lang="en-US" sz="600" baseline="0" dirty="0" err="1" smtClean="0"/>
                        <a:t>measuted</a:t>
                      </a:r>
                      <a:r>
                        <a:rPr lang="en-US" sz="600" baseline="0" dirty="0" smtClean="0"/>
                        <a:t> at same start point.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Long/</a:t>
                      </a:r>
                      <a:r>
                        <a:rPr lang="en-US" sz="600" dirty="0" err="1" smtClean="0"/>
                        <a:t>er</a:t>
                      </a:r>
                      <a:r>
                        <a:rPr lang="en-US" sz="600" dirty="0" smtClean="0"/>
                        <a:t>,/</a:t>
                      </a:r>
                      <a:r>
                        <a:rPr lang="en-US" sz="600" dirty="0" err="1" smtClean="0"/>
                        <a:t>estsShort</a:t>
                      </a:r>
                      <a:r>
                        <a:rPr lang="en-US" sz="600" dirty="0" smtClean="0"/>
                        <a:t>/</a:t>
                      </a:r>
                      <a:r>
                        <a:rPr lang="en-US" sz="600" dirty="0" err="1" smtClean="0"/>
                        <a:t>er</a:t>
                      </a:r>
                      <a:r>
                        <a:rPr lang="en-US" sz="600" dirty="0" smtClean="0"/>
                        <a:t>/</a:t>
                      </a:r>
                      <a:r>
                        <a:rPr lang="en-US" sz="600" dirty="0" err="1" smtClean="0"/>
                        <a:t>est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Tall/</a:t>
                      </a:r>
                      <a:r>
                        <a:rPr lang="en-US" sz="600" dirty="0" err="1" smtClean="0"/>
                        <a:t>er</a:t>
                      </a:r>
                      <a:r>
                        <a:rPr lang="en-US" sz="600" dirty="0" smtClean="0"/>
                        <a:t>/</a:t>
                      </a:r>
                      <a:r>
                        <a:rPr lang="en-US" sz="600" dirty="0" err="1" smtClean="0"/>
                        <a:t>est</a:t>
                      </a:r>
                      <a:endParaRPr lang="en-US" sz="600" dirty="0" smtClean="0"/>
                    </a:p>
                    <a:p>
                      <a:r>
                        <a:rPr lang="en-US" sz="600" dirty="0" smtClean="0"/>
                        <a:t>Big,</a:t>
                      </a:r>
                      <a:r>
                        <a:rPr lang="en-US" sz="600" baseline="0" dirty="0" smtClean="0"/>
                        <a:t> little, medium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24513155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4130188" y="408375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0811131"/>
              </p:ext>
            </p:extLst>
          </p:nvPr>
        </p:nvGraphicFramePr>
        <p:xfrm>
          <a:off x="3461712" y="371703"/>
          <a:ext cx="3244505" cy="292334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28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09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962">
                  <a:extLst>
                    <a:ext uri="{9D8B030D-6E8A-4147-A177-3AD203B41FA5}">
                      <a16:colId xmlns:a16="http://schemas.microsoft.com/office/drawing/2014/main" val="1102439605"/>
                    </a:ext>
                  </a:extLst>
                </a:gridCol>
                <a:gridCol w="1059761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19272">
                <a:tc gridSpan="4"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Understanding</a:t>
                      </a:r>
                      <a:r>
                        <a:rPr lang="en-GB" altLang="en-GB" baseline="0" dirty="0" smtClean="0"/>
                        <a:t> the World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6807">
                <a:tc>
                  <a:txBody>
                    <a:bodyPr/>
                    <a:lstStyle/>
                    <a:p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56541220"/>
                  </a:ext>
                </a:extLst>
              </a:tr>
              <a:tr h="334973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Learn about customs surrounding</a:t>
                      </a:r>
                      <a:r>
                        <a:rPr lang="en-US" sz="600" baseline="0" dirty="0" smtClean="0"/>
                        <a:t> world celebrations.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Comparing different celebrations and making links.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Diwali, Hanukah, Thanksgiving, Bonfire Night, Remembrance</a:t>
                      </a:r>
                      <a:r>
                        <a:rPr lang="en-US" sz="600" baseline="0" dirty="0" smtClean="0"/>
                        <a:t> Day, Christmas.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2459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Learn about different cultures.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Locating</a:t>
                      </a:r>
                      <a:r>
                        <a:rPr lang="en-US" sz="600" baseline="0" dirty="0" smtClean="0"/>
                        <a:t> England, UK on globe and looking at location of other countries in relation to ours. </a:t>
                      </a:r>
                    </a:p>
                    <a:p>
                      <a:r>
                        <a:rPr lang="en-US" sz="600" baseline="0" dirty="0" smtClean="0"/>
                        <a:t>Discussing traditions of different celebrations.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Globe, world, Earth,</a:t>
                      </a:r>
                      <a:r>
                        <a:rPr lang="en-US" sz="600" baseline="0" dirty="0" smtClean="0"/>
                        <a:t> United Kingdom, Christian, Hindu, Jewish, America, tradition, custom, advent.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4973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Know</a:t>
                      </a:r>
                      <a:r>
                        <a:rPr lang="en-US" sz="600" baseline="0" dirty="0" smtClean="0"/>
                        <a:t> how to behave safely around roads and how to cross safely.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Stop,</a:t>
                      </a:r>
                      <a:r>
                        <a:rPr lang="en-US" sz="600" baseline="0" dirty="0" smtClean="0"/>
                        <a:t> look, listen-. Holding hands. Looking left and right.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Pelican crossing, zebra crossing, pedestrian crossing, traffic lights, pavement,</a:t>
                      </a:r>
                      <a:r>
                        <a:rPr lang="en-US" sz="600" baseline="0" dirty="0" smtClean="0"/>
                        <a:t> </a:t>
                      </a:r>
                      <a:r>
                        <a:rPr lang="en-US" sz="600" baseline="0" dirty="0" err="1" smtClean="0"/>
                        <a:t>kerb</a:t>
                      </a:r>
                      <a:r>
                        <a:rPr lang="en-US" sz="600" baseline="0" dirty="0" smtClean="0"/>
                        <a:t>, vehicle, traffic.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418716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err="1" smtClean="0"/>
                        <a:t>Recognise</a:t>
                      </a:r>
                      <a:r>
                        <a:rPr lang="en-US" sz="600" dirty="0" smtClean="0"/>
                        <a:t> and describe special</a:t>
                      </a:r>
                      <a:r>
                        <a:rPr lang="en-US" sz="600" baseline="0" dirty="0" smtClean="0"/>
                        <a:t> times or events in own lives and make comparisons with other celebrations.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Able to </a:t>
                      </a:r>
                      <a:r>
                        <a:rPr lang="en-US" sz="600" dirty="0" err="1" smtClean="0"/>
                        <a:t>verbalise</a:t>
                      </a:r>
                      <a:r>
                        <a:rPr lang="en-US" sz="600" dirty="0" smtClean="0"/>
                        <a:t> and share own family celebrations.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Encourage children</a:t>
                      </a:r>
                      <a:r>
                        <a:rPr lang="en-US" sz="600" baseline="0" dirty="0" smtClean="0"/>
                        <a:t> to speak in full sentences.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798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Use age</a:t>
                      </a:r>
                      <a:r>
                        <a:rPr lang="en-US" sz="600" baseline="0" dirty="0" smtClean="0"/>
                        <a:t> appropriate technology.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Use painting app for firework pictures- selecting tools for best effect.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Background,</a:t>
                      </a:r>
                      <a:r>
                        <a:rPr lang="en-US" sz="600" baseline="0" dirty="0" smtClean="0"/>
                        <a:t> </a:t>
                      </a:r>
                      <a:r>
                        <a:rPr lang="en-US" sz="600" baseline="0" dirty="0" err="1" smtClean="0"/>
                        <a:t>colour</a:t>
                      </a:r>
                      <a:r>
                        <a:rPr lang="en-US" sz="600" baseline="0" dirty="0" smtClean="0"/>
                        <a:t>, effect, stamp, spray. 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798">
                <a:tc>
                  <a:txBody>
                    <a:bodyPr/>
                    <a:lstStyle/>
                    <a:p>
                      <a:r>
                        <a:rPr lang="en-GB" altLang="en-GB" sz="600" b="0" dirty="0" smtClean="0"/>
                        <a:t>6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To learn</a:t>
                      </a:r>
                      <a:r>
                        <a:rPr lang="en-GB" sz="600" baseline="0" dirty="0" smtClean="0"/>
                        <a:t> the affect of cooking upon ingredients.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Cooking, mixing, measuring,.</a:t>
                      </a:r>
                    </a:p>
                    <a:p>
                      <a:r>
                        <a:rPr lang="en-GB" sz="600" dirty="0" smtClean="0"/>
                        <a:t>Skills builder Brilliant Bakes project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Mix, bake, sift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207675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355841"/>
              </p:ext>
            </p:extLst>
          </p:nvPr>
        </p:nvGraphicFramePr>
        <p:xfrm>
          <a:off x="214052" y="3372909"/>
          <a:ext cx="3198930" cy="153030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8553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00446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004465">
                  <a:extLst>
                    <a:ext uri="{9D8B030D-6E8A-4147-A177-3AD203B41FA5}">
                      <a16:colId xmlns:a16="http://schemas.microsoft.com/office/drawing/2014/main" val="3453223677"/>
                    </a:ext>
                  </a:extLst>
                </a:gridCol>
                <a:gridCol w="100446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614134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Personal, Social</a:t>
                      </a:r>
                      <a:r>
                        <a:rPr lang="en-GB" sz="1800" baseline="0" dirty="0" smtClean="0"/>
                        <a:t> and Emotional Development</a:t>
                      </a:r>
                      <a:endParaRPr lang="en-GB" sz="1800" dirty="0" smtClean="0"/>
                    </a:p>
                  </a:txBody>
                  <a:tcPr marL="74295" marR="74295" marT="37148" marB="37148">
                    <a:solidFill>
                      <a:srgbClr val="FF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79728">
                <a:tc>
                  <a:txBody>
                    <a:bodyPr/>
                    <a:lstStyle/>
                    <a:p>
                      <a:endParaRPr lang="en-US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91867055"/>
                  </a:ext>
                </a:extLst>
              </a:tr>
              <a:tr h="270443">
                <a:tc>
                  <a:txBody>
                    <a:bodyPr/>
                    <a:lstStyle/>
                    <a:p>
                      <a:r>
                        <a:rPr lang="en-US" sz="6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Working</a:t>
                      </a:r>
                      <a:r>
                        <a:rPr lang="en-US" sz="600" baseline="0" dirty="0" smtClean="0"/>
                        <a:t> in groups/partnerships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Compromising, considering others ideas.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Idea,</a:t>
                      </a:r>
                      <a:r>
                        <a:rPr lang="en-US" sz="600" baseline="0" dirty="0" smtClean="0"/>
                        <a:t> explaining, communicating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70443">
                <a:tc>
                  <a:txBody>
                    <a:bodyPr/>
                    <a:lstStyle/>
                    <a:p>
                      <a:r>
                        <a:rPr lang="en-US" sz="6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Able</a:t>
                      </a:r>
                      <a:r>
                        <a:rPr lang="en-US" sz="600" baseline="0" dirty="0" smtClean="0"/>
                        <a:t> to speak to others about own needs, wants, interests and opinions.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Clear diction and intonation, vocabulary choices.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Confidence,</a:t>
                      </a:r>
                      <a:r>
                        <a:rPr lang="en-US" sz="600" baseline="0" dirty="0" smtClean="0"/>
                        <a:t> communication, explanation.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180296">
                <a:tc>
                  <a:txBody>
                    <a:bodyPr/>
                    <a:lstStyle/>
                    <a:p>
                      <a:r>
                        <a:rPr lang="en-US" sz="6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Adjust</a:t>
                      </a:r>
                      <a:r>
                        <a:rPr lang="en-US" sz="600" baseline="0" dirty="0" smtClean="0"/>
                        <a:t>ing </a:t>
                      </a:r>
                      <a:r>
                        <a:rPr lang="en-US" sz="600" baseline="0" dirty="0" err="1" smtClean="0"/>
                        <a:t>behaviour</a:t>
                      </a:r>
                      <a:r>
                        <a:rPr lang="en-US" sz="600" baseline="0" dirty="0" smtClean="0"/>
                        <a:t> to different situations.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Discussion, listening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Change, adapt, different, alternative.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6528256"/>
              </p:ext>
            </p:extLst>
          </p:nvPr>
        </p:nvGraphicFramePr>
        <p:xfrm>
          <a:off x="6821935" y="4530474"/>
          <a:ext cx="2956064" cy="211797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3990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927358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  <a:gridCol w="927358">
                  <a:extLst>
                    <a:ext uri="{9D8B030D-6E8A-4147-A177-3AD203B41FA5}">
                      <a16:colId xmlns:a16="http://schemas.microsoft.com/office/drawing/2014/main" val="349645986"/>
                    </a:ext>
                  </a:extLst>
                </a:gridCol>
                <a:gridCol w="927358">
                  <a:extLst>
                    <a:ext uri="{9D8B030D-6E8A-4147-A177-3AD203B41FA5}">
                      <a16:colId xmlns:a16="http://schemas.microsoft.com/office/drawing/2014/main" val="4251855116"/>
                    </a:ext>
                  </a:extLst>
                </a:gridCol>
              </a:tblGrid>
              <a:tr h="417260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Literacy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altLang="en-GB" sz="1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198370">
                <a:tc>
                  <a:txBody>
                    <a:bodyPr/>
                    <a:lstStyle/>
                    <a:p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02963291"/>
                  </a:ext>
                </a:extLst>
              </a:tr>
              <a:tr h="251574">
                <a:tc>
                  <a:txBody>
                    <a:bodyPr/>
                    <a:lstStyle/>
                    <a:p>
                      <a:r>
                        <a:rPr lang="en-GB" altLang="en-GB" sz="600" dirty="0"/>
                        <a:t>1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Complete</a:t>
                      </a:r>
                      <a:r>
                        <a:rPr lang="en-US" sz="600" baseline="0" dirty="0" smtClean="0"/>
                        <a:t> and practice Phase 2 sounds.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err="1" smtClean="0"/>
                        <a:t>Recognising</a:t>
                      </a:r>
                      <a:r>
                        <a:rPr lang="en-US" sz="600" baseline="0" dirty="0" smtClean="0"/>
                        <a:t> graphemes.</a:t>
                      </a:r>
                    </a:p>
                    <a:p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Phoneme,</a:t>
                      </a:r>
                      <a:r>
                        <a:rPr lang="en-US" sz="600" baseline="0" dirty="0" smtClean="0"/>
                        <a:t> grapheme, sound, segment, blend.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335431">
                <a:tc>
                  <a:txBody>
                    <a:bodyPr/>
                    <a:lstStyle/>
                    <a:p>
                      <a:r>
                        <a:rPr lang="en-GB" altLang="en-GB" sz="600" dirty="0"/>
                        <a:t>2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Learn</a:t>
                      </a:r>
                      <a:r>
                        <a:rPr lang="en-GB" sz="600" baseline="0" dirty="0" smtClean="0"/>
                        <a:t> Phase 3 sounds- j w v x z </a:t>
                      </a:r>
                      <a:r>
                        <a:rPr lang="en-GB" sz="600" baseline="0" dirty="0" err="1" smtClean="0"/>
                        <a:t>ch</a:t>
                      </a:r>
                      <a:r>
                        <a:rPr lang="en-GB" sz="600" baseline="0" dirty="0" smtClean="0"/>
                        <a:t> </a:t>
                      </a:r>
                      <a:r>
                        <a:rPr lang="en-GB" sz="600" baseline="0" dirty="0" err="1" smtClean="0"/>
                        <a:t>sh</a:t>
                      </a:r>
                      <a:r>
                        <a:rPr lang="en-GB" sz="600" baseline="0" dirty="0" smtClean="0"/>
                        <a:t> </a:t>
                      </a:r>
                      <a:r>
                        <a:rPr lang="en-GB" sz="600" baseline="0" dirty="0" err="1" smtClean="0"/>
                        <a:t>th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Learn</a:t>
                      </a:r>
                      <a:r>
                        <a:rPr lang="en-US" sz="600" baseline="0" dirty="0" smtClean="0"/>
                        <a:t> sounds new digraphs make.</a:t>
                      </a:r>
                      <a:endParaRPr lang="en-GB" sz="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Sound, phoneme, grapheme, blend, segment, digraph,</a:t>
                      </a:r>
                      <a:r>
                        <a:rPr lang="en-GB" sz="600" baseline="0" dirty="0" smtClean="0"/>
                        <a:t>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335431">
                <a:tc>
                  <a:txBody>
                    <a:bodyPr/>
                    <a:lstStyle/>
                    <a:p>
                      <a:r>
                        <a:rPr lang="en-GB" altLang="en-GB" sz="600" dirty="0"/>
                        <a:t>3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smtClean="0"/>
                        <a:t>Learn Phase 2 tricky words</a:t>
                      </a:r>
                      <a:r>
                        <a:rPr lang="en-US" sz="600" baseline="0" dirty="0" smtClean="0"/>
                        <a:t>.</a:t>
                      </a:r>
                      <a:endParaRPr lang="en-GB" sz="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smtClean="0"/>
                        <a:t>Instant recall of non</a:t>
                      </a:r>
                      <a:r>
                        <a:rPr lang="en-US" sz="600" baseline="0" dirty="0" smtClean="0"/>
                        <a:t> decodable tricky words on sight.</a:t>
                      </a:r>
                      <a:endParaRPr lang="en-GB" sz="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smtClean="0"/>
                        <a:t>Tricky word, not decodable, high</a:t>
                      </a:r>
                      <a:r>
                        <a:rPr lang="en-US" sz="600" baseline="0" dirty="0" smtClean="0"/>
                        <a:t> frequency word.</a:t>
                      </a:r>
                      <a:endParaRPr lang="en-GB" sz="6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  <a:tr h="251574">
                <a:tc>
                  <a:txBody>
                    <a:bodyPr/>
                    <a:lstStyle/>
                    <a:p>
                      <a:r>
                        <a:rPr lang="en-GB" altLang="en-GB" sz="600" dirty="0"/>
                        <a:t>4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Know</a:t>
                      </a:r>
                      <a:r>
                        <a:rPr lang="en-US" sz="600" baseline="0" dirty="0" smtClean="0"/>
                        <a:t> key features of books.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smtClean="0"/>
                        <a:t>Know</a:t>
                      </a:r>
                      <a:r>
                        <a:rPr lang="en-US" sz="600" baseline="0" smtClean="0"/>
                        <a:t> terms Author, title, Illustrator, blurb.</a:t>
                      </a:r>
                      <a:endParaRPr lang="en-GB" sz="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smtClean="0"/>
                        <a:t>Author,</a:t>
                      </a:r>
                      <a:r>
                        <a:rPr lang="en-US" sz="600" baseline="0" dirty="0" smtClean="0"/>
                        <a:t> title, illustrator, blurb.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0945595"/>
                  </a:ext>
                </a:extLst>
              </a:tr>
              <a:tr h="328335">
                <a:tc>
                  <a:txBody>
                    <a:bodyPr/>
                    <a:lstStyle/>
                    <a:p>
                      <a:r>
                        <a:rPr lang="en-GB" altLang="en-GB" sz="600" dirty="0"/>
                        <a:t>5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Blend sounds</a:t>
                      </a:r>
                      <a:r>
                        <a:rPr lang="en-GB" sz="600" baseline="0" dirty="0" smtClean="0"/>
                        <a:t> together in reading and segment sounds for writing.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Blend sounds</a:t>
                      </a:r>
                      <a:r>
                        <a:rPr lang="en-GB" sz="600" baseline="0" dirty="0" smtClean="0"/>
                        <a:t> together in reading and writing. Write labels.</a:t>
                      </a:r>
                      <a:endParaRPr lang="en-GB" sz="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Segment</a:t>
                      </a:r>
                      <a:r>
                        <a:rPr lang="en-GB" sz="600" baseline="0" dirty="0" smtClean="0"/>
                        <a:t>, blend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560074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633329"/>
              </p:ext>
            </p:extLst>
          </p:nvPr>
        </p:nvGraphicFramePr>
        <p:xfrm>
          <a:off x="208134" y="4960623"/>
          <a:ext cx="3196624" cy="155635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52043">
                  <a:extLst>
                    <a:ext uri="{9D8B030D-6E8A-4147-A177-3AD203B41FA5}">
                      <a16:colId xmlns:a16="http://schemas.microsoft.com/office/drawing/2014/main" val="2910172898"/>
                    </a:ext>
                  </a:extLst>
                </a:gridCol>
                <a:gridCol w="1041665">
                  <a:extLst>
                    <a:ext uri="{9D8B030D-6E8A-4147-A177-3AD203B41FA5}">
                      <a16:colId xmlns:a16="http://schemas.microsoft.com/office/drawing/2014/main" val="610157598"/>
                    </a:ext>
                  </a:extLst>
                </a:gridCol>
                <a:gridCol w="951458">
                  <a:extLst>
                    <a:ext uri="{9D8B030D-6E8A-4147-A177-3AD203B41FA5}">
                      <a16:colId xmlns:a16="http://schemas.microsoft.com/office/drawing/2014/main" val="706937163"/>
                    </a:ext>
                  </a:extLst>
                </a:gridCol>
                <a:gridCol w="951458">
                  <a:extLst>
                    <a:ext uri="{9D8B030D-6E8A-4147-A177-3AD203B41FA5}">
                      <a16:colId xmlns:a16="http://schemas.microsoft.com/office/drawing/2014/main" val="106301622"/>
                    </a:ext>
                  </a:extLst>
                </a:gridCol>
              </a:tblGrid>
              <a:tr h="647241"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 smtClean="0"/>
                        <a:t>Communication</a:t>
                      </a:r>
                      <a:r>
                        <a:rPr lang="en-GB" altLang="en-GB" sz="1600" baseline="0" dirty="0" smtClean="0"/>
                        <a:t> and Language</a:t>
                      </a:r>
                      <a:endParaRPr lang="en-GB" altLang="en-GB" sz="1600" dirty="0" smtClean="0"/>
                    </a:p>
                    <a:p>
                      <a:endParaRPr lang="en-GB" sz="17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3515931"/>
                  </a:ext>
                </a:extLst>
              </a:tr>
              <a:tr h="212083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471468638"/>
                  </a:ext>
                </a:extLst>
              </a:tr>
              <a:tr h="298727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1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Maintaining</a:t>
                      </a:r>
                      <a:r>
                        <a:rPr lang="en-US" sz="600" baseline="0" dirty="0" smtClean="0"/>
                        <a:t> attention and concentration.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Focus,</a:t>
                      </a:r>
                      <a:r>
                        <a:rPr lang="en-US" sz="600" baseline="0" dirty="0" smtClean="0"/>
                        <a:t> determination.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Trying</a:t>
                      </a:r>
                      <a:r>
                        <a:rPr lang="en-US" sz="600" baseline="0" dirty="0" smtClean="0"/>
                        <a:t> hard, focusing, not giving up.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7891854"/>
                  </a:ext>
                </a:extLst>
              </a:tr>
              <a:tr h="398302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2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Listen</a:t>
                      </a:r>
                      <a:r>
                        <a:rPr lang="en-US" sz="600" baseline="0" dirty="0" smtClean="0"/>
                        <a:t> and respond to others asking how or why questions.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Turn</a:t>
                      </a:r>
                      <a:r>
                        <a:rPr lang="en-US" sz="600" baseline="0" dirty="0" smtClean="0"/>
                        <a:t> taking in conversation.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What,</a:t>
                      </a:r>
                      <a:r>
                        <a:rPr lang="en-US" sz="600" baseline="0" dirty="0" smtClean="0"/>
                        <a:t> why, how question openings.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5066003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4874576"/>
              </p:ext>
            </p:extLst>
          </p:nvPr>
        </p:nvGraphicFramePr>
        <p:xfrm>
          <a:off x="194652" y="370535"/>
          <a:ext cx="3210107" cy="309381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24552">
                  <a:extLst>
                    <a:ext uri="{9D8B030D-6E8A-4147-A177-3AD203B41FA5}">
                      <a16:colId xmlns:a16="http://schemas.microsoft.com/office/drawing/2014/main" val="2845881549"/>
                    </a:ext>
                  </a:extLst>
                </a:gridCol>
                <a:gridCol w="950274">
                  <a:extLst>
                    <a:ext uri="{9D8B030D-6E8A-4147-A177-3AD203B41FA5}">
                      <a16:colId xmlns:a16="http://schemas.microsoft.com/office/drawing/2014/main" val="285191116"/>
                    </a:ext>
                  </a:extLst>
                </a:gridCol>
                <a:gridCol w="999307">
                  <a:extLst>
                    <a:ext uri="{9D8B030D-6E8A-4147-A177-3AD203B41FA5}">
                      <a16:colId xmlns:a16="http://schemas.microsoft.com/office/drawing/2014/main" val="1856068825"/>
                    </a:ext>
                  </a:extLst>
                </a:gridCol>
                <a:gridCol w="1035974">
                  <a:extLst>
                    <a:ext uri="{9D8B030D-6E8A-4147-A177-3AD203B41FA5}">
                      <a16:colId xmlns:a16="http://schemas.microsoft.com/office/drawing/2014/main" val="621958604"/>
                    </a:ext>
                  </a:extLst>
                </a:gridCol>
              </a:tblGrid>
              <a:tr h="406736">
                <a:tc gridSpan="4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Physical</a:t>
                      </a:r>
                      <a:r>
                        <a:rPr lang="en-GB" baseline="0" dirty="0" smtClean="0"/>
                        <a:t> Development</a:t>
                      </a:r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8637854"/>
                  </a:ext>
                </a:extLst>
              </a:tr>
              <a:tr h="218198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32911231"/>
                  </a:ext>
                </a:extLst>
              </a:tr>
              <a:tr h="299106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1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Can copy some letters/</a:t>
                      </a:r>
                      <a:r>
                        <a:rPr lang="en-US" sz="600" baseline="0" dirty="0" smtClean="0"/>
                        <a:t> begin to form recognizable letters.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Tripod grip, using sound mats/</a:t>
                      </a:r>
                      <a:r>
                        <a:rPr lang="en-GB" sz="600" baseline="0" dirty="0" smtClean="0"/>
                        <a:t> working walls</a:t>
                      </a:r>
                      <a:endParaRPr lang="en-GB" sz="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Left, right, hand, tripod, pointer,</a:t>
                      </a:r>
                      <a:r>
                        <a:rPr lang="en-GB" sz="600" baseline="0" dirty="0" smtClean="0"/>
                        <a:t> middle, thumb, grapheme/ letter, ascender/ descender</a:t>
                      </a:r>
                      <a:endParaRPr lang="en-GB" sz="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9883103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2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smtClean="0"/>
                        <a:t>Handle</a:t>
                      </a:r>
                      <a:r>
                        <a:rPr lang="en-US" sz="600" baseline="0" dirty="0" smtClean="0"/>
                        <a:t> tools with increasing control</a:t>
                      </a:r>
                      <a:endParaRPr lang="en-GB" sz="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baseline="0" dirty="0" smtClean="0"/>
                        <a:t>Fine motor control</a:t>
                      </a:r>
                    </a:p>
                    <a:p>
                      <a:r>
                        <a:rPr lang="en-US" sz="600" baseline="0" dirty="0" smtClean="0"/>
                        <a:t>Personal safety.</a:t>
                      </a:r>
                    </a:p>
                    <a:p>
                      <a:r>
                        <a:rPr lang="en-US" sz="600" baseline="0" dirty="0" smtClean="0"/>
                        <a:t>Knife spreading skills.</a:t>
                      </a:r>
                    </a:p>
                    <a:p>
                      <a:r>
                        <a:rPr lang="en-US" sz="600" baseline="0" dirty="0" smtClean="0"/>
                        <a:t>Hammer, screwdriver skills.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Hammer,</a:t>
                      </a:r>
                      <a:r>
                        <a:rPr lang="en-US" sz="600" baseline="0" dirty="0" smtClean="0"/>
                        <a:t> nail, screw, screwdriver, twist, turn, spread, chop.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1220383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3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baseline="0" dirty="0" smtClean="0"/>
                        <a:t>Know and talk about the different factors that support how to be a safe pedestrians.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Hold scissors/ tool in fist pointing</a:t>
                      </a:r>
                      <a:r>
                        <a:rPr lang="en-US" sz="600" baseline="0" dirty="0" smtClean="0"/>
                        <a:t> down to transport.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Careful hands, safety.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7564856"/>
                  </a:ext>
                </a:extLst>
              </a:tr>
              <a:tr h="333396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4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Continue</a:t>
                      </a:r>
                      <a:r>
                        <a:rPr lang="en-GB" sz="600" baseline="0" dirty="0" smtClean="0"/>
                        <a:t> to make healthy choices about food, drink, activity and tooth brushing.</a:t>
                      </a:r>
                      <a:endParaRPr lang="en-GB" sz="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Identifying</a:t>
                      </a:r>
                      <a:r>
                        <a:rPr lang="en-US" sz="600" baseline="0" dirty="0" smtClean="0"/>
                        <a:t> treat food and food that can be eaten more regularly- linked to parties and celebrations.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Sugar, fats, fruit, vegetables, protein, carbohydrate, vitamin, dairy,</a:t>
                      </a:r>
                      <a:r>
                        <a:rPr lang="en-US" sz="600" baseline="0" dirty="0" smtClean="0"/>
                        <a:t> calcium. 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1202821"/>
                  </a:ext>
                </a:extLst>
              </a:tr>
              <a:tr h="283801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5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Gain</a:t>
                      </a:r>
                      <a:r>
                        <a:rPr lang="en-US" sz="600" baseline="0" dirty="0" smtClean="0"/>
                        <a:t> a more fluent style, moving in different ways, developing body strength, coordination and agility.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Rolling, crawling, walking, jumping, hoping, skipping, climbing.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Balance, control, core</a:t>
                      </a:r>
                      <a:r>
                        <a:rPr lang="en-GB" sz="600" baseline="0" dirty="0" smtClean="0"/>
                        <a:t> strength, movement, direction.</a:t>
                      </a:r>
                      <a:endParaRPr lang="en-GB" sz="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099053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577429" y="4138062"/>
            <a:ext cx="3048248" cy="784830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smtClean="0">
                <a:solidFill>
                  <a:schemeClr val="bg1"/>
                </a:solidFill>
              </a:rPr>
              <a:t>Additional Vocabulary</a:t>
            </a:r>
          </a:p>
          <a:p>
            <a:pPr algn="ctr"/>
            <a:r>
              <a:rPr lang="en-US" sz="900" b="1" dirty="0" smtClean="0">
                <a:solidFill>
                  <a:schemeClr val="bg1"/>
                </a:solidFill>
              </a:rPr>
              <a:t>Celebrate, decoration, tradition, custom,  luxury, delicious, quality, reflect.</a:t>
            </a:r>
          </a:p>
          <a:p>
            <a:pPr algn="ctr"/>
            <a:endParaRPr lang="en-US" sz="900" b="1" dirty="0" smtClean="0">
              <a:solidFill>
                <a:schemeClr val="bg1"/>
              </a:solidFill>
            </a:endParaRPr>
          </a:p>
          <a:p>
            <a:endParaRPr lang="en-GB" sz="900" b="1" dirty="0">
              <a:solidFill>
                <a:schemeClr val="bg1"/>
              </a:solidFill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26875"/>
              </p:ext>
            </p:extLst>
          </p:nvPr>
        </p:nvGraphicFramePr>
        <p:xfrm>
          <a:off x="3558031" y="3310125"/>
          <a:ext cx="3067646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1238435388"/>
                    </a:ext>
                  </a:extLst>
                </a:gridCol>
                <a:gridCol w="2859366">
                  <a:extLst>
                    <a:ext uri="{9D8B030D-6E8A-4147-A177-3AD203B41FA5}">
                      <a16:colId xmlns:a16="http://schemas.microsoft.com/office/drawing/2014/main" val="3759653812"/>
                    </a:ext>
                  </a:extLst>
                </a:gridCol>
              </a:tblGrid>
              <a:tr h="32479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Core Skills –</a:t>
                      </a:r>
                      <a:r>
                        <a:rPr lang="en-GB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GB" sz="1000" dirty="0" smtClean="0">
                          <a:solidFill>
                            <a:schemeClr val="bg1"/>
                          </a:solidFill>
                        </a:rPr>
                        <a:t>time to be given to practise </a:t>
                      </a:r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2FC5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0281484"/>
                  </a:ext>
                </a:extLst>
              </a:tr>
              <a:tr h="148865">
                <a:tc>
                  <a:txBody>
                    <a:bodyPr/>
                    <a:lstStyle/>
                    <a:p>
                      <a:r>
                        <a:rPr lang="en-GB" sz="500" dirty="0" smtClean="0"/>
                        <a:t>1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500" dirty="0" smtClean="0"/>
                        <a:t>Using scissors</a:t>
                      </a:r>
                      <a:r>
                        <a:rPr lang="en-GB" sz="500" baseline="0" dirty="0" smtClean="0"/>
                        <a:t> to cut out simple shapes.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4193038"/>
                  </a:ext>
                </a:extLst>
              </a:tr>
              <a:tr h="148865">
                <a:tc>
                  <a:txBody>
                    <a:bodyPr/>
                    <a:lstStyle/>
                    <a:p>
                      <a:r>
                        <a:rPr lang="en-GB" sz="500" dirty="0" smtClean="0"/>
                        <a:t>2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500" dirty="0" smtClean="0"/>
                        <a:t>Building</a:t>
                      </a:r>
                      <a:r>
                        <a:rPr lang="en-US" sz="500" baseline="0" dirty="0" smtClean="0"/>
                        <a:t> friendships- what is kind and unkind behavior linked to World Kindness day.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292607"/>
                  </a:ext>
                </a:extLst>
              </a:tr>
              <a:tr h="148865">
                <a:tc>
                  <a:txBody>
                    <a:bodyPr/>
                    <a:lstStyle/>
                    <a:p>
                      <a:r>
                        <a:rPr lang="en-GB" sz="500" dirty="0" smtClean="0"/>
                        <a:t>3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500" dirty="0" smtClean="0"/>
                        <a:t>Performing</a:t>
                      </a:r>
                      <a:r>
                        <a:rPr lang="en-US" sz="500" baseline="0" dirty="0" smtClean="0"/>
                        <a:t> songs/ show to an audience in class nativity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2223158"/>
                  </a:ext>
                </a:extLst>
              </a:tr>
              <a:tr h="148865">
                <a:tc>
                  <a:txBody>
                    <a:bodyPr/>
                    <a:lstStyle/>
                    <a:p>
                      <a:r>
                        <a:rPr lang="en-GB" sz="500" dirty="0" smtClean="0"/>
                        <a:t>4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500" dirty="0" smtClean="0"/>
                        <a:t>Building independence- techniques to find help like using learning walls</a:t>
                      </a:r>
                      <a:r>
                        <a:rPr lang="en-US" sz="500" baseline="0" dirty="0" smtClean="0"/>
                        <a:t> and classroom resources.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7740567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7632396"/>
              </p:ext>
            </p:extLst>
          </p:nvPr>
        </p:nvGraphicFramePr>
        <p:xfrm>
          <a:off x="3518664" y="4732923"/>
          <a:ext cx="3244505" cy="208624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55819">
                  <a:extLst>
                    <a:ext uri="{9D8B030D-6E8A-4147-A177-3AD203B41FA5}">
                      <a16:colId xmlns:a16="http://schemas.microsoft.com/office/drawing/2014/main" val="2910172898"/>
                    </a:ext>
                  </a:extLst>
                </a:gridCol>
                <a:gridCol w="1057268">
                  <a:extLst>
                    <a:ext uri="{9D8B030D-6E8A-4147-A177-3AD203B41FA5}">
                      <a16:colId xmlns:a16="http://schemas.microsoft.com/office/drawing/2014/main" val="610157598"/>
                    </a:ext>
                  </a:extLst>
                </a:gridCol>
                <a:gridCol w="965709">
                  <a:extLst>
                    <a:ext uri="{9D8B030D-6E8A-4147-A177-3AD203B41FA5}">
                      <a16:colId xmlns:a16="http://schemas.microsoft.com/office/drawing/2014/main" val="706937163"/>
                    </a:ext>
                  </a:extLst>
                </a:gridCol>
                <a:gridCol w="965709">
                  <a:extLst>
                    <a:ext uri="{9D8B030D-6E8A-4147-A177-3AD203B41FA5}">
                      <a16:colId xmlns:a16="http://schemas.microsoft.com/office/drawing/2014/main" val="106301622"/>
                    </a:ext>
                  </a:extLst>
                </a:gridCol>
              </a:tblGrid>
              <a:tr h="337012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Expressive</a:t>
                      </a:r>
                      <a:r>
                        <a:rPr lang="en-GB" sz="1200" baseline="0" dirty="0" smtClean="0"/>
                        <a:t> Arts and Design</a:t>
                      </a:r>
                      <a:endParaRPr lang="en-GB" sz="1200" dirty="0" smtClean="0"/>
                    </a:p>
                  </a:txBody>
                  <a:tcPr>
                    <a:solidFill>
                      <a:srgbClr val="AC0C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3515931"/>
                  </a:ext>
                </a:extLst>
              </a:tr>
              <a:tr h="194755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471468638"/>
                  </a:ext>
                </a:extLst>
              </a:tr>
              <a:tr h="222589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1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Build</a:t>
                      </a:r>
                      <a:r>
                        <a:rPr lang="en-US" sz="600" baseline="0" dirty="0" smtClean="0"/>
                        <a:t> a repertoire of </a:t>
                      </a:r>
                      <a:r>
                        <a:rPr lang="en-US" sz="600" baseline="0" dirty="0" smtClean="0"/>
                        <a:t>songs, dances.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Learning</a:t>
                      </a:r>
                      <a:r>
                        <a:rPr lang="en-US" sz="600" baseline="0" dirty="0" smtClean="0"/>
                        <a:t> song words and sign language.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Chorus,</a:t>
                      </a:r>
                      <a:r>
                        <a:rPr lang="en-US" sz="600" baseline="0" dirty="0" smtClean="0"/>
                        <a:t> verse, loud, quiet.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7891854"/>
                  </a:ext>
                </a:extLst>
              </a:tr>
              <a:tr h="229472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2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Manipulates materials to achieve a planned effect.</a:t>
                      </a:r>
                    </a:p>
                    <a:p>
                      <a:r>
                        <a:rPr lang="en-US" sz="600" dirty="0" smtClean="0"/>
                        <a:t>Selects appropriate resources and adapts work where necessary.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Clay thumb pots for Diva lamps. Stencils for </a:t>
                      </a:r>
                      <a:r>
                        <a:rPr lang="en-US" sz="600" dirty="0" err="1" smtClean="0"/>
                        <a:t>Rangoli</a:t>
                      </a:r>
                      <a:r>
                        <a:rPr lang="en-US" sz="600" dirty="0" smtClean="0"/>
                        <a:t> mats.</a:t>
                      </a:r>
                    </a:p>
                    <a:p>
                      <a:r>
                        <a:rPr lang="en-US" sz="600" dirty="0" err="1" smtClean="0"/>
                        <a:t>Primting</a:t>
                      </a:r>
                      <a:r>
                        <a:rPr lang="en-US" sz="600" dirty="0" smtClean="0"/>
                        <a:t> for poppies</a:t>
                      </a:r>
                      <a:r>
                        <a:rPr lang="en-US" sz="600" baseline="0" dirty="0" smtClean="0"/>
                        <a:t> and fireworks.</a:t>
                      </a:r>
                      <a:endParaRPr lang="en-US" sz="600" dirty="0" smtClean="0"/>
                    </a:p>
                    <a:p>
                      <a:r>
                        <a:rPr lang="en-US" sz="600" dirty="0" smtClean="0"/>
                        <a:t>Joining</a:t>
                      </a:r>
                      <a:r>
                        <a:rPr lang="en-US" sz="600" baseline="0" dirty="0" smtClean="0"/>
                        <a:t> materials for sparklers/ fireworks., </a:t>
                      </a:r>
                      <a:r>
                        <a:rPr lang="en-US" sz="600" baseline="0" dirty="0" err="1" smtClean="0"/>
                        <a:t>Chriistmas</a:t>
                      </a:r>
                      <a:r>
                        <a:rPr lang="en-US" sz="600" baseline="0" dirty="0" smtClean="0"/>
                        <a:t> crafts.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Stencil, clay, tool, print, attach, join.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5066003"/>
                  </a:ext>
                </a:extLst>
              </a:tr>
              <a:tr h="174493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3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Play cooperatively as part of a group to develop and act out a narrative.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Recreating celebration events in own role play. Turn taking in party games. Sharing of food.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Invitation, buffet, party game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61381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6365</TotalTime>
  <Words>1057</Words>
  <Application>Microsoft Office PowerPoint</Application>
  <PresentationFormat>A4 Paper (210x297 mm)</PresentationFormat>
  <Paragraphs>178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|Subject Learning Organiser Year R- Let’s Celebrate – Reduce Inequalities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Denise Heal</cp:lastModifiedBy>
  <cp:revision>144</cp:revision>
  <cp:lastPrinted>2019-06-12T12:13:05Z</cp:lastPrinted>
  <dcterms:created xsi:type="dcterms:W3CDTF">2017-10-15T20:56:30Z</dcterms:created>
  <dcterms:modified xsi:type="dcterms:W3CDTF">2021-10-21T12:46:59Z</dcterms:modified>
</cp:coreProperties>
</file>