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9" r:id="rId4"/>
    <p:sldId id="258" r:id="rId5"/>
    <p:sldId id="262" r:id="rId6"/>
    <p:sldId id="260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5BD28E-7A0D-4D0E-BEBC-6C3696AD766E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D747BF-1BA6-4BF4-A5D2-81FEB2C91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053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Discuss phonics.</a:t>
            </a:r>
            <a:r>
              <a:rPr lang="en-US" baseline="0" dirty="0" smtClean="0"/>
              <a:t> Hearing sounds as phase 1, alliteration, rhyme and initial sounds. Then segmenting, sounding and blending. Phase 2 then phase 3 digraphs. Discuss m u m as example of true sounds needed for effective blending. The correct way to say the sound is how it would be if it was heard at the end of a word </a:t>
            </a:r>
            <a:r>
              <a:rPr lang="en-US" baseline="0" dirty="0" err="1" smtClean="0"/>
              <a:t>eg</a:t>
            </a:r>
            <a:r>
              <a:rPr lang="en-US" baseline="0" dirty="0" smtClean="0"/>
              <a:t>. S- bus.</a:t>
            </a:r>
          </a:p>
          <a:p>
            <a:r>
              <a:rPr lang="en-US" baseline="0" dirty="0" smtClean="0"/>
              <a:t>Tricky word troll and high frequency words. </a:t>
            </a:r>
          </a:p>
          <a:p>
            <a:r>
              <a:rPr lang="en-US" baseline="0" dirty="0" smtClean="0"/>
              <a:t>Teaching contextual cues- pictures, sentence structure, meaning, patterned repeating books, word shapes.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747BF-1BA6-4BF4-A5D2-81FEB2C911D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539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Give examples. Remain calm</a:t>
            </a:r>
            <a:r>
              <a:rPr lang="en-US" baseline="0" dirty="0" smtClean="0"/>
              <a:t> and positive. It will happen. Getting the environment right. Keep it fun.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747BF-1BA6-4BF4-A5D2-81FEB2C911D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2312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Whilst</a:t>
            </a:r>
            <a:r>
              <a:rPr lang="en-US" baseline="0" dirty="0" smtClean="0"/>
              <a:t> we do teach reading every day through phonics lessons with your children and hear your child read at least once a week, what we cannot do is offer the 1:1 daily reading needed for overlearning and embedding of reading skills over time.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747BF-1BA6-4BF4-A5D2-81FEB2C911D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5785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Any</a:t>
            </a:r>
            <a:r>
              <a:rPr lang="en-US" baseline="0" dirty="0" smtClean="0"/>
              <a:t> reading is good reading. Magazines, road signs, whilst shopping, menus, games.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747BF-1BA6-4BF4-A5D2-81FEB2C911D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0358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Any</a:t>
            </a:r>
            <a:r>
              <a:rPr lang="en-US" baseline="0" dirty="0" smtClean="0"/>
              <a:t> reading is good reading. Magazines, road signs, whilst shopping, menus, games.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747BF-1BA6-4BF4-A5D2-81FEB2C911D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9729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Any</a:t>
            </a:r>
            <a:r>
              <a:rPr lang="en-US" baseline="0" dirty="0" smtClean="0"/>
              <a:t> reading is good reading. Magazines, road signs, whilst shopping, menus, games.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747BF-1BA6-4BF4-A5D2-81FEB2C911D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795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CI2mu7URBc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tgames.co.uk/" TargetMode="External"/><Relationship Id="rId7" Type="http://schemas.openxmlformats.org/officeDocument/2006/relationships/hyperlink" Target="https://www.readingrockets.org/blogs/shanahan-literacy/11-ways-parents-can-help-their-children-read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home.oxfordowl.co.uk/reading/reading-age-4-5-reception/" TargetMode="External"/><Relationship Id="rId5" Type="http://schemas.openxmlformats.org/officeDocument/2006/relationships/hyperlink" Target="http://www.phonicsbloom.co.uk/" TargetMode="External"/><Relationship Id="rId4" Type="http://schemas.openxmlformats.org/officeDocument/2006/relationships/hyperlink" Target="http://www.phonicsplay.co.uk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office.com/Pages/ResponsePage.aspx?id=DQSIkWdsW0yxEjajBLZtrQAAAAAAAAAAAAZAAJVwjehUQ0kyNk05STJFVkVINE1HV0JDSVBFUEMxSi4u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Parent Phonics session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5817" y="3960283"/>
            <a:ext cx="17907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705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2302450"/>
            <a:ext cx="11242177" cy="4059161"/>
          </a:xfrm>
        </p:spPr>
        <p:txBody>
          <a:bodyPr/>
          <a:lstStyle/>
          <a:p>
            <a:r>
              <a:rPr lang="en-US" dirty="0" smtClean="0"/>
              <a:t>Two main approaches to teaching reading-</a:t>
            </a:r>
          </a:p>
          <a:p>
            <a:endParaRPr lang="en-US" dirty="0"/>
          </a:p>
          <a:p>
            <a:r>
              <a:rPr lang="en-US" smtClean="0"/>
              <a:t>Systematic Synthetic </a:t>
            </a:r>
            <a:r>
              <a:rPr lang="en-US" dirty="0" smtClean="0"/>
              <a:t>phonics- true sound not adding ‘uh’ to enable effective </a:t>
            </a:r>
            <a:r>
              <a:rPr lang="en-US" dirty="0"/>
              <a:t>blending- </a:t>
            </a: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www.youtube.com/watch?v=UCI2mu7URBc</a:t>
            </a:r>
            <a:endParaRPr lang="en-US" dirty="0"/>
          </a:p>
          <a:p>
            <a:endParaRPr lang="en-US" dirty="0"/>
          </a:p>
          <a:p>
            <a:r>
              <a:rPr lang="en-US" dirty="0" smtClean="0"/>
              <a:t>Whole </a:t>
            </a:r>
            <a:r>
              <a:rPr lang="en-US" dirty="0" smtClean="0"/>
              <a:t>word </a:t>
            </a:r>
            <a:r>
              <a:rPr lang="en-US" dirty="0" smtClean="0"/>
              <a:t>reading non decodable ‘tricky words’</a:t>
            </a:r>
          </a:p>
          <a:p>
            <a:endParaRPr lang="en-US" dirty="0"/>
          </a:p>
          <a:p>
            <a:r>
              <a:rPr lang="en-US" dirty="0" smtClean="0"/>
              <a:t>Story Time phonics approach includes </a:t>
            </a:r>
            <a:r>
              <a:rPr lang="en-US" dirty="0" smtClean="0"/>
              <a:t>both</a:t>
            </a:r>
            <a:endParaRPr lang="en-US" dirty="0"/>
          </a:p>
          <a:p>
            <a:endParaRPr lang="en-US" dirty="0" smtClean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4212" y="287383"/>
            <a:ext cx="10615159" cy="1881051"/>
          </a:xfrm>
        </p:spPr>
        <p:txBody>
          <a:bodyPr/>
          <a:lstStyle/>
          <a:p>
            <a:r>
              <a:rPr lang="en-US" dirty="0" smtClean="0"/>
              <a:t>How Can I Help my child learn to read?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356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2050474"/>
            <a:ext cx="11242177" cy="4641272"/>
          </a:xfrm>
        </p:spPr>
        <p:txBody>
          <a:bodyPr>
            <a:normAutofit/>
          </a:bodyPr>
          <a:lstStyle/>
          <a:p>
            <a:r>
              <a:rPr lang="en-US" sz="6000" dirty="0" smtClean="0">
                <a:solidFill>
                  <a:schemeClr val="accent1"/>
                </a:solidFill>
              </a:rPr>
              <a:t>Getting all the parts right!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Segmenting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Sounding</a:t>
            </a:r>
          </a:p>
          <a:p>
            <a:r>
              <a:rPr lang="en-US" dirty="0" err="1" smtClean="0">
                <a:solidFill>
                  <a:schemeClr val="accent1"/>
                </a:solidFill>
              </a:rPr>
              <a:t>Recognising</a:t>
            </a:r>
            <a:r>
              <a:rPr lang="en-US" dirty="0" smtClean="0">
                <a:solidFill>
                  <a:schemeClr val="accent1"/>
                </a:solidFill>
              </a:rPr>
              <a:t> graphemes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Blending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Noticing key words within text as well as in isolation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Comprehension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Finding a time to read when your child is focused and not </a:t>
            </a:r>
            <a:r>
              <a:rPr lang="en-US" smtClean="0">
                <a:solidFill>
                  <a:schemeClr val="accent1"/>
                </a:solidFill>
              </a:rPr>
              <a:t>too tired</a:t>
            </a:r>
            <a:endParaRPr lang="en-US" dirty="0" smtClean="0">
              <a:solidFill>
                <a:schemeClr val="accent1"/>
              </a:solidFill>
            </a:endParaRPr>
          </a:p>
          <a:p>
            <a:endParaRPr lang="en-US" dirty="0">
              <a:solidFill>
                <a:schemeClr val="accent1"/>
              </a:solidFill>
            </a:endParaRPr>
          </a:p>
          <a:p>
            <a:endParaRPr lang="en-US" dirty="0" smtClean="0">
              <a:solidFill>
                <a:schemeClr val="accent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4211" y="415636"/>
            <a:ext cx="10615159" cy="1198616"/>
          </a:xfrm>
        </p:spPr>
        <p:txBody>
          <a:bodyPr/>
          <a:lstStyle/>
          <a:p>
            <a:r>
              <a:rPr lang="en-US" dirty="0" smtClean="0"/>
              <a:t>Frustrations!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132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2050474"/>
            <a:ext cx="11242177" cy="4641272"/>
          </a:xfrm>
        </p:spPr>
        <p:txBody>
          <a:bodyPr>
            <a:normAutofit/>
          </a:bodyPr>
          <a:lstStyle/>
          <a:p>
            <a:r>
              <a:rPr lang="en-GB" sz="1900" dirty="0">
                <a:solidFill>
                  <a:schemeClr val="accent1"/>
                </a:solidFill>
                <a:latin typeface="Soft Elegance" panose="02000604060000020003" pitchFamily="2" charset="0"/>
              </a:rPr>
              <a:t>Key </a:t>
            </a: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Findings from research around early childhood reading.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The </a:t>
            </a:r>
            <a:r>
              <a:rPr lang="en-GB" sz="1900" dirty="0">
                <a:solidFill>
                  <a:schemeClr val="accent1"/>
                </a:solidFill>
                <a:latin typeface="Soft Elegance" panose="02000604060000020003" pitchFamily="2" charset="0"/>
              </a:rPr>
              <a:t>frequency of reading to children at a young age has a direct causal effect on their schooling </a:t>
            </a: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outcomes.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Reading </a:t>
            </a:r>
            <a:r>
              <a:rPr lang="en-GB" sz="1900" dirty="0">
                <a:solidFill>
                  <a:schemeClr val="accent1"/>
                </a:solidFill>
                <a:latin typeface="Soft Elegance" panose="02000604060000020003" pitchFamily="2" charset="0"/>
              </a:rPr>
              <a:t>to children at age 4-5 every day has a significant positive effect on their reading skills and cognitive skills (i.e., language and literacy, numeracy and cognition) later in life. </a:t>
            </a:r>
            <a:endParaRPr lang="en-GB" sz="1900" dirty="0" smtClean="0">
              <a:solidFill>
                <a:schemeClr val="accent1"/>
              </a:solidFill>
              <a:latin typeface="Soft Elegance" panose="02000604060000020003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Reading </a:t>
            </a:r>
            <a:r>
              <a:rPr lang="en-GB" sz="1900" dirty="0">
                <a:solidFill>
                  <a:schemeClr val="accent1"/>
                </a:solidFill>
                <a:latin typeface="Soft Elegance" panose="02000604060000020003" pitchFamily="2" charset="0"/>
              </a:rPr>
              <a:t>to children 3-5 days per week (compared to 2 or less) has the same effect on the child’s reading skills at age 4-5 as being six months older. </a:t>
            </a:r>
            <a:endParaRPr lang="en-GB" sz="1900" dirty="0" smtClean="0">
              <a:solidFill>
                <a:schemeClr val="accent1"/>
              </a:solidFill>
              <a:latin typeface="Soft Elegance" panose="02000604060000020003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Reading </a:t>
            </a:r>
            <a:r>
              <a:rPr lang="en-GB" sz="1900" dirty="0">
                <a:solidFill>
                  <a:schemeClr val="accent1"/>
                </a:solidFill>
                <a:latin typeface="Soft Elegance" panose="02000604060000020003" pitchFamily="2" charset="0"/>
              </a:rPr>
              <a:t>to them 6-7 days per week has the same effect as being almost 12 months older. </a:t>
            </a:r>
            <a:endParaRPr lang="en-GB" sz="1900" dirty="0" smtClean="0">
              <a:solidFill>
                <a:schemeClr val="accent1"/>
              </a:solidFill>
              <a:latin typeface="Soft Elegance" panose="02000604060000020003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Children </a:t>
            </a:r>
            <a:r>
              <a:rPr lang="en-GB" sz="1900" dirty="0">
                <a:solidFill>
                  <a:schemeClr val="accent1"/>
                </a:solidFill>
                <a:latin typeface="Soft Elegance" panose="02000604060000020003" pitchFamily="2" charset="0"/>
              </a:rPr>
              <a:t>read to more frequently at age 4-5 achieve higher scores </a:t>
            </a: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in national assessments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These </a:t>
            </a:r>
            <a:r>
              <a:rPr lang="en-GB" sz="1900" dirty="0">
                <a:solidFill>
                  <a:schemeClr val="accent1"/>
                </a:solidFill>
                <a:latin typeface="Soft Elegance" panose="02000604060000020003" pitchFamily="2" charset="0"/>
              </a:rPr>
              <a:t>differences in reading and cognitive skills are not related to the child’s family background or home environment but are the direct result of how frequently they have </a:t>
            </a:r>
            <a:r>
              <a:rPr lang="en-GB" sz="1900" dirty="0" smtClean="0">
                <a:solidFill>
                  <a:schemeClr val="accent1"/>
                </a:solidFill>
                <a:latin typeface="Soft Elegance" panose="02000604060000020003" pitchFamily="2" charset="0"/>
              </a:rPr>
              <a:t>been read with.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 smtClean="0">
              <a:solidFill>
                <a:schemeClr val="accent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4212" y="287383"/>
            <a:ext cx="10615159" cy="1881051"/>
          </a:xfrm>
        </p:spPr>
        <p:txBody>
          <a:bodyPr/>
          <a:lstStyle/>
          <a:p>
            <a:r>
              <a:rPr lang="en-US" dirty="0" smtClean="0"/>
              <a:t>Importance of regular reading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3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5695" y="1267889"/>
            <a:ext cx="11242177" cy="464127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solidFill>
                  <a:schemeClr val="accent1"/>
                </a:solidFill>
              </a:rPr>
              <a:t>Gross Motor strength, core strength activities-crab walking, bear walking, hanging, pulling, circuits activities, 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Hand/ eye coordination- throwing/ catching, </a:t>
            </a:r>
            <a:r>
              <a:rPr lang="en-US" dirty="0">
                <a:solidFill>
                  <a:schemeClr val="accent1"/>
                </a:solidFill>
              </a:rPr>
              <a:t>threading </a:t>
            </a:r>
            <a:r>
              <a:rPr lang="en-US" dirty="0" smtClean="0">
                <a:solidFill>
                  <a:schemeClr val="accent1"/>
                </a:solidFill>
              </a:rPr>
              <a:t>beads or cards, pillow fight, piñata, gardening, pouring, puzzles, balloon </a:t>
            </a:r>
            <a:r>
              <a:rPr lang="en-US" dirty="0" err="1" smtClean="0">
                <a:solidFill>
                  <a:schemeClr val="accent1"/>
                </a:solidFill>
              </a:rPr>
              <a:t>keepy</a:t>
            </a:r>
            <a:r>
              <a:rPr lang="en-US" dirty="0" smtClean="0">
                <a:solidFill>
                  <a:schemeClr val="accent1"/>
                </a:solidFill>
              </a:rPr>
              <a:t> </a:t>
            </a:r>
            <a:r>
              <a:rPr lang="en-US" dirty="0" err="1" smtClean="0">
                <a:solidFill>
                  <a:schemeClr val="accent1"/>
                </a:solidFill>
              </a:rPr>
              <a:t>uppy</a:t>
            </a:r>
            <a:r>
              <a:rPr lang="en-US" dirty="0" smtClean="0">
                <a:solidFill>
                  <a:schemeClr val="accent1"/>
                </a:solidFill>
              </a:rPr>
              <a:t> 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Hand strength- dough disco, popping bubble wrap, </a:t>
            </a:r>
            <a:r>
              <a:rPr lang="en-US" dirty="0" err="1" smtClean="0">
                <a:solidFill>
                  <a:schemeClr val="accent1"/>
                </a:solidFill>
              </a:rPr>
              <a:t>lego</a:t>
            </a:r>
            <a:r>
              <a:rPr lang="en-US" dirty="0" smtClean="0">
                <a:solidFill>
                  <a:schemeClr val="accent1"/>
                </a:solidFill>
              </a:rPr>
              <a:t>/ construction kits, pincer actions- tweezers and peas to squash, cutting with scissors variety of materials, 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Mark </a:t>
            </a:r>
            <a:r>
              <a:rPr lang="en-US" dirty="0">
                <a:solidFill>
                  <a:schemeClr val="accent1"/>
                </a:solidFill>
              </a:rPr>
              <a:t>making- chalks on </a:t>
            </a:r>
            <a:r>
              <a:rPr lang="en-US" dirty="0" smtClean="0">
                <a:solidFill>
                  <a:schemeClr val="accent1"/>
                </a:solidFill>
              </a:rPr>
              <a:t>pavements</a:t>
            </a:r>
            <a:r>
              <a:rPr lang="en-US" dirty="0">
                <a:solidFill>
                  <a:schemeClr val="accent1"/>
                </a:solidFill>
              </a:rPr>
              <a:t>, water and </a:t>
            </a:r>
            <a:r>
              <a:rPr lang="en-US" dirty="0" smtClean="0">
                <a:solidFill>
                  <a:schemeClr val="accent1"/>
                </a:solidFill>
              </a:rPr>
              <a:t>paintbrush, </a:t>
            </a:r>
            <a:r>
              <a:rPr lang="en-US" dirty="0" err="1" smtClean="0">
                <a:solidFill>
                  <a:schemeClr val="accent1"/>
                </a:solidFill>
              </a:rPr>
              <a:t>cornflour</a:t>
            </a:r>
            <a:r>
              <a:rPr lang="en-US" dirty="0" smtClean="0">
                <a:solidFill>
                  <a:schemeClr val="accent1"/>
                </a:solidFill>
              </a:rPr>
              <a:t> dough, shaving foam, bath crayons, stencils, rubbings with crayons, paper on top of sandpaper.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Pencil control- tripod grip, good pressure, pattern making, pencil disco, seating position- mazes, </a:t>
            </a:r>
            <a:r>
              <a:rPr lang="en-US" dirty="0" err="1" smtClean="0">
                <a:solidFill>
                  <a:schemeClr val="accent1"/>
                </a:solidFill>
              </a:rPr>
              <a:t>colouring</a:t>
            </a:r>
            <a:r>
              <a:rPr lang="en-US" dirty="0" smtClean="0">
                <a:solidFill>
                  <a:schemeClr val="accent1"/>
                </a:solidFill>
              </a:rPr>
              <a:t> with pencils, dot to dot, mark making left to right top to bottom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Name practice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Letter formation- print, pre cursive, cursive, joined, on lines, spacing and size</a:t>
            </a:r>
          </a:p>
          <a:p>
            <a:endParaRPr lang="en-US" dirty="0" smtClean="0">
              <a:solidFill>
                <a:schemeClr val="accent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75695" y="-613162"/>
            <a:ext cx="10615159" cy="1881051"/>
          </a:xfrm>
        </p:spPr>
        <p:txBody>
          <a:bodyPr/>
          <a:lstStyle/>
          <a:p>
            <a:r>
              <a:rPr lang="en-GB" dirty="0" smtClean="0"/>
              <a:t>Mark Making and Writing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196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9498" y="1351016"/>
            <a:ext cx="11242177" cy="5146766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>
                <a:solidFill>
                  <a:schemeClr val="accent1"/>
                </a:solidFill>
              </a:rPr>
              <a:t>Sound mat, caption action, sparkle marks and tricky words/ high frequency words to be sent home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Games ideas- Robot talk, password letters or tricky words on doors/ stairs for regular practice, syllable counting, rhyming games, hopscotch with sounds or tricky words, eye spy, 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Good websites, apps and online videos to support learning- </a:t>
            </a:r>
          </a:p>
          <a:p>
            <a:r>
              <a:rPr lang="en-US" dirty="0" smtClean="0">
                <a:solidFill>
                  <a:schemeClr val="accent1"/>
                </a:solidFill>
                <a:hlinkClick r:id="rId3"/>
              </a:rPr>
              <a:t>www.ictgames.co.uk</a:t>
            </a:r>
            <a:endParaRPr lang="en-US" dirty="0" smtClean="0">
              <a:solidFill>
                <a:schemeClr val="accent1"/>
              </a:solidFill>
            </a:endParaRPr>
          </a:p>
          <a:p>
            <a:r>
              <a:rPr lang="en-US" dirty="0" smtClean="0">
                <a:solidFill>
                  <a:schemeClr val="accent1"/>
                </a:solidFill>
                <a:hlinkClick r:id="rId4"/>
              </a:rPr>
              <a:t>www.phonicsplay.co.uk</a:t>
            </a:r>
            <a:endParaRPr lang="en-US" dirty="0" smtClean="0">
              <a:solidFill>
                <a:schemeClr val="accent1"/>
              </a:solidFill>
            </a:endParaRPr>
          </a:p>
          <a:p>
            <a:r>
              <a:rPr lang="en-US" dirty="0" smtClean="0">
                <a:solidFill>
                  <a:schemeClr val="accent1"/>
                </a:solidFill>
                <a:hlinkClick r:id="rId5"/>
              </a:rPr>
              <a:t>www.phonicsbloom.co.uk</a:t>
            </a:r>
            <a:endParaRPr lang="en-US" dirty="0" smtClean="0">
              <a:solidFill>
                <a:schemeClr val="accent1"/>
              </a:solidFill>
            </a:endParaRPr>
          </a:p>
          <a:p>
            <a:r>
              <a:rPr lang="en-US" dirty="0">
                <a:solidFill>
                  <a:schemeClr val="accent1"/>
                </a:solidFill>
              </a:rPr>
              <a:t>https://readingeggs.co.uk</a:t>
            </a:r>
            <a:r>
              <a:rPr lang="en-US" dirty="0" smtClean="0">
                <a:solidFill>
                  <a:schemeClr val="accent1"/>
                </a:solidFill>
              </a:rPr>
              <a:t>/</a:t>
            </a:r>
          </a:p>
          <a:p>
            <a:r>
              <a:rPr lang="en-US" dirty="0" err="1" smtClean="0">
                <a:solidFill>
                  <a:schemeClr val="accent1"/>
                </a:solidFill>
              </a:rPr>
              <a:t>Alphablocks</a:t>
            </a:r>
            <a:endParaRPr lang="en-US" dirty="0" smtClean="0">
              <a:solidFill>
                <a:schemeClr val="accent1"/>
              </a:solidFill>
            </a:endParaRPr>
          </a:p>
          <a:p>
            <a:r>
              <a:rPr lang="en-US" dirty="0">
                <a:solidFill>
                  <a:schemeClr val="accent1"/>
                </a:solidFill>
                <a:hlinkClick r:id="rId6"/>
              </a:rPr>
              <a:t>https://home.oxfordowl.co.uk/reading/reading-age-4-5-reception</a:t>
            </a:r>
            <a:r>
              <a:rPr lang="en-US" dirty="0" smtClean="0">
                <a:solidFill>
                  <a:schemeClr val="accent1"/>
                </a:solidFill>
                <a:hlinkClick r:id="rId6"/>
              </a:rPr>
              <a:t>/</a:t>
            </a:r>
            <a:endParaRPr lang="en-US" dirty="0" smtClean="0">
              <a:solidFill>
                <a:schemeClr val="accent1"/>
              </a:solidFill>
            </a:endParaRPr>
          </a:p>
          <a:p>
            <a:r>
              <a:rPr lang="en-US" dirty="0">
                <a:solidFill>
                  <a:schemeClr val="accent1"/>
                </a:solidFill>
                <a:hlinkClick r:id="rId7"/>
              </a:rPr>
              <a:t>https://</a:t>
            </a:r>
            <a:r>
              <a:rPr lang="en-US" dirty="0" smtClean="0">
                <a:solidFill>
                  <a:schemeClr val="accent1"/>
                </a:solidFill>
                <a:hlinkClick r:id="rId7"/>
              </a:rPr>
              <a:t>www.readingrockets.org/blogs/shanahan-literacy/11-ways-parents-can-help-their-children-read</a:t>
            </a:r>
            <a:endParaRPr lang="en-US" dirty="0" smtClean="0">
              <a:solidFill>
                <a:schemeClr val="accent1"/>
              </a:solidFill>
            </a:endParaRPr>
          </a:p>
          <a:p>
            <a:r>
              <a:rPr lang="en-US" dirty="0" smtClean="0">
                <a:solidFill>
                  <a:schemeClr val="accent1"/>
                </a:solidFill>
              </a:rPr>
              <a:t>Library visits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Asking child to write for purpose </a:t>
            </a:r>
            <a:r>
              <a:rPr lang="en-US" dirty="0" err="1" smtClean="0">
                <a:solidFill>
                  <a:schemeClr val="accent1"/>
                </a:solidFill>
              </a:rPr>
              <a:t>eg</a:t>
            </a:r>
            <a:r>
              <a:rPr lang="en-US" dirty="0" smtClean="0">
                <a:solidFill>
                  <a:schemeClr val="accent1"/>
                </a:solidFill>
              </a:rPr>
              <a:t>. Shopping list, breakfast request, letter to tooth fairy</a:t>
            </a:r>
          </a:p>
          <a:p>
            <a:endParaRPr lang="en-US" dirty="0" smtClean="0">
              <a:solidFill>
                <a:schemeClr val="accent1"/>
              </a:solidFill>
            </a:endParaRPr>
          </a:p>
          <a:p>
            <a:endParaRPr lang="en-US" dirty="0" smtClean="0">
              <a:solidFill>
                <a:schemeClr val="accent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17258" y="-530035"/>
            <a:ext cx="10615159" cy="1881051"/>
          </a:xfrm>
        </p:spPr>
        <p:txBody>
          <a:bodyPr/>
          <a:lstStyle/>
          <a:p>
            <a:r>
              <a:rPr lang="en-US" dirty="0" smtClean="0"/>
              <a:t>Resources/ Ideas at home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166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9498" y="1351016"/>
            <a:ext cx="11242177" cy="5146766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accent1"/>
                </a:solidFill>
                <a:hlinkClick r:id="rId3"/>
              </a:rPr>
              <a:t>https://</a:t>
            </a:r>
            <a:r>
              <a:rPr lang="en-US" dirty="0" smtClean="0">
                <a:solidFill>
                  <a:schemeClr val="accent1"/>
                </a:solidFill>
                <a:hlinkClick r:id="rId3"/>
              </a:rPr>
              <a:t>forms.office.com/Pages/ResponsePage.aspx?id=DQSIkWdsW0yxEjajBLZtrQAAAAAAAAAAAAZAAJVwjehUQ0kyNk05STJFVkVINE1HV0JDSVBFUEMxSi4u</a:t>
            </a:r>
            <a:endParaRPr lang="en-US" dirty="0" smtClean="0">
              <a:solidFill>
                <a:schemeClr val="accent1"/>
              </a:solidFill>
            </a:endParaRPr>
          </a:p>
          <a:p>
            <a:endParaRPr lang="en-US" dirty="0" smtClean="0">
              <a:solidFill>
                <a:schemeClr val="accent1"/>
              </a:solidFill>
            </a:endParaRPr>
          </a:p>
          <a:p>
            <a:r>
              <a:rPr lang="en-US" dirty="0" smtClean="0">
                <a:solidFill>
                  <a:schemeClr val="accent1"/>
                </a:solidFill>
              </a:rPr>
              <a:t>Share any other ideas from parents as to what you find works for your child.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17258" y="-530035"/>
            <a:ext cx="10615159" cy="1881051"/>
          </a:xfrm>
        </p:spPr>
        <p:txBody>
          <a:bodyPr/>
          <a:lstStyle/>
          <a:p>
            <a:r>
              <a:rPr lang="en-GB" dirty="0" smtClean="0"/>
              <a:t>Feedback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140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171</TotalTime>
  <Words>761</Words>
  <Application>Microsoft Office PowerPoint</Application>
  <PresentationFormat>Widescreen</PresentationFormat>
  <Paragraphs>65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Century Gothic</vt:lpstr>
      <vt:lpstr>Soft Elegance</vt:lpstr>
      <vt:lpstr>Wingdings 3</vt:lpstr>
      <vt:lpstr>Slice</vt:lpstr>
      <vt:lpstr>Parent Phonics session</vt:lpstr>
      <vt:lpstr>How Can I Help my child learn to read?</vt:lpstr>
      <vt:lpstr>Frustrations!</vt:lpstr>
      <vt:lpstr>Importance of regular reading</vt:lpstr>
      <vt:lpstr>Mark Making and Writing</vt:lpstr>
      <vt:lpstr>Resources/ Ideas at home</vt:lpstr>
      <vt:lpstr>Feedback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Phonics session</dc:title>
  <dc:creator>Kate Woodward</dc:creator>
  <cp:lastModifiedBy>Kate Woodward</cp:lastModifiedBy>
  <cp:revision>17</cp:revision>
  <dcterms:created xsi:type="dcterms:W3CDTF">2019-10-10T17:03:16Z</dcterms:created>
  <dcterms:modified xsi:type="dcterms:W3CDTF">2021-11-15T15:35:34Z</dcterms:modified>
</cp:coreProperties>
</file>