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59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786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886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235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206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965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440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240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427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170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800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162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16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2" r:id="rId6"/>
    <p:sldLayoutId id="2147483738" r:id="rId7"/>
    <p:sldLayoutId id="2147483739" r:id="rId8"/>
    <p:sldLayoutId id="2147483740" r:id="rId9"/>
    <p:sldLayoutId id="2147483741" r:id="rId10"/>
    <p:sldLayoutId id="214748374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Goldfish_1.jpg" TargetMode="External"/><Relationship Id="rId13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5.jpeg"/><Relationship Id="rId12" Type="http://schemas.openxmlformats.org/officeDocument/2006/relationships/hyperlink" Target="https://pxhere.com/en/photo/636456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en.wikipedia.org/wiki/Grey_heron" TargetMode="External"/><Relationship Id="rId11" Type="http://schemas.openxmlformats.org/officeDocument/2006/relationships/image" Target="../media/image7.jpeg"/><Relationship Id="rId5" Type="http://schemas.openxmlformats.org/officeDocument/2006/relationships/image" Target="../media/image4.jpg"/><Relationship Id="rId10" Type="http://schemas.openxmlformats.org/officeDocument/2006/relationships/hyperlink" Target="https://en.wikipedia.org/wiki/Blue_dasher" TargetMode="External"/><Relationship Id="rId4" Type="http://schemas.openxmlformats.org/officeDocument/2006/relationships/hyperlink" Target="https://www.geograph.org.uk/photo/930354" TargetMode="External"/><Relationship Id="rId9" Type="http://schemas.openxmlformats.org/officeDocument/2006/relationships/image" Target="../media/image6.jpeg"/><Relationship Id="rId14" Type="http://schemas.openxmlformats.org/officeDocument/2006/relationships/hyperlink" Target="https://en.wikipedia.org/wiki/Gerrida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88520&amp;picture=great-blue-heron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pngimg.com/download/35735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88520&amp;picture=great-blue-heron" TargetMode="External"/><Relationship Id="rId7" Type="http://schemas.openxmlformats.org/officeDocument/2006/relationships/hyperlink" Target="https://pngimg.com/download/26273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hyperlink" Target="https://pngimg.com/download/35735" TargetMode="Externa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://www.publicdomainpictures.net/view-image.php?image=88520&amp;picture=great-blue-heron" TargetMode="External"/><Relationship Id="rId7" Type="http://schemas.openxmlformats.org/officeDocument/2006/relationships/hyperlink" Target="https://pngimg.com/download/26273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hyperlink" Target="https://pngimg.com/download/35735" TargetMode="External"/><Relationship Id="rId4" Type="http://schemas.openxmlformats.org/officeDocument/2006/relationships/image" Target="../media/image12.png"/><Relationship Id="rId9" Type="http://schemas.openxmlformats.org/officeDocument/2006/relationships/hyperlink" Target="http://commons.wikimedia.org/wiki/File:Greenfrog_tadpole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hyperlink" Target="http://www.pngall.com/sun-png" TargetMode="External"/><Relationship Id="rId3" Type="http://schemas.openxmlformats.org/officeDocument/2006/relationships/hyperlink" Target="http://www.publicdomainpictures.net/view-image.php?image=88520&amp;picture=great-blue-heron" TargetMode="External"/><Relationship Id="rId7" Type="http://schemas.openxmlformats.org/officeDocument/2006/relationships/hyperlink" Target="https://pngimg.com/download/26273" TargetMode="External"/><Relationship Id="rId12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hyperlink" Target="http://commons.wikimedia.org/wiki/File:CSIRO_ScienceImage_4628_Bluegreen_algae_in_irrigation_drain.jpg" TargetMode="External"/><Relationship Id="rId5" Type="http://schemas.openxmlformats.org/officeDocument/2006/relationships/hyperlink" Target="https://pngimg.com/download/35735" TargetMode="External"/><Relationship Id="rId10" Type="http://schemas.openxmlformats.org/officeDocument/2006/relationships/image" Target="../media/image20.jpeg"/><Relationship Id="rId4" Type="http://schemas.openxmlformats.org/officeDocument/2006/relationships/image" Target="../media/image17.png"/><Relationship Id="rId9" Type="http://schemas.openxmlformats.org/officeDocument/2006/relationships/hyperlink" Target="http://commons.wikimedia.org/wiki/File:Greenfrog_tadpole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hyperlink" Target="http://www.pngall.com/sun-png" TargetMode="External"/><Relationship Id="rId3" Type="http://schemas.openxmlformats.org/officeDocument/2006/relationships/hyperlink" Target="http://www.publicdomainpictures.net/view-image.php?image=88520&amp;picture=great-blue-heron" TargetMode="External"/><Relationship Id="rId7" Type="http://schemas.openxmlformats.org/officeDocument/2006/relationships/hyperlink" Target="https://pngimg.com/download/26273" TargetMode="External"/><Relationship Id="rId12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hyperlink" Target="http://commons.wikimedia.org/wiki/File:CSIRO_ScienceImage_4628_Bluegreen_algae_in_irrigation_drain.jpg" TargetMode="External"/><Relationship Id="rId5" Type="http://schemas.openxmlformats.org/officeDocument/2006/relationships/hyperlink" Target="https://pngimg.com/download/35735" TargetMode="External"/><Relationship Id="rId10" Type="http://schemas.openxmlformats.org/officeDocument/2006/relationships/image" Target="../media/image20.jpeg"/><Relationship Id="rId4" Type="http://schemas.openxmlformats.org/officeDocument/2006/relationships/image" Target="../media/image17.png"/><Relationship Id="rId9" Type="http://schemas.openxmlformats.org/officeDocument/2006/relationships/hyperlink" Target="http://commons.wikimedia.org/wiki/File:Greenfrog_tadpole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7121B47-384D-4AA6-BFEE-9EB117D2A4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8AA8937-D869-4CEB-9DB3-A2AAE5433D8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84EE3D2-B06F-47DE-AAC1-4DB46BF883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" y="1378872"/>
            <a:ext cx="6040389" cy="4238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CEE2F2-76B0-4930-8539-E6CB8AAB2B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5379" y="1945133"/>
            <a:ext cx="4582230" cy="2244152"/>
          </a:xfrm>
        </p:spPr>
        <p:txBody>
          <a:bodyPr>
            <a:normAutofit/>
          </a:bodyPr>
          <a:lstStyle/>
          <a:p>
            <a:r>
              <a:rPr lang="en-GB" sz="4800" i="0" dirty="0">
                <a:latin typeface="Calibri" panose="020F0502020204030204" pitchFamily="34" charset="0"/>
                <a:cs typeface="Calibri" panose="020F0502020204030204" pitchFamily="34" charset="0"/>
              </a:rPr>
              <a:t>Food chains in a</a:t>
            </a:r>
            <a:br>
              <a:rPr lang="en-GB" sz="4800" i="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800" i="0" dirty="0">
                <a:latin typeface="Calibri" panose="020F0502020204030204" pitchFamily="34" charset="0"/>
                <a:cs typeface="Calibri" panose="020F0502020204030204" pitchFamily="34" charset="0"/>
              </a:rPr>
              <a:t>pond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599FC7B-1DF7-4530-83E5-C095D4A2DE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80590" y="0"/>
            <a:ext cx="1355886" cy="6796617"/>
            <a:chOff x="10580590" y="0"/>
            <a:chExt cx="1355886" cy="6796617"/>
          </a:xfrm>
        </p:grpSpPr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id="{2DE640CE-132C-43BE-BCA3-8F0BE59F46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3595" y="668164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0">
              <a:extLst>
                <a:ext uri="{FF2B5EF4-FFF2-40B4-BE49-F238E27FC236}">
                  <a16:creationId xmlns:a16="http://schemas.microsoft.com/office/drawing/2014/main" id="{000F7CF0-3D04-492F-A268-9018177261A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0842" y="152662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5">
              <a:extLst>
                <a:ext uri="{FF2B5EF4-FFF2-40B4-BE49-F238E27FC236}">
                  <a16:creationId xmlns:a16="http://schemas.microsoft.com/office/drawing/2014/main" id="{C1DEC041-746E-4EA1-B788-1F7F7483510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4772" y="666859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5F1AFD93-4239-40D2-8DCA-F946C9E6E6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8186" y="410116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F7C397F6-59FA-4A2D-8F3F-BEB6EE859DE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18104" y="2096992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19BD7C73-D214-444B-88EB-EE29E138BDE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02867" y="229455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C4F6F166-B2C7-4DEF-9D27-8C7C5281ED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72206" y="1124393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1836659E-9BA4-478B-888E-7918CD1E4F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85893" y="91182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id="{11DC92E8-61D6-4678-A815-0A449C372F5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73117" y="1395534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7">
              <a:extLst>
                <a:ext uri="{FF2B5EF4-FFF2-40B4-BE49-F238E27FC236}">
                  <a16:creationId xmlns:a16="http://schemas.microsoft.com/office/drawing/2014/main" id="{16F2F68A-C3D4-4CF7-BC66-3BB510BA95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63593" y="1832636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27E279E3-83BE-46D7-BC57-137DED9A1D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50677" y="1610044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65AB9160-E89C-4231-9056-39F8CBAF0E8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5927" y="1153146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3">
              <a:extLst>
                <a:ext uri="{FF2B5EF4-FFF2-40B4-BE49-F238E27FC236}">
                  <a16:creationId xmlns:a16="http://schemas.microsoft.com/office/drawing/2014/main" id="{8CC42264-7CBA-4049-8CE9-F42DA07F27E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39919" y="86103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51">
              <a:extLst>
                <a:ext uri="{FF2B5EF4-FFF2-40B4-BE49-F238E27FC236}">
                  <a16:creationId xmlns:a16="http://schemas.microsoft.com/office/drawing/2014/main" id="{22AC0855-2BCD-48C6-B7E9-93E17644991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12888" y="1015451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52">
              <a:extLst>
                <a:ext uri="{FF2B5EF4-FFF2-40B4-BE49-F238E27FC236}">
                  <a16:creationId xmlns:a16="http://schemas.microsoft.com/office/drawing/2014/main" id="{8F2B8603-2341-48E0-A478-D3DEC6BCB3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09893" y="451020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53">
              <a:extLst>
                <a:ext uri="{FF2B5EF4-FFF2-40B4-BE49-F238E27FC236}">
                  <a16:creationId xmlns:a16="http://schemas.microsoft.com/office/drawing/2014/main" id="{9829AAB0-C80F-4816-98D9-B073E0E025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00974" y="1254224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54">
              <a:extLst>
                <a:ext uri="{FF2B5EF4-FFF2-40B4-BE49-F238E27FC236}">
                  <a16:creationId xmlns:a16="http://schemas.microsoft.com/office/drawing/2014/main" id="{FFF2AF19-A868-44F8-944E-8625EFEA7A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6821" y="614648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55">
              <a:extLst>
                <a:ext uri="{FF2B5EF4-FFF2-40B4-BE49-F238E27FC236}">
                  <a16:creationId xmlns:a16="http://schemas.microsoft.com/office/drawing/2014/main" id="{19C481A9-3BCA-4C40-A323-E99C9481315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00834" y="1463825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56">
              <a:extLst>
                <a:ext uri="{FF2B5EF4-FFF2-40B4-BE49-F238E27FC236}">
                  <a16:creationId xmlns:a16="http://schemas.microsoft.com/office/drawing/2014/main" id="{B6DEB2DB-99F0-41FE-8F15-BEB091B2510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00530" y="229386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57">
              <a:extLst>
                <a:ext uri="{FF2B5EF4-FFF2-40B4-BE49-F238E27FC236}">
                  <a16:creationId xmlns:a16="http://schemas.microsoft.com/office/drawing/2014/main" id="{635C6778-22C5-4739-ADA3-03D9500BAAA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6983" y="1673570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59">
              <a:extLst>
                <a:ext uri="{FF2B5EF4-FFF2-40B4-BE49-F238E27FC236}">
                  <a16:creationId xmlns:a16="http://schemas.microsoft.com/office/drawing/2014/main" id="{2A768F35-A374-4597-8C0F-E5E9170C4CE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6433" y="255923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60">
              <a:extLst>
                <a:ext uri="{FF2B5EF4-FFF2-40B4-BE49-F238E27FC236}">
                  <a16:creationId xmlns:a16="http://schemas.microsoft.com/office/drawing/2014/main" id="{3F5CA884-0B4E-4C1E-A397-B03B860D2DC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1664" y="190336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61">
              <a:extLst>
                <a:ext uri="{FF2B5EF4-FFF2-40B4-BE49-F238E27FC236}">
                  <a16:creationId xmlns:a16="http://schemas.microsoft.com/office/drawing/2014/main" id="{319CE7B5-B5E2-4F13-ABF5-1CDF0865402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961" y="2137724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78">
              <a:extLst>
                <a:ext uri="{FF2B5EF4-FFF2-40B4-BE49-F238E27FC236}">
                  <a16:creationId xmlns:a16="http://schemas.microsoft.com/office/drawing/2014/main" id="{397D2E03-98AE-4647-821F-85862785BB0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47199" y="721463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79">
              <a:extLst>
                <a:ext uri="{FF2B5EF4-FFF2-40B4-BE49-F238E27FC236}">
                  <a16:creationId xmlns:a16="http://schemas.microsoft.com/office/drawing/2014/main" id="{17C275DB-E849-4EA4-8713-32B5D2DE9B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59571" y="95250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80">
              <a:extLst>
                <a:ext uri="{FF2B5EF4-FFF2-40B4-BE49-F238E27FC236}">
                  <a16:creationId xmlns:a16="http://schemas.microsoft.com/office/drawing/2014/main" id="{5C9D14FB-8462-4595-9073-0C1669E55D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54230" y="1190303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2">
              <a:extLst>
                <a:ext uri="{FF2B5EF4-FFF2-40B4-BE49-F238E27FC236}">
                  <a16:creationId xmlns:a16="http://schemas.microsoft.com/office/drawing/2014/main" id="{61CFC522-2DDE-41FE-A896-31FD81E75BF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97973" y="5809440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84">
              <a:extLst>
                <a:ext uri="{FF2B5EF4-FFF2-40B4-BE49-F238E27FC236}">
                  <a16:creationId xmlns:a16="http://schemas.microsoft.com/office/drawing/2014/main" id="{1DE986F0-71DA-4FC5-9B8D-B80BCA378EC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28689" y="516877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86">
              <a:extLst>
                <a:ext uri="{FF2B5EF4-FFF2-40B4-BE49-F238E27FC236}">
                  <a16:creationId xmlns:a16="http://schemas.microsoft.com/office/drawing/2014/main" id="{FD3945E4-65D1-40A4-AA52-E82C5758BAB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38658" y="170868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89">
              <a:extLst>
                <a:ext uri="{FF2B5EF4-FFF2-40B4-BE49-F238E27FC236}">
                  <a16:creationId xmlns:a16="http://schemas.microsoft.com/office/drawing/2014/main" id="{69EDD546-3725-4141-9AEE-446524F560C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95939" y="5625289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90">
              <a:extLst>
                <a:ext uri="{FF2B5EF4-FFF2-40B4-BE49-F238E27FC236}">
                  <a16:creationId xmlns:a16="http://schemas.microsoft.com/office/drawing/2014/main" id="{29EB779D-53F9-4449-A3B9-B16A6EBF41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71313" y="2076674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05">
              <a:extLst>
                <a:ext uri="{FF2B5EF4-FFF2-40B4-BE49-F238E27FC236}">
                  <a16:creationId xmlns:a16="http://schemas.microsoft.com/office/drawing/2014/main" id="{C163A133-1361-488B-ACD1-7F6A6DE25E8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9649" y="5935260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06">
              <a:extLst>
                <a:ext uri="{FF2B5EF4-FFF2-40B4-BE49-F238E27FC236}">
                  <a16:creationId xmlns:a16="http://schemas.microsoft.com/office/drawing/2014/main" id="{0D0520FA-0028-46DA-BF2D-2DC8D74D4F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74357" y="589486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08">
              <a:extLst>
                <a:ext uri="{FF2B5EF4-FFF2-40B4-BE49-F238E27FC236}">
                  <a16:creationId xmlns:a16="http://schemas.microsoft.com/office/drawing/2014/main" id="{23F22E59-1B66-47AA-BA81-7B4191A480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59785" y="1102738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10">
              <a:extLst>
                <a:ext uri="{FF2B5EF4-FFF2-40B4-BE49-F238E27FC236}">
                  <a16:creationId xmlns:a16="http://schemas.microsoft.com/office/drawing/2014/main" id="{36F7FB00-9A76-4C0E-A05C-CA6B96A1D01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52081" y="341651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11">
              <a:extLst>
                <a:ext uri="{FF2B5EF4-FFF2-40B4-BE49-F238E27FC236}">
                  <a16:creationId xmlns:a16="http://schemas.microsoft.com/office/drawing/2014/main" id="{68DA8E50-B15F-4B3A-90EC-2A03E257B2C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66505" y="1297711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12">
              <a:extLst>
                <a:ext uri="{FF2B5EF4-FFF2-40B4-BE49-F238E27FC236}">
                  <a16:creationId xmlns:a16="http://schemas.microsoft.com/office/drawing/2014/main" id="{82C7AB40-A354-4997-93B2-B7DE6C7D447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62783" y="91049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23">
              <a:extLst>
                <a:ext uri="{FF2B5EF4-FFF2-40B4-BE49-F238E27FC236}">
                  <a16:creationId xmlns:a16="http://schemas.microsoft.com/office/drawing/2014/main" id="{C62E3823-6812-4FC3-9E11-0D743AF69A6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33793" y="214054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30">
              <a:extLst>
                <a:ext uri="{FF2B5EF4-FFF2-40B4-BE49-F238E27FC236}">
                  <a16:creationId xmlns:a16="http://schemas.microsoft.com/office/drawing/2014/main" id="{BD38CEC7-EB05-4770-88A0-21AB3389ECE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07014" y="503303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31">
              <a:extLst>
                <a:ext uri="{FF2B5EF4-FFF2-40B4-BE49-F238E27FC236}">
                  <a16:creationId xmlns:a16="http://schemas.microsoft.com/office/drawing/2014/main" id="{2C2A7A5C-8262-4207-A106-7925BEE25E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20832" y="1058290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132">
              <a:extLst>
                <a:ext uri="{FF2B5EF4-FFF2-40B4-BE49-F238E27FC236}">
                  <a16:creationId xmlns:a16="http://schemas.microsoft.com/office/drawing/2014/main" id="{109B8939-2359-4AA5-BE84-D08AD6896C5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04163" y="589406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135">
              <a:extLst>
                <a:ext uri="{FF2B5EF4-FFF2-40B4-BE49-F238E27FC236}">
                  <a16:creationId xmlns:a16="http://schemas.microsoft.com/office/drawing/2014/main" id="{28E156B2-2673-4090-B92A-DD788F9182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08171" y="828632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41">
              <a:extLst>
                <a:ext uri="{FF2B5EF4-FFF2-40B4-BE49-F238E27FC236}">
                  <a16:creationId xmlns:a16="http://schemas.microsoft.com/office/drawing/2014/main" id="{7EF42F55-E2C9-4A07-91DA-8C10E0D7F4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58486" y="1194032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5">
              <a:extLst>
                <a:ext uri="{FF2B5EF4-FFF2-40B4-BE49-F238E27FC236}">
                  <a16:creationId xmlns:a16="http://schemas.microsoft.com/office/drawing/2014/main" id="{1230B5C4-95EA-4655-8618-08D13B32DCC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88752" y="2765620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6">
              <a:extLst>
                <a:ext uri="{FF2B5EF4-FFF2-40B4-BE49-F238E27FC236}">
                  <a16:creationId xmlns:a16="http://schemas.microsoft.com/office/drawing/2014/main" id="{90469482-5E37-4BFE-9F83-760D56D2CAD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90279" y="5109777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7">
              <a:extLst>
                <a:ext uri="{FF2B5EF4-FFF2-40B4-BE49-F238E27FC236}">
                  <a16:creationId xmlns:a16="http://schemas.microsoft.com/office/drawing/2014/main" id="{14E7CD44-9E2F-4FB6-AED9-D9BDB042E7E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58709" y="2479307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8">
              <a:extLst>
                <a:ext uri="{FF2B5EF4-FFF2-40B4-BE49-F238E27FC236}">
                  <a16:creationId xmlns:a16="http://schemas.microsoft.com/office/drawing/2014/main" id="{4DF38201-76AF-46C0-B2C7-3643EEED0A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47157" y="481073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9">
              <a:extLst>
                <a:ext uri="{FF2B5EF4-FFF2-40B4-BE49-F238E27FC236}">
                  <a16:creationId xmlns:a16="http://schemas.microsoft.com/office/drawing/2014/main" id="{F829FF5C-5043-4640-B01F-F0F28271D7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55295" y="4530259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1">
              <a:extLst>
                <a:ext uri="{FF2B5EF4-FFF2-40B4-BE49-F238E27FC236}">
                  <a16:creationId xmlns:a16="http://schemas.microsoft.com/office/drawing/2014/main" id="{D8EEAE37-148C-4CE3-89B1-152EA4AFD50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15656" y="4269027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2">
              <a:extLst>
                <a:ext uri="{FF2B5EF4-FFF2-40B4-BE49-F238E27FC236}">
                  <a16:creationId xmlns:a16="http://schemas.microsoft.com/office/drawing/2014/main" id="{A61104F5-14AD-4EB7-A54C-DAF0A2FCAB9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27432" y="3766546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3">
              <a:extLst>
                <a:ext uri="{FF2B5EF4-FFF2-40B4-BE49-F238E27FC236}">
                  <a16:creationId xmlns:a16="http://schemas.microsoft.com/office/drawing/2014/main" id="{EC38536F-D0A4-4AEC-A9F8-389E8990D9C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31897" y="3170516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4">
              <a:extLst>
                <a:ext uri="{FF2B5EF4-FFF2-40B4-BE49-F238E27FC236}">
                  <a16:creationId xmlns:a16="http://schemas.microsoft.com/office/drawing/2014/main" id="{127854F2-6E1A-4EFC-855D-55DECDD8B9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22537" y="3410446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6">
              <a:extLst>
                <a:ext uri="{FF2B5EF4-FFF2-40B4-BE49-F238E27FC236}">
                  <a16:creationId xmlns:a16="http://schemas.microsoft.com/office/drawing/2014/main" id="{9A119165-64BD-4252-8438-117F3E43E1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06272" y="4009578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17">
              <a:extLst>
                <a:ext uri="{FF2B5EF4-FFF2-40B4-BE49-F238E27FC236}">
                  <a16:creationId xmlns:a16="http://schemas.microsoft.com/office/drawing/2014/main" id="{B53A63B6-93A3-46DF-8EBB-44894367190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41251" y="5422266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21">
              <a:extLst>
                <a:ext uri="{FF2B5EF4-FFF2-40B4-BE49-F238E27FC236}">
                  <a16:creationId xmlns:a16="http://schemas.microsoft.com/office/drawing/2014/main" id="{B84CD6CD-22DF-4D8A-9074-674F7B23D54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89242" y="5733420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25">
              <a:extLst>
                <a:ext uri="{FF2B5EF4-FFF2-40B4-BE49-F238E27FC236}">
                  <a16:creationId xmlns:a16="http://schemas.microsoft.com/office/drawing/2014/main" id="{6CAC2E54-038E-42E0-A5CA-7260279ABC4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80615" y="6658415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29">
              <a:extLst>
                <a:ext uri="{FF2B5EF4-FFF2-40B4-BE49-F238E27FC236}">
                  <a16:creationId xmlns:a16="http://schemas.microsoft.com/office/drawing/2014/main" id="{9D859BA7-EA9B-49BC-BAB5-5AA5DD96280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670125" y="5972127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31">
              <a:extLst>
                <a:ext uri="{FF2B5EF4-FFF2-40B4-BE49-F238E27FC236}">
                  <a16:creationId xmlns:a16="http://schemas.microsoft.com/office/drawing/2014/main" id="{132A12C0-F9E0-402E-86BF-0CA6126455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44008" y="6352160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32">
              <a:extLst>
                <a:ext uri="{FF2B5EF4-FFF2-40B4-BE49-F238E27FC236}">
                  <a16:creationId xmlns:a16="http://schemas.microsoft.com/office/drawing/2014/main" id="{B6052C85-F025-4AEC-BA73-B3D732161B8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0006" y="3296600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33">
              <a:extLst>
                <a:ext uri="{FF2B5EF4-FFF2-40B4-BE49-F238E27FC236}">
                  <a16:creationId xmlns:a16="http://schemas.microsoft.com/office/drawing/2014/main" id="{5DEC65F1-8509-4F25-9D55-7CD837E188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9919" y="4387911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34">
              <a:extLst>
                <a:ext uri="{FF2B5EF4-FFF2-40B4-BE49-F238E27FC236}">
                  <a16:creationId xmlns:a16="http://schemas.microsoft.com/office/drawing/2014/main" id="{AB3D96EE-DFC5-4071-89B2-F5DB3ACD11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3849" y="5385234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35">
              <a:extLst>
                <a:ext uri="{FF2B5EF4-FFF2-40B4-BE49-F238E27FC236}">
                  <a16:creationId xmlns:a16="http://schemas.microsoft.com/office/drawing/2014/main" id="{8F5F8AEE-422E-4180-8C39-6FCEC059CB4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9501" y="4596138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36">
              <a:extLst>
                <a:ext uri="{FF2B5EF4-FFF2-40B4-BE49-F238E27FC236}">
                  <a16:creationId xmlns:a16="http://schemas.microsoft.com/office/drawing/2014/main" id="{934D274F-F47D-47DE-AF0F-A1939A3F2E5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1638" y="6047123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37">
              <a:extLst>
                <a:ext uri="{FF2B5EF4-FFF2-40B4-BE49-F238E27FC236}">
                  <a16:creationId xmlns:a16="http://schemas.microsoft.com/office/drawing/2014/main" id="{0A7C4035-FD5D-4380-90B8-3F24A816C10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3404" y="3060660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38">
              <a:extLst>
                <a:ext uri="{FF2B5EF4-FFF2-40B4-BE49-F238E27FC236}">
                  <a16:creationId xmlns:a16="http://schemas.microsoft.com/office/drawing/2014/main" id="{C7F15AEE-302F-4C4B-8669-7D196FA2CAB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1073" y="4900756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39">
              <a:extLst>
                <a:ext uri="{FF2B5EF4-FFF2-40B4-BE49-F238E27FC236}">
                  <a16:creationId xmlns:a16="http://schemas.microsoft.com/office/drawing/2014/main" id="{D034440B-82AF-497A-9D49-3907F4905D4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3181" y="5141877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40">
              <a:extLst>
                <a:ext uri="{FF2B5EF4-FFF2-40B4-BE49-F238E27FC236}">
                  <a16:creationId xmlns:a16="http://schemas.microsoft.com/office/drawing/2014/main" id="{C473DED0-7789-47BA-88E9-BA510F17F4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8145" y="25985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41">
              <a:extLst>
                <a:ext uri="{FF2B5EF4-FFF2-40B4-BE49-F238E27FC236}">
                  <a16:creationId xmlns:a16="http://schemas.microsoft.com/office/drawing/2014/main" id="{61660303-C328-4E3E-B718-FF16FE8082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1638" y="627913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42">
              <a:extLst>
                <a:ext uri="{FF2B5EF4-FFF2-40B4-BE49-F238E27FC236}">
                  <a16:creationId xmlns:a16="http://schemas.microsoft.com/office/drawing/2014/main" id="{889A903A-3978-4E46-8E90-C21B27B80FE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39806" y="5597147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44">
              <a:extLst>
                <a:ext uri="{FF2B5EF4-FFF2-40B4-BE49-F238E27FC236}">
                  <a16:creationId xmlns:a16="http://schemas.microsoft.com/office/drawing/2014/main" id="{D999DFDA-98C7-49A3-A202-413BE43AB7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3596" y="4081275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45">
              <a:extLst>
                <a:ext uri="{FF2B5EF4-FFF2-40B4-BE49-F238E27FC236}">
                  <a16:creationId xmlns:a16="http://schemas.microsoft.com/office/drawing/2014/main" id="{D8AE04A9-F987-40C8-8324-54B6166397B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1445" y="5837101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46">
              <a:extLst>
                <a:ext uri="{FF2B5EF4-FFF2-40B4-BE49-F238E27FC236}">
                  <a16:creationId xmlns:a16="http://schemas.microsoft.com/office/drawing/2014/main" id="{6BDC2FAA-6705-4773-A719-9B7BA5EC7F2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0504" y="2831197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47">
              <a:extLst>
                <a:ext uri="{FF2B5EF4-FFF2-40B4-BE49-F238E27FC236}">
                  <a16:creationId xmlns:a16="http://schemas.microsoft.com/office/drawing/2014/main" id="{39D3DD60-78EA-41B8-9629-B2097C0257F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8649" y="3850148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48">
              <a:extLst>
                <a:ext uri="{FF2B5EF4-FFF2-40B4-BE49-F238E27FC236}">
                  <a16:creationId xmlns:a16="http://schemas.microsoft.com/office/drawing/2014/main" id="{C82D54CE-3C15-4476-A162-D2B18460877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3906" y="3616678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49">
              <a:extLst>
                <a:ext uri="{FF2B5EF4-FFF2-40B4-BE49-F238E27FC236}">
                  <a16:creationId xmlns:a16="http://schemas.microsoft.com/office/drawing/2014/main" id="{C77AD9C8-EFE2-459E-9D2D-6D3F9003561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2520" y="6508346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70">
              <a:extLst>
                <a:ext uri="{FF2B5EF4-FFF2-40B4-BE49-F238E27FC236}">
                  <a16:creationId xmlns:a16="http://schemas.microsoft.com/office/drawing/2014/main" id="{A0B8A69D-893C-4130-B6D9-EE7A4151640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099" y="6187020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75">
              <a:extLst>
                <a:ext uri="{FF2B5EF4-FFF2-40B4-BE49-F238E27FC236}">
                  <a16:creationId xmlns:a16="http://schemas.microsoft.com/office/drawing/2014/main" id="{98B6FAFB-A59E-4743-88ED-ECC8308A163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86635" y="2983476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85">
              <a:extLst>
                <a:ext uri="{FF2B5EF4-FFF2-40B4-BE49-F238E27FC236}">
                  <a16:creationId xmlns:a16="http://schemas.microsoft.com/office/drawing/2014/main" id="{AD93045F-69E5-4B98-8A99-B093F9A436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6504" y="6435018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87">
              <a:extLst>
                <a:ext uri="{FF2B5EF4-FFF2-40B4-BE49-F238E27FC236}">
                  <a16:creationId xmlns:a16="http://schemas.microsoft.com/office/drawing/2014/main" id="{EE6C8149-2426-4883-A4E6-70F4CB0BF3E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3983" y="6658052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17">
              <a:extLst>
                <a:ext uri="{FF2B5EF4-FFF2-40B4-BE49-F238E27FC236}">
                  <a16:creationId xmlns:a16="http://schemas.microsoft.com/office/drawing/2014/main" id="{AD2584B5-8D22-45BD-A767-26635B70D52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90501" y="5875775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18">
              <a:extLst>
                <a:ext uri="{FF2B5EF4-FFF2-40B4-BE49-F238E27FC236}">
                  <a16:creationId xmlns:a16="http://schemas.microsoft.com/office/drawing/2014/main" id="{21F6A307-936F-4618-8F06-A639C91C97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80865" y="6433515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19">
              <a:extLst>
                <a:ext uri="{FF2B5EF4-FFF2-40B4-BE49-F238E27FC236}">
                  <a16:creationId xmlns:a16="http://schemas.microsoft.com/office/drawing/2014/main" id="{4E79E3A2-3436-4935-AFA0-6D81A1F545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67932" y="617468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39">
              <a:extLst>
                <a:ext uri="{FF2B5EF4-FFF2-40B4-BE49-F238E27FC236}">
                  <a16:creationId xmlns:a16="http://schemas.microsoft.com/office/drawing/2014/main" id="{88D3F1C3-57F7-4475-BE24-994E429A78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94855" y="6687383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44">
              <a:extLst>
                <a:ext uri="{FF2B5EF4-FFF2-40B4-BE49-F238E27FC236}">
                  <a16:creationId xmlns:a16="http://schemas.microsoft.com/office/drawing/2014/main" id="{15EE5509-C1EF-4CE6-8DFF-08F8CFF9506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54987" y="6067649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45">
              <a:extLst>
                <a:ext uri="{FF2B5EF4-FFF2-40B4-BE49-F238E27FC236}">
                  <a16:creationId xmlns:a16="http://schemas.microsoft.com/office/drawing/2014/main" id="{4E19D03A-8D08-4A59-A8B8-E44825AD5F9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72583" y="635706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8">
              <a:extLst>
                <a:ext uri="{FF2B5EF4-FFF2-40B4-BE49-F238E27FC236}">
                  <a16:creationId xmlns:a16="http://schemas.microsoft.com/office/drawing/2014/main" id="{24C9664D-878C-4BAE-9D15-1B5F9222E5E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83983" y="596321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8">
              <a:extLst>
                <a:ext uri="{FF2B5EF4-FFF2-40B4-BE49-F238E27FC236}">
                  <a16:creationId xmlns:a16="http://schemas.microsoft.com/office/drawing/2014/main" id="{49E2A78F-5EF2-48FF-9F7B-F4F265DE34B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7661" y="35327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8">
              <a:extLst>
                <a:ext uri="{FF2B5EF4-FFF2-40B4-BE49-F238E27FC236}">
                  <a16:creationId xmlns:a16="http://schemas.microsoft.com/office/drawing/2014/main" id="{410802B9-9228-43C9-A27E-CB4CC0B50D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87838" y="9752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6">
              <a:extLst>
                <a:ext uri="{FF2B5EF4-FFF2-40B4-BE49-F238E27FC236}">
                  <a16:creationId xmlns:a16="http://schemas.microsoft.com/office/drawing/2014/main" id="{2EB97A80-0E3D-48D2-B0C2-E10739A39EB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67088" y="1879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6">
              <a:extLst>
                <a:ext uri="{FF2B5EF4-FFF2-40B4-BE49-F238E27FC236}">
                  <a16:creationId xmlns:a16="http://schemas.microsoft.com/office/drawing/2014/main" id="{9C52230F-B5E5-40D3-8563-0914770C7D4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0290" y="5759184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23A0792D-9096-49FD-BD16-CAD51BB082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22" r="11709" b="-2"/>
          <a:stretch/>
        </p:blipFill>
        <p:spPr>
          <a:xfrm>
            <a:off x="6874939" y="1378872"/>
            <a:ext cx="4470215" cy="423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80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209E-8C47-4B2C-BB72-FECBF5319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do these words mean?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E8AC8-6294-4124-82E9-04A62CD57F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69959"/>
            <a:ext cx="468405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Predator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A predator is an animal that eats other animals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C2A006-CA31-48A6-9EB2-665290E480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69959"/>
            <a:ext cx="468405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Prey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Prey are the animals that the predator eats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019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209E-8C47-4B2C-BB72-FECBF5319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think of some animals that live in a pond?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E8AC8-6294-4124-82E9-04A62CD57F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32683" cy="9231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What do they eat?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Content Placeholder 7" descr="Frog amongst lily pads">
            <a:extLst>
              <a:ext uri="{FF2B5EF4-FFF2-40B4-BE49-F238E27FC236}">
                <a16:creationId xmlns:a16="http://schemas.microsoft.com/office/drawing/2014/main" id="{23D57B77-E765-402B-B2A2-E66F5A062E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950" y="1300720"/>
            <a:ext cx="2563269" cy="1947482"/>
          </a:xfrm>
        </p:spPr>
      </p:pic>
      <p:pic>
        <p:nvPicPr>
          <p:cNvPr id="10" name="Picture 9" descr="A pond surrounded by trees&#10;&#10;Description automatically generated with low confidence">
            <a:extLst>
              <a:ext uri="{FF2B5EF4-FFF2-40B4-BE49-F238E27FC236}">
                <a16:creationId xmlns:a16="http://schemas.microsoft.com/office/drawing/2014/main" id="{700D27D0-E26F-4B0D-BDE7-F828AA62A0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1040753" y="2926080"/>
            <a:ext cx="4690872" cy="3518154"/>
          </a:xfrm>
          <a:prstGeom prst="rect">
            <a:avLst/>
          </a:prstGeom>
        </p:spPr>
      </p:pic>
      <p:pic>
        <p:nvPicPr>
          <p:cNvPr id="13" name="Picture 12" descr="A bird standing on a beach&#10;&#10;Description automatically generated with medium confidence">
            <a:extLst>
              <a:ext uri="{FF2B5EF4-FFF2-40B4-BE49-F238E27FC236}">
                <a16:creationId xmlns:a16="http://schemas.microsoft.com/office/drawing/2014/main" id="{227F1ADF-08A3-47F9-ACE7-2B57807EDE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5560793" y="2274461"/>
            <a:ext cx="1148918" cy="1723377"/>
          </a:xfrm>
          <a:prstGeom prst="rect">
            <a:avLst/>
          </a:prstGeom>
        </p:spPr>
      </p:pic>
      <p:pic>
        <p:nvPicPr>
          <p:cNvPr id="16" name="Picture 15" descr="A goldfish in water&#10;&#10;Description automatically generated with low confidence">
            <a:extLst>
              <a:ext uri="{FF2B5EF4-FFF2-40B4-BE49-F238E27FC236}">
                <a16:creationId xmlns:a16="http://schemas.microsoft.com/office/drawing/2014/main" id="{7D822569-1EFE-45FE-BD43-63AA6C60CC6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8500516" y="4426840"/>
            <a:ext cx="1851600" cy="1664497"/>
          </a:xfrm>
          <a:prstGeom prst="rect">
            <a:avLst/>
          </a:prstGeom>
        </p:spPr>
      </p:pic>
      <p:pic>
        <p:nvPicPr>
          <p:cNvPr id="19" name="Picture 18" descr="A dragonfly on a leaf&#10;&#10;Description automatically generated with low confidence">
            <a:extLst>
              <a:ext uri="{FF2B5EF4-FFF2-40B4-BE49-F238E27FC236}">
                <a16:creationId xmlns:a16="http://schemas.microsoft.com/office/drawing/2014/main" id="{76120208-3838-4B67-842E-5129F61BE651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0"/>
              </a:ext>
            </a:extLst>
          </a:blip>
          <a:stretch>
            <a:fillRect/>
          </a:stretch>
        </p:blipFill>
        <p:spPr>
          <a:xfrm>
            <a:off x="6096000" y="3887274"/>
            <a:ext cx="2585067" cy="1723378"/>
          </a:xfrm>
          <a:prstGeom prst="rect">
            <a:avLst/>
          </a:prstGeom>
        </p:spPr>
      </p:pic>
      <p:pic>
        <p:nvPicPr>
          <p:cNvPr id="22" name="Picture 21" descr="A picture containing invertebrate, snail, mollusk&#10;&#10;Description automatically generated">
            <a:extLst>
              <a:ext uri="{FF2B5EF4-FFF2-40B4-BE49-F238E27FC236}">
                <a16:creationId xmlns:a16="http://schemas.microsoft.com/office/drawing/2014/main" id="{A7B05F9E-2150-4F02-B5FD-D3F9A18D233A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2"/>
              </a:ext>
            </a:extLst>
          </a:blip>
          <a:stretch>
            <a:fillRect/>
          </a:stretch>
        </p:blipFill>
        <p:spPr>
          <a:xfrm>
            <a:off x="8266546" y="2926080"/>
            <a:ext cx="2189473" cy="1539929"/>
          </a:xfrm>
          <a:prstGeom prst="rect">
            <a:avLst/>
          </a:prstGeom>
        </p:spPr>
      </p:pic>
      <p:pic>
        <p:nvPicPr>
          <p:cNvPr id="24" name="Picture 23" descr="A close up of a fly&#10;&#10;Description automatically generated with medium confidence">
            <a:extLst>
              <a:ext uri="{FF2B5EF4-FFF2-40B4-BE49-F238E27FC236}">
                <a16:creationId xmlns:a16="http://schemas.microsoft.com/office/drawing/2014/main" id="{177BE3E9-62FA-463C-87CB-81461DD7107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4"/>
              </a:ext>
            </a:extLst>
          </a:blip>
          <a:stretch>
            <a:fillRect/>
          </a:stretch>
        </p:blipFill>
        <p:spPr>
          <a:xfrm>
            <a:off x="6704906" y="2368049"/>
            <a:ext cx="1890980" cy="157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769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8BA00-3362-4A23-9CB4-66EE27E4C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make a food chain!</a:t>
            </a:r>
          </a:p>
        </p:txBody>
      </p:sp>
      <p:pic>
        <p:nvPicPr>
          <p:cNvPr id="6" name="Picture 5" descr="A picture containing water, bird, outdoor, aquatic bird&#10;&#10;Description automatically generated">
            <a:extLst>
              <a:ext uri="{FF2B5EF4-FFF2-40B4-BE49-F238E27FC236}">
                <a16:creationId xmlns:a16="http://schemas.microsoft.com/office/drawing/2014/main" id="{AE94760E-522C-4883-B73F-73E1323505A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206948" y="2006138"/>
            <a:ext cx="2498916" cy="37601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451C09-F0EC-4795-80C9-3A9DEBB5AECB}"/>
              </a:ext>
            </a:extLst>
          </p:cNvPr>
          <p:cNvSpPr txBox="1"/>
          <p:nvPr/>
        </p:nvSpPr>
        <p:spPr>
          <a:xfrm>
            <a:off x="4422372" y="2377440"/>
            <a:ext cx="4483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does a heron eat?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6752C-FE8B-411E-9B14-389CE8910880}"/>
              </a:ext>
            </a:extLst>
          </p:cNvPr>
          <p:cNvSpPr txBox="1"/>
          <p:nvPr/>
        </p:nvSpPr>
        <p:spPr>
          <a:xfrm>
            <a:off x="6096000" y="4378036"/>
            <a:ext cx="3458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They eat fish and frogs!</a:t>
            </a:r>
          </a:p>
        </p:txBody>
      </p:sp>
      <p:pic>
        <p:nvPicPr>
          <p:cNvPr id="10" name="Picture 9" descr="A close up of a frog&#10;&#10;Description automatically generated with low confidence">
            <a:extLst>
              <a:ext uri="{FF2B5EF4-FFF2-40B4-BE49-F238E27FC236}">
                <a16:creationId xmlns:a16="http://schemas.microsoft.com/office/drawing/2014/main" id="{7D30BEF9-6DD3-45C7-9C35-87957102C8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7750853" y="4668277"/>
            <a:ext cx="2953006" cy="189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526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8BA00-3362-4A23-9CB4-66EE27E4C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make a food chain!</a:t>
            </a:r>
          </a:p>
        </p:txBody>
      </p:sp>
      <p:pic>
        <p:nvPicPr>
          <p:cNvPr id="6" name="Picture 5" descr="A picture containing water, bird, outdoor, aquatic bird&#10;&#10;Description automatically generated">
            <a:extLst>
              <a:ext uri="{FF2B5EF4-FFF2-40B4-BE49-F238E27FC236}">
                <a16:creationId xmlns:a16="http://schemas.microsoft.com/office/drawing/2014/main" id="{AE94760E-522C-4883-B73F-73E1323505A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09848" y="1828483"/>
            <a:ext cx="1523999" cy="22931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451C09-F0EC-4795-80C9-3A9DEBB5AECB}"/>
              </a:ext>
            </a:extLst>
          </p:cNvPr>
          <p:cNvSpPr txBox="1"/>
          <p:nvPr/>
        </p:nvSpPr>
        <p:spPr>
          <a:xfrm>
            <a:off x="6096000" y="2967335"/>
            <a:ext cx="3713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does a frog eat?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6752C-FE8B-411E-9B14-389CE8910880}"/>
              </a:ext>
            </a:extLst>
          </p:cNvPr>
          <p:cNvSpPr txBox="1"/>
          <p:nvPr/>
        </p:nvSpPr>
        <p:spPr>
          <a:xfrm>
            <a:off x="4693920" y="5029518"/>
            <a:ext cx="4283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They eat insects like dragonflies!</a:t>
            </a:r>
          </a:p>
        </p:txBody>
      </p:sp>
      <p:pic>
        <p:nvPicPr>
          <p:cNvPr id="10" name="Picture 9" descr="A close up of a frog&#10;&#10;Description automatically generated with low confidence">
            <a:extLst>
              <a:ext uri="{FF2B5EF4-FFF2-40B4-BE49-F238E27FC236}">
                <a16:creationId xmlns:a16="http://schemas.microsoft.com/office/drawing/2014/main" id="{7D30BEF9-6DD3-45C7-9C35-87957102C8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2946097" y="2489072"/>
            <a:ext cx="1914078" cy="122837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1300E7-2EF0-4F14-9AA7-BABBCA589EE3}"/>
              </a:ext>
            </a:extLst>
          </p:cNvPr>
          <p:cNvSpPr txBox="1"/>
          <p:nvPr/>
        </p:nvSpPr>
        <p:spPr>
          <a:xfrm>
            <a:off x="839585" y="4189615"/>
            <a:ext cx="864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Heron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D7E7D3-E7BD-453F-9D1A-CB603F332A8B}"/>
              </a:ext>
            </a:extLst>
          </p:cNvPr>
          <p:cNvSpPr txBox="1"/>
          <p:nvPr/>
        </p:nvSpPr>
        <p:spPr>
          <a:xfrm>
            <a:off x="3563162" y="4189615"/>
            <a:ext cx="679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Frog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2E3F3FF9-7673-433C-9C28-9D0068A6A08E}"/>
              </a:ext>
            </a:extLst>
          </p:cNvPr>
          <p:cNvSpPr/>
          <p:nvPr/>
        </p:nvSpPr>
        <p:spPr>
          <a:xfrm flipH="1">
            <a:off x="2139142" y="3025833"/>
            <a:ext cx="731520" cy="3491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39F7CC0A-34C4-4D3C-A56A-37C6E9B3F592}"/>
              </a:ext>
            </a:extLst>
          </p:cNvPr>
          <p:cNvSpPr/>
          <p:nvPr/>
        </p:nvSpPr>
        <p:spPr>
          <a:xfrm flipH="1">
            <a:off x="4935610" y="3025833"/>
            <a:ext cx="731520" cy="3491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close - up of a needle&#10;&#10;Description automatically generated with low confidence">
            <a:extLst>
              <a:ext uri="{FF2B5EF4-FFF2-40B4-BE49-F238E27FC236}">
                <a16:creationId xmlns:a16="http://schemas.microsoft.com/office/drawing/2014/main" id="{0F2518C6-D1ED-48FC-8C99-37E281FA8AD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7460863" y="4567852"/>
            <a:ext cx="2878591" cy="207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35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8BA00-3362-4A23-9CB4-66EE27E4C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make a food chain!</a:t>
            </a:r>
          </a:p>
        </p:txBody>
      </p:sp>
      <p:pic>
        <p:nvPicPr>
          <p:cNvPr id="6" name="Picture 5" descr="A picture containing water, bird, outdoor, aquatic bird&#10;&#10;Description automatically generated">
            <a:extLst>
              <a:ext uri="{FF2B5EF4-FFF2-40B4-BE49-F238E27FC236}">
                <a16:creationId xmlns:a16="http://schemas.microsoft.com/office/drawing/2014/main" id="{AE94760E-522C-4883-B73F-73E1323505A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09848" y="1828483"/>
            <a:ext cx="1523999" cy="22931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451C09-F0EC-4795-80C9-3A9DEBB5AECB}"/>
              </a:ext>
            </a:extLst>
          </p:cNvPr>
          <p:cNvSpPr txBox="1"/>
          <p:nvPr/>
        </p:nvSpPr>
        <p:spPr>
          <a:xfrm>
            <a:off x="8072201" y="3087377"/>
            <a:ext cx="3660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What does a dragonfly eat?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6752C-FE8B-411E-9B14-389CE8910880}"/>
              </a:ext>
            </a:extLst>
          </p:cNvPr>
          <p:cNvSpPr txBox="1"/>
          <p:nvPr/>
        </p:nvSpPr>
        <p:spPr>
          <a:xfrm>
            <a:off x="3788376" y="5378652"/>
            <a:ext cx="4283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They eat insects and tadpoles!</a:t>
            </a:r>
          </a:p>
        </p:txBody>
      </p:sp>
      <p:pic>
        <p:nvPicPr>
          <p:cNvPr id="10" name="Picture 9" descr="A close up of a frog&#10;&#10;Description automatically generated with low confidence">
            <a:extLst>
              <a:ext uri="{FF2B5EF4-FFF2-40B4-BE49-F238E27FC236}">
                <a16:creationId xmlns:a16="http://schemas.microsoft.com/office/drawing/2014/main" id="{7D30BEF9-6DD3-45C7-9C35-87957102C8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2946097" y="2489072"/>
            <a:ext cx="1914078" cy="122837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1300E7-2EF0-4F14-9AA7-BABBCA589EE3}"/>
              </a:ext>
            </a:extLst>
          </p:cNvPr>
          <p:cNvSpPr txBox="1"/>
          <p:nvPr/>
        </p:nvSpPr>
        <p:spPr>
          <a:xfrm>
            <a:off x="839585" y="4189615"/>
            <a:ext cx="864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Heron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D7E7D3-E7BD-453F-9D1A-CB603F332A8B}"/>
              </a:ext>
            </a:extLst>
          </p:cNvPr>
          <p:cNvSpPr txBox="1"/>
          <p:nvPr/>
        </p:nvSpPr>
        <p:spPr>
          <a:xfrm>
            <a:off x="3563162" y="4189615"/>
            <a:ext cx="679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Frog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2E3F3FF9-7673-433C-9C28-9D0068A6A08E}"/>
              </a:ext>
            </a:extLst>
          </p:cNvPr>
          <p:cNvSpPr/>
          <p:nvPr/>
        </p:nvSpPr>
        <p:spPr>
          <a:xfrm flipH="1">
            <a:off x="2139142" y="3025833"/>
            <a:ext cx="731520" cy="3491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39F7CC0A-34C4-4D3C-A56A-37C6E9B3F592}"/>
              </a:ext>
            </a:extLst>
          </p:cNvPr>
          <p:cNvSpPr/>
          <p:nvPr/>
        </p:nvSpPr>
        <p:spPr>
          <a:xfrm flipH="1">
            <a:off x="4935610" y="3025833"/>
            <a:ext cx="731520" cy="3491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close - up of a needle&#10;&#10;Description automatically generated with low confidence">
            <a:extLst>
              <a:ext uri="{FF2B5EF4-FFF2-40B4-BE49-F238E27FC236}">
                <a16:creationId xmlns:a16="http://schemas.microsoft.com/office/drawing/2014/main" id="{0F2518C6-D1ED-48FC-8C99-37E281FA8AD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5753547" y="2528540"/>
            <a:ext cx="1425282" cy="1027777"/>
          </a:xfrm>
          <a:prstGeom prst="rect">
            <a:avLst/>
          </a:prstGeom>
        </p:spPr>
      </p:pic>
      <p:sp>
        <p:nvSpPr>
          <p:cNvPr id="13" name="Arrow: Right 12">
            <a:extLst>
              <a:ext uri="{FF2B5EF4-FFF2-40B4-BE49-F238E27FC236}">
                <a16:creationId xmlns:a16="http://schemas.microsoft.com/office/drawing/2014/main" id="{B11C1AB1-C608-4BFB-94DF-597CA2C31DA3}"/>
              </a:ext>
            </a:extLst>
          </p:cNvPr>
          <p:cNvSpPr/>
          <p:nvPr/>
        </p:nvSpPr>
        <p:spPr>
          <a:xfrm flipH="1">
            <a:off x="7178829" y="3041074"/>
            <a:ext cx="731520" cy="34913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DCD338-05C2-4040-80BF-014B05BF3F6F}"/>
              </a:ext>
            </a:extLst>
          </p:cNvPr>
          <p:cNvSpPr txBox="1"/>
          <p:nvPr/>
        </p:nvSpPr>
        <p:spPr>
          <a:xfrm>
            <a:off x="5886853" y="4188608"/>
            <a:ext cx="1291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Dragonfly</a:t>
            </a:r>
          </a:p>
        </p:txBody>
      </p:sp>
      <p:pic>
        <p:nvPicPr>
          <p:cNvPr id="15" name="Picture 14" descr="A picture containing fish&#10;&#10;Description automatically generated">
            <a:extLst>
              <a:ext uri="{FF2B5EF4-FFF2-40B4-BE49-F238E27FC236}">
                <a16:creationId xmlns:a16="http://schemas.microsoft.com/office/drawing/2014/main" id="{D1ECE1A5-5DA1-430D-80C8-4B6D96B32E9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tretch>
            <a:fillRect/>
          </a:stretch>
        </p:blipFill>
        <p:spPr>
          <a:xfrm>
            <a:off x="7341512" y="5368795"/>
            <a:ext cx="1924408" cy="128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2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8BA00-3362-4A23-9CB4-66EE27E4C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Let’s make a food chain!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451C09-F0EC-4795-80C9-3A9DEBB5AECB}"/>
              </a:ext>
            </a:extLst>
          </p:cNvPr>
          <p:cNvSpPr txBox="1"/>
          <p:nvPr/>
        </p:nvSpPr>
        <p:spPr>
          <a:xfrm>
            <a:off x="6853000" y="5109081"/>
            <a:ext cx="3660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What does a tadpole eat?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6752C-FE8B-411E-9B14-389CE8910880}"/>
              </a:ext>
            </a:extLst>
          </p:cNvPr>
          <p:cNvSpPr txBox="1"/>
          <p:nvPr/>
        </p:nvSpPr>
        <p:spPr>
          <a:xfrm>
            <a:off x="6853000" y="5995169"/>
            <a:ext cx="4283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They eat algae and other plants!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3420141-EA1E-4F13-BB68-FBE6DDD9CC5F}"/>
              </a:ext>
            </a:extLst>
          </p:cNvPr>
          <p:cNvGrpSpPr/>
          <p:nvPr/>
        </p:nvGrpSpPr>
        <p:grpSpPr>
          <a:xfrm>
            <a:off x="630490" y="1828483"/>
            <a:ext cx="8589017" cy="2646808"/>
            <a:chOff x="577150" y="1821556"/>
            <a:chExt cx="9841468" cy="2752080"/>
          </a:xfrm>
        </p:grpSpPr>
        <p:pic>
          <p:nvPicPr>
            <p:cNvPr id="6" name="Picture 5" descr="A picture containing water, bird, outdoor, aquatic bird&#10;&#10;Description automatically generated">
              <a:extLst>
                <a:ext uri="{FF2B5EF4-FFF2-40B4-BE49-F238E27FC236}">
                  <a16:creationId xmlns:a16="http://schemas.microsoft.com/office/drawing/2014/main" id="{AE94760E-522C-4883-B73F-73E1323505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77150" y="1821556"/>
              <a:ext cx="1523999" cy="2293164"/>
            </a:xfrm>
            <a:prstGeom prst="rect">
              <a:avLst/>
            </a:prstGeom>
          </p:spPr>
        </p:pic>
        <p:pic>
          <p:nvPicPr>
            <p:cNvPr id="10" name="Picture 9" descr="A close up of a frog&#10;&#10;Description automatically generated with low confidence">
              <a:extLst>
                <a:ext uri="{FF2B5EF4-FFF2-40B4-BE49-F238E27FC236}">
                  <a16:creationId xmlns:a16="http://schemas.microsoft.com/office/drawing/2014/main" id="{7D30BEF9-6DD3-45C7-9C35-87957102C8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5"/>
                </a:ext>
              </a:extLst>
            </a:blip>
            <a:stretch>
              <a:fillRect/>
            </a:stretch>
          </p:blipFill>
          <p:spPr>
            <a:xfrm>
              <a:off x="3039477" y="2489072"/>
              <a:ext cx="1914078" cy="1228373"/>
            </a:xfrm>
            <a:prstGeom prst="rect">
              <a:avLst/>
            </a:prstGeom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F41300E7-2EF0-4F14-9AA7-BABBCA589EE3}"/>
                </a:ext>
              </a:extLst>
            </p:cNvPr>
            <p:cNvSpPr txBox="1"/>
            <p:nvPr/>
          </p:nvSpPr>
          <p:spPr>
            <a:xfrm>
              <a:off x="932965" y="4189615"/>
              <a:ext cx="1079835" cy="384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Heron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0D7E7D3-E7BD-453F-9D1A-CB603F332A8B}"/>
                </a:ext>
              </a:extLst>
            </p:cNvPr>
            <p:cNvSpPr txBox="1"/>
            <p:nvPr/>
          </p:nvSpPr>
          <p:spPr>
            <a:xfrm>
              <a:off x="3656541" y="4189614"/>
              <a:ext cx="932843" cy="384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Frog</a:t>
              </a:r>
            </a:p>
          </p:txBody>
        </p:sp>
        <p:sp>
          <p:nvSpPr>
            <p:cNvPr id="4" name="Arrow: Right 3">
              <a:extLst>
                <a:ext uri="{FF2B5EF4-FFF2-40B4-BE49-F238E27FC236}">
                  <a16:creationId xmlns:a16="http://schemas.microsoft.com/office/drawing/2014/main" id="{2E3F3FF9-7673-433C-9C28-9D0068A6A08E}"/>
                </a:ext>
              </a:extLst>
            </p:cNvPr>
            <p:cNvSpPr/>
            <p:nvPr/>
          </p:nvSpPr>
          <p:spPr>
            <a:xfrm flipH="1">
              <a:off x="2232522" y="3025833"/>
              <a:ext cx="731520" cy="3491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Arrow: Right 10">
              <a:extLst>
                <a:ext uri="{FF2B5EF4-FFF2-40B4-BE49-F238E27FC236}">
                  <a16:creationId xmlns:a16="http://schemas.microsoft.com/office/drawing/2014/main" id="{39F7CC0A-34C4-4D3C-A56A-37C6E9B3F592}"/>
                </a:ext>
              </a:extLst>
            </p:cNvPr>
            <p:cNvSpPr/>
            <p:nvPr/>
          </p:nvSpPr>
          <p:spPr>
            <a:xfrm flipH="1">
              <a:off x="5028990" y="3025833"/>
              <a:ext cx="731520" cy="3491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 descr="A close - up of a needle&#10;&#10;Description automatically generated with low confidence">
              <a:extLst>
                <a:ext uri="{FF2B5EF4-FFF2-40B4-BE49-F238E27FC236}">
                  <a16:creationId xmlns:a16="http://schemas.microsoft.com/office/drawing/2014/main" id="{0F2518C6-D1ED-48FC-8C99-37E281FA8A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7"/>
                </a:ext>
              </a:extLst>
            </a:blip>
            <a:stretch>
              <a:fillRect/>
            </a:stretch>
          </p:blipFill>
          <p:spPr>
            <a:xfrm>
              <a:off x="5846927" y="2528540"/>
              <a:ext cx="1425282" cy="1027777"/>
            </a:xfrm>
            <a:prstGeom prst="rect">
              <a:avLst/>
            </a:prstGeom>
          </p:spPr>
        </p:pic>
        <p:sp>
          <p:nvSpPr>
            <p:cNvPr id="13" name="Arrow: Right 12">
              <a:extLst>
                <a:ext uri="{FF2B5EF4-FFF2-40B4-BE49-F238E27FC236}">
                  <a16:creationId xmlns:a16="http://schemas.microsoft.com/office/drawing/2014/main" id="{B11C1AB1-C608-4BFB-94DF-597CA2C31DA3}"/>
                </a:ext>
              </a:extLst>
            </p:cNvPr>
            <p:cNvSpPr/>
            <p:nvPr/>
          </p:nvSpPr>
          <p:spPr>
            <a:xfrm flipH="1">
              <a:off x="7272209" y="3041074"/>
              <a:ext cx="731520" cy="3491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3DCD338-05C2-4040-80BF-014B05BF3F6F}"/>
                </a:ext>
              </a:extLst>
            </p:cNvPr>
            <p:cNvSpPr txBox="1"/>
            <p:nvPr/>
          </p:nvSpPr>
          <p:spPr>
            <a:xfrm>
              <a:off x="5980234" y="4188608"/>
              <a:ext cx="1425281" cy="384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Dragonfly</a:t>
              </a:r>
            </a:p>
          </p:txBody>
        </p:sp>
        <p:pic>
          <p:nvPicPr>
            <p:cNvPr id="15" name="Picture 14" descr="A picture containing fish&#10;&#10;Description automatically generated">
              <a:extLst>
                <a:ext uri="{FF2B5EF4-FFF2-40B4-BE49-F238E27FC236}">
                  <a16:creationId xmlns:a16="http://schemas.microsoft.com/office/drawing/2014/main" id="{D1ECE1A5-5DA1-430D-80C8-4B6D96B32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9"/>
                </a:ext>
              </a:extLst>
            </a:blip>
            <a:stretch>
              <a:fillRect/>
            </a:stretch>
          </p:blipFill>
          <p:spPr>
            <a:xfrm>
              <a:off x="8066660" y="2704908"/>
              <a:ext cx="1541665" cy="1027777"/>
            </a:xfrm>
            <a:prstGeom prst="rect">
              <a:avLst/>
            </a:prstGeom>
          </p:spPr>
        </p:pic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CEBBF3FB-7886-4ED3-AF6A-63FB7BF74EFF}"/>
                </a:ext>
              </a:extLst>
            </p:cNvPr>
            <p:cNvSpPr/>
            <p:nvPr/>
          </p:nvSpPr>
          <p:spPr>
            <a:xfrm flipH="1">
              <a:off x="9687098" y="3103258"/>
              <a:ext cx="731520" cy="3491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Picture 16" descr="A picture containing grass, outdoor, tree, water&#10;&#10;Description automatically generated">
            <a:extLst>
              <a:ext uri="{FF2B5EF4-FFF2-40B4-BE49-F238E27FC236}">
                <a16:creationId xmlns:a16="http://schemas.microsoft.com/office/drawing/2014/main" id="{F09BC703-86BC-4E03-AFF5-7C6864F78043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1"/>
              </a:ext>
            </a:extLst>
          </a:blip>
          <a:stretch>
            <a:fillRect/>
          </a:stretch>
        </p:blipFill>
        <p:spPr>
          <a:xfrm>
            <a:off x="9289274" y="2302144"/>
            <a:ext cx="2637136" cy="171057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A4D341-08BF-4436-BC87-5F5C8B3EAC0E}"/>
              </a:ext>
            </a:extLst>
          </p:cNvPr>
          <p:cNvSpPr txBox="1"/>
          <p:nvPr/>
        </p:nvSpPr>
        <p:spPr>
          <a:xfrm>
            <a:off x="7283846" y="4098359"/>
            <a:ext cx="1243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Tadpole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4465A25-76D2-4C3D-8D01-BCF90AC380E1}"/>
              </a:ext>
            </a:extLst>
          </p:cNvPr>
          <p:cNvSpPr txBox="1"/>
          <p:nvPr/>
        </p:nvSpPr>
        <p:spPr>
          <a:xfrm>
            <a:off x="9999047" y="4098359"/>
            <a:ext cx="1697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Algae (plant)</a:t>
            </a:r>
          </a:p>
        </p:txBody>
      </p:sp>
      <p:pic>
        <p:nvPicPr>
          <p:cNvPr id="23" name="Picture 22" descr="Icon&#10;&#10;Description automatically generated">
            <a:extLst>
              <a:ext uri="{FF2B5EF4-FFF2-40B4-BE49-F238E27FC236}">
                <a16:creationId xmlns:a16="http://schemas.microsoft.com/office/drawing/2014/main" id="{B07E81C6-7E62-408B-A0DB-C398FF87E23D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3"/>
              </a:ext>
            </a:extLst>
          </a:blip>
          <a:stretch>
            <a:fillRect/>
          </a:stretch>
        </p:blipFill>
        <p:spPr>
          <a:xfrm flipH="1">
            <a:off x="9691010" y="159272"/>
            <a:ext cx="1431142" cy="1431142"/>
          </a:xfrm>
          <a:prstGeom prst="rect">
            <a:avLst/>
          </a:prstGeom>
        </p:spPr>
      </p:pic>
      <p:sp>
        <p:nvSpPr>
          <p:cNvPr id="25" name="Arrow: Right 24">
            <a:extLst>
              <a:ext uri="{FF2B5EF4-FFF2-40B4-BE49-F238E27FC236}">
                <a16:creationId xmlns:a16="http://schemas.microsoft.com/office/drawing/2014/main" id="{0CC13321-47B1-4EA4-B680-5E5D4DDD4D00}"/>
              </a:ext>
            </a:extLst>
          </p:cNvPr>
          <p:cNvSpPr/>
          <p:nvPr/>
        </p:nvSpPr>
        <p:spPr>
          <a:xfrm rot="16200000" flipH="1">
            <a:off x="10216757" y="1677092"/>
            <a:ext cx="638425" cy="3357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72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F817-F575-47D7-A43F-7C2AFD6E6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Two new words…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F8DB5-3A17-4CBD-94DA-BCE129CA06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924347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producer</a:t>
            </a:r>
            <a:r>
              <a:rPr lang="en-GB" sz="3200" dirty="0">
                <a:latin typeface="Comic Sans MS" panose="030F0702030302020204" pitchFamily="66" charset="0"/>
              </a:rPr>
              <a:t> makes their own food, like how plants get their energy from the sun.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A </a:t>
            </a: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consumer</a:t>
            </a:r>
            <a:r>
              <a:rPr lang="en-GB" sz="3200" dirty="0">
                <a:latin typeface="Comic Sans MS" panose="030F0702030302020204" pitchFamily="66" charset="0"/>
              </a:rPr>
              <a:t> needs to eat plants or other animals to get their food.</a:t>
            </a:r>
          </a:p>
        </p:txBody>
      </p:sp>
    </p:spTree>
    <p:extLst>
      <p:ext uri="{BB962C8B-B14F-4D97-AF65-F5344CB8AC3E}">
        <p14:creationId xmlns:p14="http://schemas.microsoft.com/office/powerpoint/2010/main" val="415424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8BA00-3362-4A23-9CB4-66EE27E4C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993" y="364970"/>
            <a:ext cx="10252087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find a producer and a consumer?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3420141-EA1E-4F13-BB68-FBE6DDD9CC5F}"/>
              </a:ext>
            </a:extLst>
          </p:cNvPr>
          <p:cNvGrpSpPr/>
          <p:nvPr/>
        </p:nvGrpSpPr>
        <p:grpSpPr>
          <a:xfrm>
            <a:off x="577150" y="1828483"/>
            <a:ext cx="8589017" cy="2646808"/>
            <a:chOff x="577150" y="1821556"/>
            <a:chExt cx="9841468" cy="2752080"/>
          </a:xfrm>
        </p:grpSpPr>
        <p:pic>
          <p:nvPicPr>
            <p:cNvPr id="6" name="Picture 5" descr="A picture containing water, bird, outdoor, aquatic bird&#10;&#10;Description automatically generated">
              <a:extLst>
                <a:ext uri="{FF2B5EF4-FFF2-40B4-BE49-F238E27FC236}">
                  <a16:creationId xmlns:a16="http://schemas.microsoft.com/office/drawing/2014/main" id="{AE94760E-522C-4883-B73F-73E1323505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3"/>
                </a:ext>
              </a:extLst>
            </a:blip>
            <a:stretch>
              <a:fillRect/>
            </a:stretch>
          </p:blipFill>
          <p:spPr>
            <a:xfrm>
              <a:off x="577150" y="1821556"/>
              <a:ext cx="1523999" cy="2293164"/>
            </a:xfrm>
            <a:prstGeom prst="rect">
              <a:avLst/>
            </a:prstGeom>
          </p:spPr>
        </p:pic>
        <p:pic>
          <p:nvPicPr>
            <p:cNvPr id="10" name="Picture 9" descr="A close up of a frog&#10;&#10;Description automatically generated with low confidence">
              <a:extLst>
                <a:ext uri="{FF2B5EF4-FFF2-40B4-BE49-F238E27FC236}">
                  <a16:creationId xmlns:a16="http://schemas.microsoft.com/office/drawing/2014/main" id="{7D30BEF9-6DD3-45C7-9C35-87957102C8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5"/>
                </a:ext>
              </a:extLst>
            </a:blip>
            <a:stretch>
              <a:fillRect/>
            </a:stretch>
          </p:blipFill>
          <p:spPr>
            <a:xfrm>
              <a:off x="3039477" y="2489072"/>
              <a:ext cx="1914078" cy="1228373"/>
            </a:xfrm>
            <a:prstGeom prst="rect">
              <a:avLst/>
            </a:prstGeom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F41300E7-2EF0-4F14-9AA7-BABBCA589EE3}"/>
                </a:ext>
              </a:extLst>
            </p:cNvPr>
            <p:cNvSpPr txBox="1"/>
            <p:nvPr/>
          </p:nvSpPr>
          <p:spPr>
            <a:xfrm>
              <a:off x="932965" y="4189615"/>
              <a:ext cx="1079835" cy="384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Heron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0D7E7D3-E7BD-453F-9D1A-CB603F332A8B}"/>
                </a:ext>
              </a:extLst>
            </p:cNvPr>
            <p:cNvSpPr txBox="1"/>
            <p:nvPr/>
          </p:nvSpPr>
          <p:spPr>
            <a:xfrm>
              <a:off x="3656541" y="4189614"/>
              <a:ext cx="932843" cy="384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Frog</a:t>
              </a:r>
            </a:p>
          </p:txBody>
        </p:sp>
        <p:sp>
          <p:nvSpPr>
            <p:cNvPr id="4" name="Arrow: Right 3">
              <a:extLst>
                <a:ext uri="{FF2B5EF4-FFF2-40B4-BE49-F238E27FC236}">
                  <a16:creationId xmlns:a16="http://schemas.microsoft.com/office/drawing/2014/main" id="{2E3F3FF9-7673-433C-9C28-9D0068A6A08E}"/>
                </a:ext>
              </a:extLst>
            </p:cNvPr>
            <p:cNvSpPr/>
            <p:nvPr/>
          </p:nvSpPr>
          <p:spPr>
            <a:xfrm flipH="1">
              <a:off x="2232522" y="3025833"/>
              <a:ext cx="731520" cy="3491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Arrow: Right 10">
              <a:extLst>
                <a:ext uri="{FF2B5EF4-FFF2-40B4-BE49-F238E27FC236}">
                  <a16:creationId xmlns:a16="http://schemas.microsoft.com/office/drawing/2014/main" id="{39F7CC0A-34C4-4D3C-A56A-37C6E9B3F592}"/>
                </a:ext>
              </a:extLst>
            </p:cNvPr>
            <p:cNvSpPr/>
            <p:nvPr/>
          </p:nvSpPr>
          <p:spPr>
            <a:xfrm flipH="1">
              <a:off x="5028990" y="3025833"/>
              <a:ext cx="731520" cy="3491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 descr="A close - up of a needle&#10;&#10;Description automatically generated with low confidence">
              <a:extLst>
                <a:ext uri="{FF2B5EF4-FFF2-40B4-BE49-F238E27FC236}">
                  <a16:creationId xmlns:a16="http://schemas.microsoft.com/office/drawing/2014/main" id="{0F2518C6-D1ED-48FC-8C99-37E281FA8A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7"/>
                </a:ext>
              </a:extLst>
            </a:blip>
            <a:stretch>
              <a:fillRect/>
            </a:stretch>
          </p:blipFill>
          <p:spPr>
            <a:xfrm>
              <a:off x="5846927" y="2528540"/>
              <a:ext cx="1425282" cy="1027777"/>
            </a:xfrm>
            <a:prstGeom prst="rect">
              <a:avLst/>
            </a:prstGeom>
          </p:spPr>
        </p:pic>
        <p:sp>
          <p:nvSpPr>
            <p:cNvPr id="13" name="Arrow: Right 12">
              <a:extLst>
                <a:ext uri="{FF2B5EF4-FFF2-40B4-BE49-F238E27FC236}">
                  <a16:creationId xmlns:a16="http://schemas.microsoft.com/office/drawing/2014/main" id="{B11C1AB1-C608-4BFB-94DF-597CA2C31DA3}"/>
                </a:ext>
              </a:extLst>
            </p:cNvPr>
            <p:cNvSpPr/>
            <p:nvPr/>
          </p:nvSpPr>
          <p:spPr>
            <a:xfrm flipH="1">
              <a:off x="7272209" y="3041074"/>
              <a:ext cx="731520" cy="3491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3DCD338-05C2-4040-80BF-014B05BF3F6F}"/>
                </a:ext>
              </a:extLst>
            </p:cNvPr>
            <p:cNvSpPr txBox="1"/>
            <p:nvPr/>
          </p:nvSpPr>
          <p:spPr>
            <a:xfrm>
              <a:off x="5980234" y="4188608"/>
              <a:ext cx="1425281" cy="3840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Comic Sans MS" panose="030F0702030302020204" pitchFamily="66" charset="0"/>
                </a:rPr>
                <a:t>Dragonfly</a:t>
              </a:r>
            </a:p>
          </p:txBody>
        </p:sp>
        <p:pic>
          <p:nvPicPr>
            <p:cNvPr id="15" name="Picture 14" descr="A picture containing fish&#10;&#10;Description automatically generated">
              <a:extLst>
                <a:ext uri="{FF2B5EF4-FFF2-40B4-BE49-F238E27FC236}">
                  <a16:creationId xmlns:a16="http://schemas.microsoft.com/office/drawing/2014/main" id="{D1ECE1A5-5DA1-430D-80C8-4B6D96B32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9"/>
                </a:ext>
              </a:extLst>
            </a:blip>
            <a:stretch>
              <a:fillRect/>
            </a:stretch>
          </p:blipFill>
          <p:spPr>
            <a:xfrm>
              <a:off x="8066660" y="2704908"/>
              <a:ext cx="1541665" cy="1027777"/>
            </a:xfrm>
            <a:prstGeom prst="rect">
              <a:avLst/>
            </a:prstGeom>
          </p:spPr>
        </p:pic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CEBBF3FB-7886-4ED3-AF6A-63FB7BF74EFF}"/>
                </a:ext>
              </a:extLst>
            </p:cNvPr>
            <p:cNvSpPr/>
            <p:nvPr/>
          </p:nvSpPr>
          <p:spPr>
            <a:xfrm flipH="1">
              <a:off x="9687098" y="3103258"/>
              <a:ext cx="731520" cy="34913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Picture 16" descr="A picture containing grass, outdoor, tree, water&#10;&#10;Description automatically generated">
            <a:extLst>
              <a:ext uri="{FF2B5EF4-FFF2-40B4-BE49-F238E27FC236}">
                <a16:creationId xmlns:a16="http://schemas.microsoft.com/office/drawing/2014/main" id="{F09BC703-86BC-4E03-AFF5-7C6864F78043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1"/>
              </a:ext>
            </a:extLst>
          </a:blip>
          <a:stretch>
            <a:fillRect/>
          </a:stretch>
        </p:blipFill>
        <p:spPr>
          <a:xfrm>
            <a:off x="9289274" y="2302144"/>
            <a:ext cx="2637136" cy="171057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DA4D341-08BF-4436-BC87-5F5C8B3EAC0E}"/>
              </a:ext>
            </a:extLst>
          </p:cNvPr>
          <p:cNvSpPr txBox="1"/>
          <p:nvPr/>
        </p:nvSpPr>
        <p:spPr>
          <a:xfrm>
            <a:off x="7283846" y="4098359"/>
            <a:ext cx="1243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Tadpole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4465A25-76D2-4C3D-8D01-BCF90AC380E1}"/>
              </a:ext>
            </a:extLst>
          </p:cNvPr>
          <p:cNvSpPr txBox="1"/>
          <p:nvPr/>
        </p:nvSpPr>
        <p:spPr>
          <a:xfrm>
            <a:off x="9864144" y="4092303"/>
            <a:ext cx="158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Algae (plant)</a:t>
            </a:r>
          </a:p>
        </p:txBody>
      </p:sp>
      <p:sp>
        <p:nvSpPr>
          <p:cNvPr id="5" name="Arrow: Up 4">
            <a:extLst>
              <a:ext uri="{FF2B5EF4-FFF2-40B4-BE49-F238E27FC236}">
                <a16:creationId xmlns:a16="http://schemas.microsoft.com/office/drawing/2014/main" id="{08A7DEAA-45E9-4B7B-A848-B499259AEA58}"/>
              </a:ext>
            </a:extLst>
          </p:cNvPr>
          <p:cNvSpPr/>
          <p:nvPr/>
        </p:nvSpPr>
        <p:spPr>
          <a:xfrm>
            <a:off x="10102735" y="4541220"/>
            <a:ext cx="1003069" cy="1357746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2A5940C-2CF6-454C-8CCF-CD787DAF0DE1}"/>
              </a:ext>
            </a:extLst>
          </p:cNvPr>
          <p:cNvSpPr txBox="1"/>
          <p:nvPr/>
        </p:nvSpPr>
        <p:spPr>
          <a:xfrm>
            <a:off x="9466612" y="5946371"/>
            <a:ext cx="2637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00B0F0"/>
                </a:solidFill>
                <a:latin typeface="Comic Sans MS" panose="030F0702030302020204" pitchFamily="66" charset="0"/>
              </a:rPr>
              <a:t>Producer</a:t>
            </a:r>
          </a:p>
        </p:txBody>
      </p:sp>
      <p:sp>
        <p:nvSpPr>
          <p:cNvPr id="22" name="Arrow: Up 21">
            <a:extLst>
              <a:ext uri="{FF2B5EF4-FFF2-40B4-BE49-F238E27FC236}">
                <a16:creationId xmlns:a16="http://schemas.microsoft.com/office/drawing/2014/main" id="{BE858EE1-EE67-4641-94EF-EE986411C2FF}"/>
              </a:ext>
            </a:extLst>
          </p:cNvPr>
          <p:cNvSpPr/>
          <p:nvPr/>
        </p:nvSpPr>
        <p:spPr>
          <a:xfrm>
            <a:off x="7344941" y="4541220"/>
            <a:ext cx="1003069" cy="1357746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Arrow: Up 22">
            <a:extLst>
              <a:ext uri="{FF2B5EF4-FFF2-40B4-BE49-F238E27FC236}">
                <a16:creationId xmlns:a16="http://schemas.microsoft.com/office/drawing/2014/main" id="{C59464B7-1EA8-4179-8856-1069F42D37F1}"/>
              </a:ext>
            </a:extLst>
          </p:cNvPr>
          <p:cNvSpPr/>
          <p:nvPr/>
        </p:nvSpPr>
        <p:spPr>
          <a:xfrm>
            <a:off x="5413036" y="4541220"/>
            <a:ext cx="1003069" cy="1357746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Up 23">
            <a:extLst>
              <a:ext uri="{FF2B5EF4-FFF2-40B4-BE49-F238E27FC236}">
                <a16:creationId xmlns:a16="http://schemas.microsoft.com/office/drawing/2014/main" id="{6FEBAB71-25B4-4604-8506-3C3FA658A286}"/>
              </a:ext>
            </a:extLst>
          </p:cNvPr>
          <p:cNvSpPr/>
          <p:nvPr/>
        </p:nvSpPr>
        <p:spPr>
          <a:xfrm>
            <a:off x="3192419" y="4541220"/>
            <a:ext cx="1003069" cy="1357746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Arrow: Up 24">
            <a:extLst>
              <a:ext uri="{FF2B5EF4-FFF2-40B4-BE49-F238E27FC236}">
                <a16:creationId xmlns:a16="http://schemas.microsoft.com/office/drawing/2014/main" id="{2C6B7173-D8C6-4E2F-84DD-0D516FA32E7E}"/>
              </a:ext>
            </a:extLst>
          </p:cNvPr>
          <p:cNvSpPr/>
          <p:nvPr/>
        </p:nvSpPr>
        <p:spPr>
          <a:xfrm>
            <a:off x="887683" y="4541220"/>
            <a:ext cx="1003069" cy="1357746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0DBC194-A71B-41DC-89CF-1DDE4E794470}"/>
              </a:ext>
            </a:extLst>
          </p:cNvPr>
          <p:cNvSpPr txBox="1"/>
          <p:nvPr/>
        </p:nvSpPr>
        <p:spPr>
          <a:xfrm>
            <a:off x="3407505" y="6001137"/>
            <a:ext cx="300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Consumers</a:t>
            </a:r>
          </a:p>
        </p:txBody>
      </p:sp>
      <p:pic>
        <p:nvPicPr>
          <p:cNvPr id="27" name="Picture 26" descr="Icon&#10;&#10;Description automatically generated">
            <a:extLst>
              <a:ext uri="{FF2B5EF4-FFF2-40B4-BE49-F238E27FC236}">
                <a16:creationId xmlns:a16="http://schemas.microsoft.com/office/drawing/2014/main" id="{7C54A25C-E7BB-4A08-9E4F-9B9EDD9D2EFE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3"/>
              </a:ext>
            </a:extLst>
          </a:blip>
          <a:stretch>
            <a:fillRect/>
          </a:stretch>
        </p:blipFill>
        <p:spPr>
          <a:xfrm flipH="1">
            <a:off x="9691010" y="159272"/>
            <a:ext cx="1431142" cy="1431142"/>
          </a:xfrm>
          <a:prstGeom prst="rect">
            <a:avLst/>
          </a:prstGeom>
        </p:spPr>
      </p:pic>
      <p:sp>
        <p:nvSpPr>
          <p:cNvPr id="28" name="Arrow: Right 27">
            <a:extLst>
              <a:ext uri="{FF2B5EF4-FFF2-40B4-BE49-F238E27FC236}">
                <a16:creationId xmlns:a16="http://schemas.microsoft.com/office/drawing/2014/main" id="{827C042C-6EE0-474F-824A-451B82A0A92E}"/>
              </a:ext>
            </a:extLst>
          </p:cNvPr>
          <p:cNvSpPr/>
          <p:nvPr/>
        </p:nvSpPr>
        <p:spPr>
          <a:xfrm rot="16200000" flipH="1">
            <a:off x="10216757" y="1677092"/>
            <a:ext cx="638425" cy="33577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07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" grpId="0"/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8F817-F575-47D7-A43F-7C2AFD6E6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811" y="500063"/>
            <a:ext cx="4116515" cy="1310700"/>
          </a:xfrm>
        </p:spPr>
        <p:txBody>
          <a:bodyPr>
            <a:norm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Today’s activity</a:t>
            </a:r>
            <a:r>
              <a:rPr lang="en-GB" dirty="0" smtClean="0">
                <a:latin typeface="Comic Sans MS" panose="030F0702030302020204" pitchFamily="66" charset="0"/>
              </a:rPr>
              <a:t>:</a:t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9811" y="1312665"/>
            <a:ext cx="991489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Represent </a:t>
            </a:r>
            <a:r>
              <a:rPr lang="en-GB" sz="3200" dirty="0">
                <a:latin typeface="Comic Sans MS" panose="030F0702030302020204" pitchFamily="66" charset="0"/>
              </a:rPr>
              <a:t>a food chain from a pond in any format.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 smtClean="0">
                <a:latin typeface="Comic Sans MS" panose="030F0702030302020204" pitchFamily="66" charset="0"/>
              </a:rPr>
              <a:t>This </a:t>
            </a:r>
            <a:r>
              <a:rPr lang="en-GB" sz="3200" dirty="0">
                <a:latin typeface="Comic Sans MS" panose="030F0702030302020204" pitchFamily="66" charset="0"/>
              </a:rPr>
              <a:t>could </a:t>
            </a:r>
            <a:r>
              <a:rPr lang="en-GB" sz="3200" dirty="0" smtClean="0">
                <a:latin typeface="Comic Sans MS" panose="030F0702030302020204" pitchFamily="66" charset="0"/>
              </a:rPr>
              <a:t>be:</a:t>
            </a:r>
          </a:p>
          <a:p>
            <a:pPr marL="3200400" lvl="6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list</a:t>
            </a:r>
          </a:p>
          <a:p>
            <a:pPr marL="3200400" lvl="6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a drawing </a:t>
            </a:r>
          </a:p>
          <a:p>
            <a:pPr marL="3200400" lvl="6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photos</a:t>
            </a:r>
          </a:p>
          <a:p>
            <a:pPr marL="3200400" lvl="6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</a:t>
            </a:r>
            <a:r>
              <a:rPr lang="en-GB" sz="3200" dirty="0" smtClean="0">
                <a:latin typeface="Comic Sans MS" panose="030F0702030302020204" pitchFamily="66" charset="0"/>
              </a:rPr>
              <a:t> model</a:t>
            </a:r>
          </a:p>
          <a:p>
            <a:pPr marL="3200400" lvl="6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s</a:t>
            </a:r>
            <a:r>
              <a:rPr lang="en-GB" sz="3200" dirty="0" smtClean="0">
                <a:latin typeface="Comic Sans MS" panose="030F0702030302020204" pitchFamily="66" charset="0"/>
              </a:rPr>
              <a:t>omething else</a:t>
            </a:r>
          </a:p>
          <a:p>
            <a:pPr marL="3200400" lvl="6" indent="-457200">
              <a:buFont typeface="Arial" panose="020B0604020202020204" pitchFamily="34" charset="0"/>
              <a:buChar char="•"/>
            </a:pPr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Label </a:t>
            </a:r>
            <a:r>
              <a:rPr lang="en-GB" sz="3200" dirty="0">
                <a:latin typeface="Comic Sans MS" panose="030F0702030302020204" pitchFamily="66" charset="0"/>
              </a:rPr>
              <a:t>the producer and consumers.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2267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200</Words>
  <Application>Microsoft Office PowerPoint</Application>
  <PresentationFormat>Widescreen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Avenir Next LT Pro</vt:lpstr>
      <vt:lpstr>Calibri</vt:lpstr>
      <vt:lpstr>Comic Sans MS</vt:lpstr>
      <vt:lpstr>Modern Love</vt:lpstr>
      <vt:lpstr>BohemianVTI</vt:lpstr>
      <vt:lpstr>Food chains in a pond</vt:lpstr>
      <vt:lpstr>What do these words mean?</vt:lpstr>
      <vt:lpstr>Can you think of some animals that live in a pond?</vt:lpstr>
      <vt:lpstr>Let’s make a food chain!</vt:lpstr>
      <vt:lpstr>Let’s make a food chain!</vt:lpstr>
      <vt:lpstr>Let’s make a food chain!</vt:lpstr>
      <vt:lpstr>Let’s make a food chain!</vt:lpstr>
      <vt:lpstr>Two new words…</vt:lpstr>
      <vt:lpstr>Can you find a producer and a consumer?</vt:lpstr>
      <vt:lpstr>Today’s activity: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 chains in a pond</dc:title>
  <dc:creator>O. Mortimer</dc:creator>
  <cp:lastModifiedBy>Susan Tarpey</cp:lastModifiedBy>
  <cp:revision>10</cp:revision>
  <dcterms:created xsi:type="dcterms:W3CDTF">2021-01-17T11:35:09Z</dcterms:created>
  <dcterms:modified xsi:type="dcterms:W3CDTF">2021-01-17T16:47:47Z</dcterms:modified>
</cp:coreProperties>
</file>