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6" r:id="rId4"/>
    <p:sldId id="258" r:id="rId5"/>
    <p:sldId id="262" r:id="rId6"/>
    <p:sldId id="265" r:id="rId7"/>
    <p:sldId id="263" r:id="rId8"/>
    <p:sldId id="264" r:id="rId9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2DDC"/>
    <a:srgbClr val="0058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786" y="6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1A2DDD-BC23-49E8-B433-B271E2B5C8FD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B39751-E6EB-41B6-8470-B008BA305E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791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3.png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3.png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Animated Title Slide"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range_rain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0" y="457200"/>
            <a:ext cx="9144000" cy="3857625"/>
          </a:xfrm>
          <a:prstGeom prst="rect">
            <a:avLst/>
          </a:prstGeom>
        </p:spPr>
      </p:pic>
      <p:sp>
        <p:nvSpPr>
          <p:cNvPr id="13" name="Rectangle 1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bottom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top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" name="top_swish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2" name="bottom_swish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14450"/>
            <a:ext cx="7772400" cy="1102519"/>
          </a:xfrm>
        </p:spPr>
        <p:txBody>
          <a:bodyPr anchor="b"/>
          <a:lstStyle>
            <a:lvl1pPr algn="l">
              <a:defRPr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2343150"/>
            <a:ext cx="6400800" cy="1314450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0993-28BF-4F94-9E33-75AF7F5CF5B7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406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1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9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8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32" repeatCount="indefinite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  <p:bldLst>
      <p:bldP spid="13" grpId="0" animBg="1"/>
      <p:bldP spid="2" grpId="0"/>
      <p:bldP spid="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34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tatic Title Slide"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bottom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top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" name="top_swish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2" name="bottom_swish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14450"/>
            <a:ext cx="7772400" cy="1102519"/>
          </a:xfrm>
        </p:spPr>
        <p:txBody>
          <a:bodyPr anchor="b"/>
          <a:lstStyle>
            <a:lvl1pPr algn="l">
              <a:defRPr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2343150"/>
            <a:ext cx="6400800" cy="1314450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0993-28BF-4F94-9E33-75AF7F5CF5B7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2005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nimated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range_rain.mp4">
            <a:hlinkClick r:id="" action="ppaction://media"/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0" y="457200"/>
            <a:ext cx="9144000" cy="3857625"/>
          </a:xfrm>
          <a:prstGeom prst="rect">
            <a:avLst/>
          </a:prstGeom>
        </p:spPr>
      </p:pic>
      <p:sp>
        <p:nvSpPr>
          <p:cNvPr id="16" name="Rectangle 15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bottom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8" name="top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9" name="top_swish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0" name="bottom_swish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114300"/>
            <a:ext cx="7924800" cy="857250"/>
          </a:xfrm>
        </p:spPr>
        <p:txBody>
          <a:bodyPr>
            <a:normAutofit/>
          </a:bodyPr>
          <a:lstStyle>
            <a:lvl1pPr algn="r"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971551"/>
            <a:ext cx="7924800" cy="36230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0993-28BF-4F94-9E33-75AF7F5CF5B7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335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6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9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8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3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44" repeatCount="indefinite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</p:childTnLst>
        </p:cTn>
      </p:par>
    </p:tnLst>
    <p:bldLst>
      <p:bldP spid="16" grpId="0" animBg="1"/>
      <p:bldP spid="2" grpId="0"/>
      <p:bldP spid="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4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1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1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1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1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tatic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bottom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8" name="top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9" name="top_swish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0" name="bottom_swish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114300"/>
            <a:ext cx="7924800" cy="857250"/>
          </a:xfrm>
        </p:spPr>
        <p:txBody>
          <a:bodyPr>
            <a:normAutofit/>
          </a:bodyPr>
          <a:lstStyle>
            <a:lvl1pPr algn="r"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971551"/>
            <a:ext cx="7924800" cy="36230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0993-28BF-4F94-9E33-75AF7F5CF5B7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8734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611041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1485901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0993-28BF-4F94-9E33-75AF7F5CF5B7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1666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0993-28BF-4F94-9E33-75AF7F5CF5B7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0603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0993-28BF-4F94-9E33-75AF7F5CF5B7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4141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0993-28BF-4F94-9E33-75AF7F5CF5B7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644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0993-28BF-4F94-9E33-75AF7F5CF5B7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1362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0200" y="171450"/>
            <a:ext cx="3048000" cy="871538"/>
          </a:xfrm>
        </p:spPr>
        <p:txBody>
          <a:bodyPr anchor="b">
            <a:normAutofit/>
          </a:bodyPr>
          <a:lstStyle>
            <a:lvl1pPr algn="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228600"/>
            <a:ext cx="5111750" cy="43088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1314450"/>
            <a:ext cx="3124200" cy="1943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0993-28BF-4F94-9E33-75AF7F5CF5B7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4394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75312" y="1771650"/>
            <a:ext cx="3163888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4800" y="1028700"/>
            <a:ext cx="5105400" cy="268843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75312" y="2196703"/>
            <a:ext cx="3163888" cy="9465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0993-28BF-4F94-9E33-75AF7F5CF5B7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6303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0993-28BF-4F94-9E33-75AF7F5CF5B7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5289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0993-28BF-4F94-9E33-75AF7F5CF5B7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427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ottom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top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top_swish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bottom_swish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914401"/>
            <a:ext cx="8229600" cy="36802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A30993-28BF-4F94-9E33-75AF7F5CF5B7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768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0" r:id="rId3"/>
    <p:sldLayoutId id="2147483666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spcBef>
          <a:spcPct val="0"/>
        </a:spcBef>
        <a:buNone/>
        <a:defRPr lang="en-US" sz="3200" kern="1200" dirty="0" smtClean="0">
          <a:ln>
            <a:solidFill>
              <a:schemeClr val="accent3">
                <a:lumMod val="50000"/>
              </a:schemeClr>
            </a:solidFill>
          </a:ln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lang="en-US" sz="2400" kern="1200" dirty="0" smtClean="0">
          <a:solidFill>
            <a:schemeClr val="accent3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lang="en-US" sz="2400" kern="1200" dirty="0" smtClean="0">
          <a:solidFill>
            <a:schemeClr val="accent3">
              <a:lumMod val="40000"/>
              <a:lumOff val="60000"/>
            </a:schemeClr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lang="en-US" sz="2400" kern="1200" dirty="0" smtClean="0">
          <a:solidFill>
            <a:schemeClr val="accent3">
              <a:lumMod val="40000"/>
              <a:lumOff val="60000"/>
            </a:schemeClr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lang="en-US" sz="2400" kern="1200" dirty="0" smtClean="0">
          <a:solidFill>
            <a:schemeClr val="accent3">
              <a:lumMod val="40000"/>
              <a:lumOff val="60000"/>
            </a:schemeClr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lang="en-US" sz="2400" kern="1200" dirty="0" smtClean="0">
          <a:solidFill>
            <a:schemeClr val="accent3">
              <a:lumMod val="40000"/>
              <a:lumOff val="6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hyperlink" Target="https://www.as.uky.edu/sites/default/files/elearning/module07swf.swf" TargetMode="Externa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Callout 1"/>
          <p:cNvSpPr/>
          <p:nvPr/>
        </p:nvSpPr>
        <p:spPr>
          <a:xfrm>
            <a:off x="3369722" y="133350"/>
            <a:ext cx="5562600" cy="2819400"/>
          </a:xfrm>
          <a:prstGeom prst="cloudCallout">
            <a:avLst>
              <a:gd name="adj1" fmla="val -61044"/>
              <a:gd name="adj2" fmla="val 15098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173284" y="4126428"/>
            <a:ext cx="59554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60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itchFamily="66" charset="0"/>
              </a:rPr>
              <a:t>Rocks and Soils</a:t>
            </a:r>
            <a:endParaRPr lang="en-US" sz="60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0" y="573554"/>
            <a:ext cx="35052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SV" sz="4000" b="1" dirty="0" err="1" smtClean="0">
                <a:ln w="11430"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Where</a:t>
            </a:r>
            <a:r>
              <a:rPr lang="es-SV" sz="4000" b="1" dirty="0" smtClean="0">
                <a:ln w="11430"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SV" sz="4000" b="1" dirty="0" err="1" smtClean="0">
                <a:ln w="11430"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does</a:t>
            </a:r>
            <a:r>
              <a:rPr lang="es-SV" sz="4000" b="1" dirty="0" smtClean="0">
                <a:ln w="11430"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SV" sz="4000" b="1" dirty="0" err="1" smtClean="0">
                <a:ln w="11430"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soil</a:t>
            </a:r>
            <a:r>
              <a:rPr lang="es-SV" sz="4000" b="1" dirty="0" smtClean="0">
                <a:ln w="11430"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 come </a:t>
            </a:r>
            <a:r>
              <a:rPr lang="es-SV" sz="4000" b="1" dirty="0" err="1" smtClean="0">
                <a:ln w="11430"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from</a:t>
            </a:r>
            <a:r>
              <a:rPr lang="es-SV" sz="4000" b="1" dirty="0" smtClean="0">
                <a:ln w="11430"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?</a:t>
            </a:r>
            <a:endParaRPr lang="en-US" sz="4000" b="1" dirty="0">
              <a:ln w="11430">
                <a:solidFill>
                  <a:sysClr val="windowText" lastClr="000000"/>
                </a:solidFill>
              </a:ln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074" name="Picture 2" descr="C:\Users\Carolina\Documents\ABC School\PowerPoint tools\animations\People, Questions + speech bubbles\Questions\question_mark_serious_thinker_500_clr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42950"/>
            <a:ext cx="38100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05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Carolina\Documents\ABC School\PowerPoint tools\animations\People, Questions + speech bubbles\ladd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3208"/>
            <a:ext cx="3261122" cy="474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2993886" y="71324"/>
            <a:ext cx="59506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Steps to success</a:t>
            </a:r>
            <a:endParaRPr 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82566" y="967137"/>
            <a:ext cx="586667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s-SV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To</a:t>
            </a:r>
            <a:r>
              <a:rPr lang="es-SV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 </a:t>
            </a:r>
            <a:r>
              <a:rPr lang="es-SV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understand</a:t>
            </a:r>
            <a:r>
              <a:rPr lang="es-SV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 </a:t>
            </a:r>
            <a:r>
              <a:rPr lang="es-SV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what</a:t>
            </a:r>
            <a:r>
              <a:rPr lang="es-SV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 </a:t>
            </a:r>
            <a:r>
              <a:rPr lang="es-SV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happens</a:t>
            </a:r>
            <a:r>
              <a:rPr lang="es-SV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 </a:t>
            </a:r>
            <a:r>
              <a:rPr lang="es-SV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to</a:t>
            </a:r>
            <a:r>
              <a:rPr lang="es-SV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 </a:t>
            </a:r>
            <a:r>
              <a:rPr lang="es-SV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rocks</a:t>
            </a:r>
            <a:r>
              <a:rPr lang="es-SV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 </a:t>
            </a:r>
            <a:r>
              <a:rPr lang="es-SV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over</a:t>
            </a:r>
            <a:r>
              <a:rPr lang="es-SV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 time.</a:t>
            </a:r>
          </a:p>
          <a:p>
            <a:pPr marL="514350" indent="-514350">
              <a:buAutoNum type="arabicParenR"/>
            </a:pPr>
            <a:endParaRPr lang="es-SV" sz="2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Comic Sans MS" pitchFamily="66" charset="0"/>
            </a:endParaRPr>
          </a:p>
          <a:p>
            <a:pPr marL="514350" indent="-514350">
              <a:buAutoNum type="arabicParenR"/>
            </a:pPr>
            <a:r>
              <a:rPr lang="es-SV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To</a:t>
            </a:r>
            <a:r>
              <a:rPr lang="es-SV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 </a:t>
            </a:r>
            <a:r>
              <a:rPr lang="es-SV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know</a:t>
            </a:r>
            <a:r>
              <a:rPr lang="es-SV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 </a:t>
            </a:r>
            <a:r>
              <a:rPr lang="es-SV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what</a:t>
            </a:r>
            <a:r>
              <a:rPr lang="es-SV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 </a:t>
            </a:r>
            <a:r>
              <a:rPr lang="es-SV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soil</a:t>
            </a:r>
            <a:r>
              <a:rPr lang="es-SV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 </a:t>
            </a:r>
            <a:r>
              <a:rPr lang="es-SV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is</a:t>
            </a:r>
            <a:r>
              <a:rPr lang="es-SV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 </a:t>
            </a:r>
            <a:r>
              <a:rPr lang="es-SV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made</a:t>
            </a:r>
            <a:r>
              <a:rPr lang="es-SV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 </a:t>
            </a:r>
            <a:r>
              <a:rPr lang="es-SV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from</a:t>
            </a:r>
            <a:r>
              <a:rPr lang="es-SV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.</a:t>
            </a:r>
          </a:p>
          <a:p>
            <a:pPr marL="514350" indent="-514350">
              <a:buAutoNum type="arabicParenR"/>
            </a:pPr>
            <a:endParaRPr lang="es-SV" sz="2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Comic Sans MS" pitchFamily="66" charset="0"/>
            </a:endParaRPr>
          </a:p>
          <a:p>
            <a:pPr marL="514350" indent="-514350">
              <a:buAutoNum type="arabicParenR"/>
            </a:pPr>
            <a:r>
              <a:rPr lang="es-SV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To</a:t>
            </a:r>
            <a:r>
              <a:rPr lang="es-SV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 </a:t>
            </a:r>
            <a:r>
              <a:rPr lang="es-SV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create</a:t>
            </a:r>
            <a:r>
              <a:rPr lang="es-SV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 a </a:t>
            </a:r>
            <a:r>
              <a:rPr lang="es-SV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storyboard</a:t>
            </a:r>
            <a:r>
              <a:rPr lang="es-SV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 </a:t>
            </a:r>
            <a:r>
              <a:rPr lang="es-SV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showing</a:t>
            </a:r>
            <a:r>
              <a:rPr lang="es-SV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 </a:t>
            </a:r>
            <a:r>
              <a:rPr lang="es-SV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how</a:t>
            </a:r>
            <a:r>
              <a:rPr lang="es-SV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 </a:t>
            </a:r>
            <a:r>
              <a:rPr lang="es-SV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soil</a:t>
            </a:r>
            <a:r>
              <a:rPr lang="es-SV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 </a:t>
            </a:r>
            <a:r>
              <a:rPr lang="es-SV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is</a:t>
            </a:r>
            <a:r>
              <a:rPr lang="es-SV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 </a:t>
            </a:r>
            <a:r>
              <a:rPr lang="es-SV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created</a:t>
            </a:r>
            <a:r>
              <a:rPr lang="es-SV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.</a:t>
            </a:r>
            <a:endParaRPr lang="en-US" sz="2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0081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mrsmertens.pbworks.com/f/1291438683/earth_core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781" y="438150"/>
            <a:ext cx="4111349" cy="41862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85800" y="4298366"/>
            <a:ext cx="814197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 smtClean="0">
                <a:ln w="31550" cmpd="sng">
                  <a:solidFill>
                    <a:srgbClr val="E92DDC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itchFamily="66" charset="0"/>
              </a:rPr>
              <a:t>What can you remember?</a:t>
            </a:r>
            <a:endParaRPr lang="en-US" sz="4800" b="1" cap="none" spc="0" dirty="0">
              <a:ln w="31550" cmpd="sng">
                <a:solidFill>
                  <a:srgbClr val="E92DDC"/>
                </a:soli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Comic Sans MS" pitchFamily="66" charset="0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3352800" y="723900"/>
            <a:ext cx="1403986" cy="17145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3657600" y="1619250"/>
            <a:ext cx="1099186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 flipV="1">
            <a:off x="3200400" y="2622013"/>
            <a:ext cx="1556388" cy="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4756786" y="438150"/>
            <a:ext cx="2025014" cy="5334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>
            <a:off x="4756786" y="1352550"/>
            <a:ext cx="2025014" cy="5334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4756786" y="2264568"/>
            <a:ext cx="2025014" cy="5334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6986372" y="1733550"/>
            <a:ext cx="1905000" cy="129151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SV" dirty="0" err="1" smtClean="0">
                <a:latin typeface="Comic Sans MS" pitchFamily="66" charset="0"/>
              </a:rPr>
              <a:t>What</a:t>
            </a:r>
            <a:r>
              <a:rPr lang="es-SV" dirty="0" smtClean="0">
                <a:latin typeface="Comic Sans MS" pitchFamily="66" charset="0"/>
              </a:rPr>
              <a:t> </a:t>
            </a:r>
            <a:r>
              <a:rPr lang="es-SV" dirty="0" err="1" smtClean="0">
                <a:latin typeface="Comic Sans MS" pitchFamily="66" charset="0"/>
              </a:rPr>
              <a:t>types</a:t>
            </a:r>
            <a:r>
              <a:rPr lang="es-SV" dirty="0" smtClean="0">
                <a:latin typeface="Comic Sans MS" pitchFamily="66" charset="0"/>
              </a:rPr>
              <a:t> of </a:t>
            </a:r>
            <a:r>
              <a:rPr lang="es-SV" dirty="0" err="1" smtClean="0">
                <a:latin typeface="Comic Sans MS" pitchFamily="66" charset="0"/>
              </a:rPr>
              <a:t>rocks</a:t>
            </a:r>
            <a:r>
              <a:rPr lang="es-SV" dirty="0" smtClean="0">
                <a:latin typeface="Comic Sans MS" pitchFamily="66" charset="0"/>
              </a:rPr>
              <a:t> are </a:t>
            </a:r>
            <a:r>
              <a:rPr lang="es-SV" dirty="0" err="1" smtClean="0">
                <a:latin typeface="Comic Sans MS" pitchFamily="66" charset="0"/>
              </a:rPr>
              <a:t>made</a:t>
            </a:r>
            <a:r>
              <a:rPr lang="es-SV" dirty="0" smtClean="0">
                <a:latin typeface="Comic Sans MS" pitchFamily="66" charset="0"/>
              </a:rPr>
              <a:t> at </a:t>
            </a:r>
            <a:r>
              <a:rPr lang="es-SV" dirty="0" err="1" smtClean="0">
                <a:latin typeface="Comic Sans MS" pitchFamily="66" charset="0"/>
              </a:rPr>
              <a:t>each</a:t>
            </a:r>
            <a:r>
              <a:rPr lang="es-SV" dirty="0" smtClean="0">
                <a:latin typeface="Comic Sans MS" pitchFamily="66" charset="0"/>
              </a:rPr>
              <a:t> </a:t>
            </a:r>
            <a:r>
              <a:rPr lang="es-SV" dirty="0" err="1" smtClean="0">
                <a:latin typeface="Comic Sans MS" pitchFamily="66" charset="0"/>
              </a:rPr>
              <a:t>layer</a:t>
            </a:r>
            <a:r>
              <a:rPr lang="es-SV" dirty="0" smtClean="0">
                <a:latin typeface="Comic Sans MS" pitchFamily="66" charset="0"/>
              </a:rPr>
              <a:t>?</a:t>
            </a:r>
            <a:endParaRPr lang="en-US" dirty="0">
              <a:latin typeface="Comic Sans MS" pitchFamily="66" charset="0"/>
            </a:endParaRPr>
          </a:p>
        </p:txBody>
      </p:sp>
      <p:cxnSp>
        <p:nvCxnSpPr>
          <p:cNvPr id="17" name="Straight Arrow Connector 16"/>
          <p:cNvCxnSpPr>
            <a:stCxn id="18" idx="1"/>
          </p:cNvCxnSpPr>
          <p:nvPr/>
        </p:nvCxnSpPr>
        <p:spPr>
          <a:xfrm flipH="1" flipV="1">
            <a:off x="2422206" y="2876552"/>
            <a:ext cx="2334582" cy="64095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ounded Rectangle 17"/>
          <p:cNvSpPr/>
          <p:nvPr/>
        </p:nvSpPr>
        <p:spPr>
          <a:xfrm>
            <a:off x="4756788" y="3250809"/>
            <a:ext cx="2025014" cy="5334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954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9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87242" y="13999"/>
            <a:ext cx="40527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Out at sea!</a:t>
            </a:r>
            <a:endParaRPr lang="en-US" sz="5400" b="1" cap="none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Rounded Rectangular Callout 2"/>
          <p:cNvSpPr/>
          <p:nvPr/>
        </p:nvSpPr>
        <p:spPr>
          <a:xfrm>
            <a:off x="152400" y="281061"/>
            <a:ext cx="2209800" cy="1447800"/>
          </a:xfrm>
          <a:prstGeom prst="wedgeRoundRectCallout">
            <a:avLst>
              <a:gd name="adj1" fmla="val 27549"/>
              <a:gd name="adj2" fmla="val 68330"/>
              <a:gd name="adj3" fmla="val 16667"/>
            </a:avLst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SV" dirty="0" smtClean="0">
                <a:latin typeface="Comic Sans MS" pitchFamily="66" charset="0"/>
              </a:rPr>
              <a:t>Ah, </a:t>
            </a:r>
            <a:r>
              <a:rPr lang="es-SV" dirty="0" err="1" smtClean="0">
                <a:latin typeface="Comic Sans MS" pitchFamily="66" charset="0"/>
              </a:rPr>
              <a:t>the</a:t>
            </a:r>
            <a:r>
              <a:rPr lang="es-SV" dirty="0" smtClean="0">
                <a:latin typeface="Comic Sans MS" pitchFamily="66" charset="0"/>
              </a:rPr>
              <a:t> open sea!  </a:t>
            </a:r>
            <a:r>
              <a:rPr lang="es-SV" dirty="0" err="1" smtClean="0">
                <a:latin typeface="Comic Sans MS" pitchFamily="66" charset="0"/>
              </a:rPr>
              <a:t>Nothing</a:t>
            </a:r>
            <a:r>
              <a:rPr lang="es-SV" dirty="0" smtClean="0">
                <a:latin typeface="Comic Sans MS" pitchFamily="66" charset="0"/>
              </a:rPr>
              <a:t> </a:t>
            </a:r>
            <a:r>
              <a:rPr lang="es-SV" dirty="0" err="1" smtClean="0">
                <a:latin typeface="Comic Sans MS" pitchFamily="66" charset="0"/>
              </a:rPr>
              <a:t>better</a:t>
            </a:r>
            <a:r>
              <a:rPr lang="es-SV" dirty="0" smtClean="0">
                <a:latin typeface="Comic Sans MS" pitchFamily="66" charset="0"/>
              </a:rPr>
              <a:t> </a:t>
            </a:r>
            <a:r>
              <a:rPr lang="es-SV" dirty="0" err="1" smtClean="0">
                <a:latin typeface="Comic Sans MS" pitchFamily="66" charset="0"/>
              </a:rPr>
              <a:t>than</a:t>
            </a:r>
            <a:r>
              <a:rPr lang="es-SV" dirty="0" smtClean="0">
                <a:latin typeface="Comic Sans MS" pitchFamily="66" charset="0"/>
              </a:rPr>
              <a:t> </a:t>
            </a:r>
            <a:r>
              <a:rPr lang="es-SV" dirty="0" err="1" smtClean="0">
                <a:latin typeface="Comic Sans MS" pitchFamily="66" charset="0"/>
              </a:rPr>
              <a:t>knowing</a:t>
            </a:r>
            <a:r>
              <a:rPr lang="es-SV" dirty="0" smtClean="0">
                <a:latin typeface="Comic Sans MS" pitchFamily="66" charset="0"/>
              </a:rPr>
              <a:t> </a:t>
            </a:r>
            <a:r>
              <a:rPr lang="es-SV" dirty="0" err="1" smtClean="0">
                <a:latin typeface="Comic Sans MS" pitchFamily="66" charset="0"/>
              </a:rPr>
              <a:t>you</a:t>
            </a:r>
            <a:r>
              <a:rPr lang="es-SV" dirty="0" smtClean="0">
                <a:latin typeface="Comic Sans MS" pitchFamily="66" charset="0"/>
              </a:rPr>
              <a:t> are </a:t>
            </a:r>
            <a:r>
              <a:rPr lang="es-SV" dirty="0" err="1" smtClean="0">
                <a:latin typeface="Comic Sans MS" pitchFamily="66" charset="0"/>
              </a:rPr>
              <a:t>on</a:t>
            </a:r>
            <a:r>
              <a:rPr lang="es-SV" dirty="0" smtClean="0">
                <a:latin typeface="Comic Sans MS" pitchFamily="66" charset="0"/>
              </a:rPr>
              <a:t> </a:t>
            </a:r>
            <a:r>
              <a:rPr lang="es-SV" dirty="0" err="1" smtClean="0">
                <a:latin typeface="Comic Sans MS" pitchFamily="66" charset="0"/>
              </a:rPr>
              <a:t>solid</a:t>
            </a:r>
            <a:r>
              <a:rPr lang="es-SV" dirty="0" smtClean="0">
                <a:latin typeface="Comic Sans MS" pitchFamily="66" charset="0"/>
              </a:rPr>
              <a:t> </a:t>
            </a:r>
            <a:r>
              <a:rPr lang="es-SV" dirty="0" err="1" smtClean="0">
                <a:latin typeface="Comic Sans MS" pitchFamily="66" charset="0"/>
              </a:rPr>
              <a:t>ground</a:t>
            </a:r>
            <a:r>
              <a:rPr lang="es-SV" dirty="0" smtClean="0">
                <a:latin typeface="Comic Sans MS" pitchFamily="66" charset="0"/>
              </a:rPr>
              <a:t>!</a:t>
            </a:r>
            <a:endParaRPr lang="en-US" dirty="0">
              <a:latin typeface="Comic Sans MS" pitchFamily="66" charset="0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3048000" y="1809750"/>
            <a:ext cx="2209800" cy="1447800"/>
          </a:xfrm>
          <a:prstGeom prst="wedgeRoundRectCallout">
            <a:avLst>
              <a:gd name="adj1" fmla="val -7465"/>
              <a:gd name="adj2" fmla="val 61528"/>
              <a:gd name="adj3" fmla="val 16667"/>
            </a:avLst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SV" dirty="0" err="1" smtClean="0">
                <a:latin typeface="Comic Sans MS" pitchFamily="66" charset="0"/>
              </a:rPr>
              <a:t>What</a:t>
            </a:r>
            <a:r>
              <a:rPr lang="es-SV" dirty="0" smtClean="0">
                <a:latin typeface="Comic Sans MS" pitchFamily="66" charset="0"/>
              </a:rPr>
              <a:t>? Solid </a:t>
            </a:r>
            <a:r>
              <a:rPr lang="es-SV" dirty="0" err="1" smtClean="0">
                <a:latin typeface="Comic Sans MS" pitchFamily="66" charset="0"/>
              </a:rPr>
              <a:t>Ground</a:t>
            </a:r>
            <a:r>
              <a:rPr lang="es-SV" dirty="0" smtClean="0">
                <a:latin typeface="Comic Sans MS" pitchFamily="66" charset="0"/>
              </a:rPr>
              <a:t>?  </a:t>
            </a:r>
            <a:r>
              <a:rPr lang="es-SV" dirty="0" err="1" smtClean="0">
                <a:latin typeface="Comic Sans MS" pitchFamily="66" charset="0"/>
              </a:rPr>
              <a:t>You´re</a:t>
            </a:r>
            <a:r>
              <a:rPr lang="es-SV" dirty="0" smtClean="0">
                <a:latin typeface="Comic Sans MS" pitchFamily="66" charset="0"/>
              </a:rPr>
              <a:t> </a:t>
            </a:r>
            <a:r>
              <a:rPr lang="es-SV" dirty="0" err="1" smtClean="0">
                <a:latin typeface="Comic Sans MS" pitchFamily="66" charset="0"/>
              </a:rPr>
              <a:t>nuts</a:t>
            </a:r>
            <a:r>
              <a:rPr lang="es-SV" dirty="0" smtClean="0">
                <a:latin typeface="Comic Sans MS" pitchFamily="66" charset="0"/>
              </a:rPr>
              <a:t>!</a:t>
            </a:r>
            <a:endParaRPr lang="en-US" dirty="0">
              <a:latin typeface="Comic Sans MS" pitchFamily="66" charset="0"/>
            </a:endParaRPr>
          </a:p>
        </p:txBody>
      </p:sp>
      <p:pic>
        <p:nvPicPr>
          <p:cNvPr id="7" name="Picture 2" descr="C:\Users\Carolina\Documents\ABC School\PowerPoint tools\animations\People, Questions + speech bubbles\Thinking\thinkin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1773702"/>
            <a:ext cx="268605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ular Callout 9"/>
          <p:cNvSpPr/>
          <p:nvPr/>
        </p:nvSpPr>
        <p:spPr>
          <a:xfrm>
            <a:off x="5676900" y="1238250"/>
            <a:ext cx="2209800" cy="1447800"/>
          </a:xfrm>
          <a:prstGeom prst="wedgeRoundRectCallout">
            <a:avLst>
              <a:gd name="adj1" fmla="val 59379"/>
              <a:gd name="adj2" fmla="val 43067"/>
              <a:gd name="adj3" fmla="val 16667"/>
            </a:avLst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SV" sz="2000" dirty="0" smtClean="0">
                <a:latin typeface="Comic Sans MS" pitchFamily="66" charset="0"/>
              </a:rPr>
              <a:t>Can </a:t>
            </a:r>
            <a:r>
              <a:rPr lang="es-SV" sz="2000" dirty="0" err="1" smtClean="0">
                <a:latin typeface="Comic Sans MS" pitchFamily="66" charset="0"/>
              </a:rPr>
              <a:t>you</a:t>
            </a:r>
            <a:r>
              <a:rPr lang="es-SV" sz="2000" dirty="0" smtClean="0">
                <a:latin typeface="Comic Sans MS" pitchFamily="66" charset="0"/>
              </a:rPr>
              <a:t> </a:t>
            </a:r>
            <a:r>
              <a:rPr lang="es-SV" sz="2000" dirty="0" err="1" smtClean="0">
                <a:latin typeface="Comic Sans MS" pitchFamily="66" charset="0"/>
              </a:rPr>
              <a:t>explain</a:t>
            </a:r>
            <a:r>
              <a:rPr lang="es-SV" sz="2000" dirty="0" smtClean="0">
                <a:latin typeface="Comic Sans MS" pitchFamily="66" charset="0"/>
              </a:rPr>
              <a:t> </a:t>
            </a:r>
            <a:r>
              <a:rPr lang="es-SV" sz="2000" dirty="0" err="1" smtClean="0">
                <a:latin typeface="Comic Sans MS" pitchFamily="66" charset="0"/>
              </a:rPr>
              <a:t>what</a:t>
            </a:r>
            <a:r>
              <a:rPr lang="es-SV" sz="2000" dirty="0" smtClean="0">
                <a:latin typeface="Comic Sans MS" pitchFamily="66" charset="0"/>
              </a:rPr>
              <a:t> </a:t>
            </a:r>
            <a:r>
              <a:rPr lang="es-SV" sz="2000" dirty="0" err="1" smtClean="0">
                <a:latin typeface="Comic Sans MS" pitchFamily="66" charset="0"/>
              </a:rPr>
              <a:t>the</a:t>
            </a:r>
            <a:r>
              <a:rPr lang="es-SV" sz="2000" dirty="0" smtClean="0">
                <a:latin typeface="Comic Sans MS" pitchFamily="66" charset="0"/>
              </a:rPr>
              <a:t> </a:t>
            </a:r>
            <a:r>
              <a:rPr lang="es-SV" sz="2000" dirty="0" err="1" smtClean="0">
                <a:latin typeface="Comic Sans MS" pitchFamily="66" charset="0"/>
              </a:rPr>
              <a:t>captain</a:t>
            </a:r>
            <a:r>
              <a:rPr lang="es-SV" sz="2000" dirty="0" smtClean="0">
                <a:latin typeface="Comic Sans MS" pitchFamily="66" charset="0"/>
              </a:rPr>
              <a:t> </a:t>
            </a:r>
            <a:r>
              <a:rPr lang="es-SV" sz="2000" dirty="0" err="1" smtClean="0">
                <a:latin typeface="Comic Sans MS" pitchFamily="66" charset="0"/>
              </a:rPr>
              <a:t>means</a:t>
            </a:r>
            <a:r>
              <a:rPr lang="es-SV" sz="2000" dirty="0" smtClean="0">
                <a:latin typeface="Comic Sans MS" pitchFamily="66" charset="0"/>
              </a:rPr>
              <a:t>?</a:t>
            </a:r>
            <a:endParaRPr lang="en-US" sz="2000" dirty="0">
              <a:latin typeface="Comic Sans MS" pitchFamily="66" charset="0"/>
            </a:endParaRPr>
          </a:p>
        </p:txBody>
      </p:sp>
      <p:pic>
        <p:nvPicPr>
          <p:cNvPr id="2051" name="Picture 3" descr="C:\Users\Carolina\Downloads\stick_figure_bailing_water_500_clr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2861828"/>
            <a:ext cx="2926773" cy="257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Carolina\Downloads\leader_at_the_helm_anim_500_clr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28861"/>
            <a:ext cx="3448050" cy="344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1594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upload.wikimedia.org/wikipedia/commons/d/d7/Baltic_Sea_(Darlowo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31325">
            <a:off x="556075" y="1743055"/>
            <a:ext cx="3619500" cy="27146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4" name="Rectangle 3"/>
          <p:cNvSpPr/>
          <p:nvPr/>
        </p:nvSpPr>
        <p:spPr>
          <a:xfrm>
            <a:off x="1752600" y="-95250"/>
            <a:ext cx="71769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31550" cmpd="sng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The Ground below us</a:t>
            </a:r>
            <a:endParaRPr lang="en-US" sz="5400" b="1" cap="none" spc="0" dirty="0">
              <a:ln w="31550" cmpd="sng">
                <a:solidFill>
                  <a:schemeClr val="bg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53000" y="1276350"/>
            <a:ext cx="3886200" cy="2677656"/>
          </a:xfrm>
          <a:prstGeom prst="rect">
            <a:avLst/>
          </a:prstGeom>
          <a:ln w="571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SV" sz="2400" dirty="0" err="1" smtClean="0">
                <a:solidFill>
                  <a:schemeClr val="tx1"/>
                </a:solidFill>
                <a:latin typeface="Comic Sans MS" pitchFamily="66" charset="0"/>
              </a:rPr>
              <a:t>There</a:t>
            </a:r>
            <a:r>
              <a:rPr lang="es-SV" sz="2400" dirty="0" smtClean="0">
                <a:solidFill>
                  <a:schemeClr val="tx1"/>
                </a:solidFill>
                <a:latin typeface="Comic Sans MS" pitchFamily="66" charset="0"/>
              </a:rPr>
              <a:t> are </a:t>
            </a:r>
            <a:r>
              <a:rPr lang="es-SV" sz="2400" dirty="0" err="1" smtClean="0">
                <a:solidFill>
                  <a:schemeClr val="tx1"/>
                </a:solidFill>
                <a:latin typeface="Comic Sans MS" pitchFamily="66" charset="0"/>
              </a:rPr>
              <a:t>always</a:t>
            </a:r>
            <a:r>
              <a:rPr lang="es-SV" sz="2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SV" sz="2400" dirty="0" err="1" smtClean="0">
                <a:solidFill>
                  <a:schemeClr val="tx1"/>
                </a:solidFill>
                <a:latin typeface="Comic Sans MS" pitchFamily="66" charset="0"/>
              </a:rPr>
              <a:t>rocks</a:t>
            </a:r>
            <a:r>
              <a:rPr lang="es-SV" sz="2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SV" sz="2400" dirty="0" err="1" smtClean="0">
                <a:solidFill>
                  <a:schemeClr val="tx1"/>
                </a:solidFill>
                <a:latin typeface="Comic Sans MS" pitchFamily="66" charset="0"/>
              </a:rPr>
              <a:t>somewhere</a:t>
            </a:r>
            <a:r>
              <a:rPr lang="es-SV" sz="2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SV" sz="2400" dirty="0" err="1" smtClean="0">
                <a:solidFill>
                  <a:schemeClr val="tx1"/>
                </a:solidFill>
                <a:latin typeface="Comic Sans MS" pitchFamily="66" charset="0"/>
              </a:rPr>
              <a:t>underneath</a:t>
            </a:r>
            <a:r>
              <a:rPr lang="es-SV" sz="2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SV" sz="2400" dirty="0" err="1" smtClean="0">
                <a:solidFill>
                  <a:schemeClr val="tx1"/>
                </a:solidFill>
                <a:latin typeface="Comic Sans MS" pitchFamily="66" charset="0"/>
              </a:rPr>
              <a:t>us</a:t>
            </a:r>
            <a:r>
              <a:rPr lang="es-SV" sz="2400" dirty="0" smtClean="0">
                <a:solidFill>
                  <a:schemeClr val="tx1"/>
                </a:solidFill>
                <a:latin typeface="Comic Sans MS" pitchFamily="66" charset="0"/>
              </a:rPr>
              <a:t>!</a:t>
            </a:r>
          </a:p>
          <a:p>
            <a:pPr algn="ctr"/>
            <a:endParaRPr lang="es-SV" sz="2400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es-SV" sz="2400" dirty="0" err="1" smtClean="0">
                <a:solidFill>
                  <a:schemeClr val="tx1"/>
                </a:solidFill>
                <a:latin typeface="Comic Sans MS" pitchFamily="66" charset="0"/>
              </a:rPr>
              <a:t>But</a:t>
            </a:r>
            <a:r>
              <a:rPr lang="es-SV" sz="2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SV" sz="2400" dirty="0" err="1" smtClean="0">
                <a:solidFill>
                  <a:schemeClr val="tx1"/>
                </a:solidFill>
                <a:latin typeface="Comic Sans MS" pitchFamily="66" charset="0"/>
              </a:rPr>
              <a:t>what</a:t>
            </a:r>
            <a:r>
              <a:rPr lang="es-SV" sz="2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SV" sz="2400" dirty="0" err="1" smtClean="0">
                <a:solidFill>
                  <a:schemeClr val="tx1"/>
                </a:solidFill>
                <a:latin typeface="Comic Sans MS" pitchFamily="66" charset="0"/>
              </a:rPr>
              <a:t>might</a:t>
            </a:r>
            <a:r>
              <a:rPr lang="es-SV" sz="2400" dirty="0" smtClean="0">
                <a:solidFill>
                  <a:schemeClr val="tx1"/>
                </a:solidFill>
                <a:latin typeface="Comic Sans MS" pitchFamily="66" charset="0"/>
              </a:rPr>
              <a:t> be </a:t>
            </a:r>
            <a:r>
              <a:rPr lang="es-SV" sz="2400" dirty="0" err="1" smtClean="0">
                <a:solidFill>
                  <a:schemeClr val="tx1"/>
                </a:solidFill>
                <a:latin typeface="Comic Sans MS" pitchFamily="66" charset="0"/>
              </a:rPr>
              <a:t>between</a:t>
            </a:r>
            <a:r>
              <a:rPr lang="es-SV" sz="2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SV" sz="2400" dirty="0" err="1" smtClean="0">
                <a:solidFill>
                  <a:schemeClr val="tx1"/>
                </a:solidFill>
                <a:latin typeface="Comic Sans MS" pitchFamily="66" charset="0"/>
              </a:rPr>
              <a:t>us</a:t>
            </a:r>
            <a:r>
              <a:rPr lang="es-SV" sz="2400" dirty="0" smtClean="0">
                <a:solidFill>
                  <a:schemeClr val="tx1"/>
                </a:solidFill>
                <a:latin typeface="Comic Sans MS" pitchFamily="66" charset="0"/>
              </a:rPr>
              <a:t> and </a:t>
            </a:r>
            <a:r>
              <a:rPr lang="es-SV" sz="2400" dirty="0" err="1" smtClean="0">
                <a:solidFill>
                  <a:schemeClr val="tx1"/>
                </a:solidFill>
                <a:latin typeface="Comic Sans MS" pitchFamily="66" charset="0"/>
              </a:rPr>
              <a:t>that</a:t>
            </a:r>
            <a:r>
              <a:rPr lang="es-SV" sz="2400" dirty="0" smtClean="0">
                <a:solidFill>
                  <a:schemeClr val="tx1"/>
                </a:solidFill>
                <a:latin typeface="Comic Sans MS" pitchFamily="66" charset="0"/>
              </a:rPr>
              <a:t> rock?</a:t>
            </a:r>
            <a:endParaRPr lang="en-US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098" name="Picture 2" descr="http://www.free-desktop-backgrounds.net/free-desktop-wallpapers-backgrounds/free-hd-desktop-wallpapers-backgrounds/9126830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71909">
            <a:off x="532200" y="1332302"/>
            <a:ext cx="3224432" cy="24183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4102" name="Picture 6" descr="http://www.epa.gov/kidshometour/images/hous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732" y="1456669"/>
            <a:ext cx="4056186" cy="30083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305422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3849" y="4248237"/>
            <a:ext cx="85363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The story of Roger Rock</a:t>
            </a:r>
            <a:endParaRPr lang="en-U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8605" y="1123950"/>
            <a:ext cx="4343400" cy="280076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Roger Rock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was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hard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!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People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broke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hammers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and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spades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on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his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hard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,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rocky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shape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.  He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was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proud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of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being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unbreakable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.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However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, he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was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getting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worried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.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Strange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things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were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happening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to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him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.  He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seemed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to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be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getting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smaller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!</a:t>
            </a:r>
            <a:endParaRPr lang="en-US" sz="2200" dirty="0">
              <a:solidFill>
                <a:sysClr val="windowText" lastClr="000000"/>
              </a:soli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1571" y="1462504"/>
            <a:ext cx="4343400" cy="212365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When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sun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shone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on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him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in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day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he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swelled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up.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When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he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was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cold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at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night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, he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shrank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!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After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all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of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this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growing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and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shrinking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bits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were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starting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to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break off!</a:t>
            </a:r>
            <a:endParaRPr lang="en-US" sz="2200" dirty="0">
              <a:solidFill>
                <a:sysClr val="windowText" lastClr="000000"/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1571" y="1462504"/>
            <a:ext cx="4343400" cy="212365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In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middle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of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winter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,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his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cracks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filled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with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water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.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water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froze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, and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ice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began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to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push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at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him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.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… CRACK!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ice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made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him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split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and more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pieces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were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falling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off!</a:t>
            </a:r>
            <a:endParaRPr lang="en-US" sz="2200" dirty="0">
              <a:solidFill>
                <a:sysClr val="windowText" lastClr="000000"/>
              </a:solidFill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6200" y="770362"/>
            <a:ext cx="4343400" cy="34778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there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was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river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that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swept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past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him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.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That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river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would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rub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little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rocks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against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him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over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and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over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again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.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When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rocks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rubbed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him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little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pieces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wore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off.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,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when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river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swept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big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rocks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past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him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they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would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smash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off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other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pieces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from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him</a:t>
            </a:r>
            <a:r>
              <a:rPr lang="es-SV" sz="2200" dirty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and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carry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them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away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!</a:t>
            </a:r>
            <a:endParaRPr lang="en-US" sz="2200" dirty="0">
              <a:solidFill>
                <a:sysClr val="windowText" lastClr="000000"/>
              </a:solidFill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0197" y="878526"/>
            <a:ext cx="4343400" cy="313932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Over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time, Roger Rock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crumbled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to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stone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.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However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,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even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those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stones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got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smaller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and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smaller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!  As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they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were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rubbed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and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banged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together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by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river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they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became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even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smaller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.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They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turned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to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gravel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,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grains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of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sand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and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finally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a fine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powder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!</a:t>
            </a:r>
            <a:endParaRPr lang="en-US" sz="2200" dirty="0">
              <a:solidFill>
                <a:sysClr val="windowText" lastClr="000000"/>
              </a:solidFill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0197" y="1555634"/>
            <a:ext cx="4343400" cy="178510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powder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mixed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with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bits of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rotting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plants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that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had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bacteria and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tiny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funghi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.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All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this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stuff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mixed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with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air and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water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.</a:t>
            </a:r>
            <a:endParaRPr lang="en-US" sz="2200" dirty="0">
              <a:solidFill>
                <a:sysClr val="windowText" lastClr="000000"/>
              </a:solidFill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9505" y="1217079"/>
            <a:ext cx="4343400" cy="246221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One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day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, Roger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looked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at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himself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and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noticed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he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looked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so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different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from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before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.  He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realised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now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that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he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had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wrong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name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!</a:t>
            </a:r>
          </a:p>
          <a:p>
            <a:endParaRPr lang="es-SV" sz="2200" dirty="0">
              <a:solidFill>
                <a:sysClr val="windowText" lastClr="000000"/>
              </a:solidFill>
              <a:latin typeface="Comic Sans MS" pitchFamily="66" charset="0"/>
            </a:endParaRPr>
          </a:p>
          <a:p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¨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I´m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Simon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Soil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!¨ he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said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!</a:t>
            </a:r>
            <a:endParaRPr lang="en-US" sz="2200" dirty="0">
              <a:solidFill>
                <a:sysClr val="windowText" lastClr="000000"/>
              </a:solidFill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526379"/>
            <a:ext cx="3143104" cy="3505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437" y="770362"/>
            <a:ext cx="3274402" cy="35425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372" y="750414"/>
            <a:ext cx="3811964" cy="34690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437" y="1383249"/>
            <a:ext cx="3917835" cy="23168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al Callout 2"/>
          <p:cNvSpPr/>
          <p:nvPr/>
        </p:nvSpPr>
        <p:spPr>
          <a:xfrm>
            <a:off x="4648200" y="133350"/>
            <a:ext cx="3962400" cy="745176"/>
          </a:xfrm>
          <a:prstGeom prst="wedgeEllipseCallout">
            <a:avLst>
              <a:gd name="adj1" fmla="val 11120"/>
              <a:gd name="adj2" fmla="val 100257"/>
            </a:avLst>
          </a:prstGeom>
          <a:solidFill>
            <a:srgbClr val="00B0F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SV" dirty="0" err="1" smtClean="0">
                <a:latin typeface="Comic Sans MS" pitchFamily="66" charset="0"/>
              </a:rPr>
              <a:t>Clcik</a:t>
            </a:r>
            <a:r>
              <a:rPr lang="es-SV" dirty="0" smtClean="0">
                <a:latin typeface="Comic Sans MS" pitchFamily="66" charset="0"/>
              </a:rPr>
              <a:t> me </a:t>
            </a:r>
            <a:r>
              <a:rPr lang="es-SV" dirty="0" err="1" smtClean="0">
                <a:latin typeface="Comic Sans MS" pitchFamily="66" charset="0"/>
              </a:rPr>
              <a:t>to</a:t>
            </a:r>
            <a:r>
              <a:rPr lang="es-SV" dirty="0" smtClean="0">
                <a:latin typeface="Comic Sans MS" pitchFamily="66" charset="0"/>
              </a:rPr>
              <a:t> </a:t>
            </a:r>
            <a:r>
              <a:rPr lang="es-SV" dirty="0" err="1" smtClean="0">
                <a:latin typeface="Comic Sans MS" pitchFamily="66" charset="0"/>
              </a:rPr>
              <a:t>have</a:t>
            </a:r>
            <a:r>
              <a:rPr lang="es-SV" dirty="0" smtClean="0">
                <a:latin typeface="Comic Sans MS" pitchFamily="66" charset="0"/>
              </a:rPr>
              <a:t> a  look at </a:t>
            </a:r>
            <a:r>
              <a:rPr lang="es-SV" dirty="0" err="1" smtClean="0">
                <a:latin typeface="Comic Sans MS" pitchFamily="66" charset="0"/>
              </a:rPr>
              <a:t>why</a:t>
            </a:r>
            <a:r>
              <a:rPr lang="es-SV" dirty="0" smtClean="0">
                <a:latin typeface="Comic Sans MS" pitchFamily="66" charset="0"/>
              </a:rPr>
              <a:t> a rock </a:t>
            </a:r>
            <a:r>
              <a:rPr lang="es-SV" dirty="0" err="1" smtClean="0">
                <a:latin typeface="Comic Sans MS" pitchFamily="66" charset="0"/>
              </a:rPr>
              <a:t>changes</a:t>
            </a:r>
            <a:r>
              <a:rPr lang="es-SV" dirty="0" smtClean="0">
                <a:latin typeface="Comic Sans MS" pitchFamily="66" charset="0"/>
              </a:rPr>
              <a:t>!</a:t>
            </a:r>
            <a:endParaRPr lang="en-US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1714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500"/>
                            </p:stCondLst>
                            <p:childTnLst>
                              <p:par>
                                <p:cTn id="8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"/>
                            </p:stCondLst>
                            <p:childTnLst>
                              <p:par>
                                <p:cTn id="10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1773384"/>
              </p:ext>
            </p:extLst>
          </p:nvPr>
        </p:nvGraphicFramePr>
        <p:xfrm>
          <a:off x="761994" y="971550"/>
          <a:ext cx="7620006" cy="2971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00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00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400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5900">
                <a:tc>
                  <a:txBody>
                    <a:bodyPr/>
                    <a:lstStyle/>
                    <a:p>
                      <a:r>
                        <a:rPr lang="es-SV" dirty="0" smtClean="0"/>
                        <a:t>1</a:t>
                      </a:r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SV" dirty="0" smtClean="0"/>
                        <a:t>2</a:t>
                      </a:r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SV" dirty="0" smtClean="0"/>
                        <a:t>3</a:t>
                      </a:r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85900">
                <a:tc>
                  <a:txBody>
                    <a:bodyPr/>
                    <a:lstStyle/>
                    <a:p>
                      <a:r>
                        <a:rPr lang="es-SV" dirty="0" smtClean="0"/>
                        <a:t>4</a:t>
                      </a:r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SV" dirty="0" smtClean="0"/>
                        <a:t>5</a:t>
                      </a:r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SV" dirty="0" smtClean="0"/>
                        <a:t>6</a:t>
                      </a:r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107450" y="-2551"/>
            <a:ext cx="899477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What happened in the story?</a:t>
            </a:r>
            <a:endParaRPr lang="en-US" sz="48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1371600" y="4248150"/>
            <a:ext cx="5943600" cy="6858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SV" dirty="0" err="1" smtClean="0">
                <a:latin typeface="Comic Sans MS" pitchFamily="66" charset="0"/>
              </a:rPr>
              <a:t>Work</a:t>
            </a:r>
            <a:r>
              <a:rPr lang="es-SV" dirty="0" smtClean="0">
                <a:latin typeface="Comic Sans MS" pitchFamily="66" charset="0"/>
              </a:rPr>
              <a:t> </a:t>
            </a:r>
            <a:r>
              <a:rPr lang="es-SV" dirty="0" err="1" smtClean="0">
                <a:latin typeface="Comic Sans MS" pitchFamily="66" charset="0"/>
              </a:rPr>
              <a:t>with</a:t>
            </a:r>
            <a:r>
              <a:rPr lang="es-SV" dirty="0" smtClean="0">
                <a:latin typeface="Comic Sans MS" pitchFamily="66" charset="0"/>
              </a:rPr>
              <a:t> a </a:t>
            </a:r>
            <a:r>
              <a:rPr lang="es-SV" dirty="0" err="1" smtClean="0">
                <a:latin typeface="Comic Sans MS" pitchFamily="66" charset="0"/>
              </a:rPr>
              <a:t>partner</a:t>
            </a:r>
            <a:r>
              <a:rPr lang="es-SV" dirty="0" smtClean="0">
                <a:latin typeface="Comic Sans MS" pitchFamily="66" charset="0"/>
              </a:rPr>
              <a:t>.  Can </a:t>
            </a:r>
            <a:r>
              <a:rPr lang="es-SV" dirty="0" err="1" smtClean="0">
                <a:latin typeface="Comic Sans MS" pitchFamily="66" charset="0"/>
              </a:rPr>
              <a:t>you</a:t>
            </a:r>
            <a:r>
              <a:rPr lang="es-SV" dirty="0" smtClean="0">
                <a:latin typeface="Comic Sans MS" pitchFamily="66" charset="0"/>
              </a:rPr>
              <a:t> </a:t>
            </a:r>
            <a:r>
              <a:rPr lang="es-SV" dirty="0" err="1" smtClean="0">
                <a:latin typeface="Comic Sans MS" pitchFamily="66" charset="0"/>
              </a:rPr>
              <a:t>remember</a:t>
            </a:r>
            <a:r>
              <a:rPr lang="es-SV" dirty="0" smtClean="0">
                <a:latin typeface="Comic Sans MS" pitchFamily="66" charset="0"/>
              </a:rPr>
              <a:t> </a:t>
            </a:r>
            <a:r>
              <a:rPr lang="es-SV" dirty="0" err="1" smtClean="0">
                <a:latin typeface="Comic Sans MS" pitchFamily="66" charset="0"/>
              </a:rPr>
              <a:t>the</a:t>
            </a:r>
            <a:r>
              <a:rPr lang="es-SV" dirty="0" smtClean="0">
                <a:latin typeface="Comic Sans MS" pitchFamily="66" charset="0"/>
              </a:rPr>
              <a:t> </a:t>
            </a:r>
            <a:r>
              <a:rPr lang="es-SV" dirty="0" err="1" smtClean="0">
                <a:latin typeface="Comic Sans MS" pitchFamily="66" charset="0"/>
              </a:rPr>
              <a:t>stages</a:t>
            </a:r>
            <a:r>
              <a:rPr lang="es-SV" dirty="0" smtClean="0">
                <a:latin typeface="Comic Sans MS" pitchFamily="66" charset="0"/>
              </a:rPr>
              <a:t>?</a:t>
            </a:r>
            <a:endParaRPr lang="en-US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31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0828330"/>
              </p:ext>
            </p:extLst>
          </p:nvPr>
        </p:nvGraphicFramePr>
        <p:xfrm>
          <a:off x="304800" y="786032"/>
          <a:ext cx="8382000" cy="43360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9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9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9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764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417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1923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3577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30480" y="-95250"/>
            <a:ext cx="36375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>
                  <a:solidFill>
                    <a:srgbClr val="FFFF00"/>
                  </a:solidFill>
                </a:ln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Your Task</a:t>
            </a:r>
            <a:endParaRPr lang="en-US" sz="5400" b="1" cap="none" spc="0" dirty="0">
              <a:ln w="11430">
                <a:solidFill>
                  <a:srgbClr val="FFFF00"/>
                </a:solidFill>
              </a:ln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886200" y="76200"/>
            <a:ext cx="4572000" cy="666750"/>
          </a:xfrm>
          <a:prstGeom prst="roundRec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SV" sz="2400" dirty="0" err="1" smtClean="0">
                <a:latin typeface="Comic Sans MS" pitchFamily="66" charset="0"/>
              </a:rPr>
              <a:t>Tell</a:t>
            </a:r>
            <a:r>
              <a:rPr lang="es-SV" sz="2400" dirty="0" smtClean="0">
                <a:latin typeface="Comic Sans MS" pitchFamily="66" charset="0"/>
              </a:rPr>
              <a:t> </a:t>
            </a:r>
            <a:r>
              <a:rPr lang="es-SV" sz="2400" dirty="0" err="1" smtClean="0">
                <a:latin typeface="Comic Sans MS" pitchFamily="66" charset="0"/>
              </a:rPr>
              <a:t>the</a:t>
            </a:r>
            <a:r>
              <a:rPr lang="es-SV" sz="2400" dirty="0" smtClean="0">
                <a:latin typeface="Comic Sans MS" pitchFamily="66" charset="0"/>
              </a:rPr>
              <a:t> </a:t>
            </a:r>
            <a:r>
              <a:rPr lang="es-SV" sz="2400" dirty="0" err="1" smtClean="0">
                <a:latin typeface="Comic Sans MS" pitchFamily="66" charset="0"/>
              </a:rPr>
              <a:t>story</a:t>
            </a:r>
            <a:r>
              <a:rPr lang="es-SV" sz="2400" dirty="0" smtClean="0">
                <a:latin typeface="Comic Sans MS" pitchFamily="66" charset="0"/>
              </a:rPr>
              <a:t> of Roger Rock</a:t>
            </a:r>
            <a:endParaRPr lang="en-US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371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range_rain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DC7B1A"/>
      </a:accent2>
      <a:accent3>
        <a:srgbClr val="FFD147"/>
      </a:accent3>
      <a:accent4>
        <a:srgbClr val="BD4343"/>
      </a:accent4>
      <a:accent5>
        <a:srgbClr val="918485"/>
      </a:accent5>
      <a:accent6>
        <a:srgbClr val="9F583B"/>
      </a:accent6>
      <a:hlink>
        <a:srgbClr val="CC9900"/>
      </a:hlink>
      <a:folHlink>
        <a:srgbClr val="96A9A9"/>
      </a:folHlink>
    </a:clrScheme>
    <a:fontScheme name="Custom 3">
      <a:majorFont>
        <a:latin typeface="Impact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1162</TotalTime>
  <Words>446</Words>
  <Application>Microsoft Office PowerPoint</Application>
  <PresentationFormat>On-screen Show (16:9)</PresentationFormat>
  <Paragraphs>39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Comic Sans MS</vt:lpstr>
      <vt:lpstr>Impact</vt:lpstr>
      <vt:lpstr>Tahoma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Art</dc:creator>
  <cp:lastModifiedBy>Mrs Farmer</cp:lastModifiedBy>
  <cp:revision>61</cp:revision>
  <dcterms:created xsi:type="dcterms:W3CDTF">2010-02-02T21:33:18Z</dcterms:created>
  <dcterms:modified xsi:type="dcterms:W3CDTF">2021-01-04T13:27:12Z</dcterms:modified>
</cp:coreProperties>
</file>