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3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900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739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09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270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247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307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782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15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46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35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195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931CA-E6E8-4488-B0B5-DA7187A19729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F485F-1336-4CEB-B52A-2A9550B8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506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arents.fft.org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ambridgeshire.gov.uk/residents/children-and-families/schools-learning/help-with-school-learning-costs/free-school-meals#eligibility-2-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013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017" y="0"/>
            <a:ext cx="98503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748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5584" y="1293223"/>
            <a:ext cx="8530003" cy="448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687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477" y="815927"/>
            <a:ext cx="9939129" cy="457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07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377" y="149391"/>
            <a:ext cx="7001692" cy="615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85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205" y="992777"/>
            <a:ext cx="8099069" cy="4739877"/>
          </a:xfrm>
          <a:prstGeom prst="rect">
            <a:avLst/>
          </a:prstGeom>
        </p:spPr>
      </p:pic>
      <p:sp>
        <p:nvSpPr>
          <p:cNvPr id="3" name="TextBox 2">
            <a:hlinkClick r:id="rId3"/>
          </p:cNvPr>
          <p:cNvSpPr txBox="1"/>
          <p:nvPr/>
        </p:nvSpPr>
        <p:spPr>
          <a:xfrm>
            <a:off x="3840480" y="6335486"/>
            <a:ext cx="2099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Link to parent portal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1632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498" y="589400"/>
            <a:ext cx="9411287" cy="563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220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625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178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266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8572" y="75535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www.cambridgeshire.gov.uk/residents/children-and-families/schools-learning/help-with-school-learning-costs/free-school-meals#eligibility-2-0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4502332" y="1560404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w Cen MT" panose="020B0602020104020603" pitchFamily="34" charset="0"/>
              </a:rPr>
              <a:t>Eligibility</a:t>
            </a:r>
          </a:p>
          <a:p>
            <a:r>
              <a:rPr lang="en-GB" dirty="0">
                <a:latin typeface="Tw Cen MT" panose="020B0602020104020603" pitchFamily="34" charset="0"/>
              </a:rPr>
              <a:t>Your child will get free school meals if you receive any of the following:</a:t>
            </a:r>
          </a:p>
          <a:p>
            <a:endParaRPr lang="en-GB" dirty="0"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Income Support</a:t>
            </a:r>
          </a:p>
          <a:p>
            <a:r>
              <a:rPr lang="en-GB" dirty="0">
                <a:latin typeface="Tw Cen MT" panose="020B0602020104020603" pitchFamily="34" charset="0"/>
              </a:rPr>
              <a:t>Income Based Job Seekers Allowance</a:t>
            </a:r>
          </a:p>
          <a:p>
            <a:r>
              <a:rPr lang="en-GB" dirty="0">
                <a:latin typeface="Tw Cen MT" panose="020B0602020104020603" pitchFamily="34" charset="0"/>
              </a:rPr>
              <a:t>Income-related Employment and Support Allowance</a:t>
            </a:r>
          </a:p>
          <a:p>
            <a:r>
              <a:rPr lang="en-GB" dirty="0">
                <a:latin typeface="Tw Cen MT" panose="020B0602020104020603" pitchFamily="34" charset="0"/>
              </a:rPr>
              <a:t>Child Tax Credit - but no element of Working Tax Credit - and have an annual income (as assessed by HM Revenue and Customs (HMRC)) that does not exceed £16,190</a:t>
            </a:r>
          </a:p>
          <a:p>
            <a:r>
              <a:rPr lang="en-GB" dirty="0">
                <a:latin typeface="Tw Cen MT" panose="020B0602020104020603" pitchFamily="34" charset="0"/>
              </a:rPr>
              <a:t>If you are supported under Part VI of the Immigration and Asylum Act 1999</a:t>
            </a:r>
          </a:p>
          <a:p>
            <a:r>
              <a:rPr lang="en-GB" dirty="0">
                <a:latin typeface="Tw Cen MT" panose="020B0602020104020603" pitchFamily="34" charset="0"/>
              </a:rPr>
              <a:t>Guarantee element of State Pension Credit</a:t>
            </a:r>
          </a:p>
          <a:p>
            <a:r>
              <a:rPr lang="en-GB" dirty="0">
                <a:latin typeface="Tw Cen MT" panose="020B0602020104020603" pitchFamily="34" charset="0"/>
              </a:rPr>
              <a:t>Working Tax Credit during the four week period immediately after your employment finishes or after you start to work less hours per week</a:t>
            </a:r>
          </a:p>
          <a:p>
            <a:r>
              <a:rPr lang="en-GB" dirty="0">
                <a:latin typeface="Tw Cen MT" panose="020B0602020104020603" pitchFamily="34" charset="0"/>
              </a:rPr>
              <a:t>Universal Credit with an annual net earned income of no more than £7,400 (as from 1 April 2018)</a:t>
            </a:r>
          </a:p>
        </p:txBody>
      </p:sp>
    </p:spTree>
    <p:extLst>
      <p:ext uri="{BB962C8B-B14F-4D97-AF65-F5344CB8AC3E}">
        <p14:creationId xmlns:p14="http://schemas.microsoft.com/office/powerpoint/2010/main" val="1173771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133</Words>
  <Application>Microsoft Office PowerPoint</Application>
  <PresentationFormat>Widescreen</PresentationFormat>
  <Paragraphs>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Tw Cen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Denise Heal</dc:creator>
  <cp:lastModifiedBy>Denise Heal</cp:lastModifiedBy>
  <cp:revision>11</cp:revision>
  <dcterms:created xsi:type="dcterms:W3CDTF">2022-09-28T19:53:25Z</dcterms:created>
  <dcterms:modified xsi:type="dcterms:W3CDTF">2022-10-04T15:28:23Z</dcterms:modified>
</cp:coreProperties>
</file>