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6"/>
  </p:notes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88" r:id="rId36"/>
    <p:sldId id="291" r:id="rId37"/>
    <p:sldId id="292" r:id="rId38"/>
    <p:sldId id="293" r:id="rId39"/>
    <p:sldId id="294" r:id="rId40"/>
    <p:sldId id="301" r:id="rId41"/>
    <p:sldId id="295" r:id="rId42"/>
    <p:sldId id="296" r:id="rId43"/>
    <p:sldId id="297" r:id="rId44"/>
    <p:sldId id="298" r:id="rId45"/>
    <p:sldId id="299" r:id="rId46"/>
    <p:sldId id="300" r:id="rId47"/>
    <p:sldId id="302" r:id="rId48"/>
    <p:sldId id="303" r:id="rId49"/>
    <p:sldId id="304" r:id="rId50"/>
    <p:sldId id="305" r:id="rId51"/>
    <p:sldId id="316" r:id="rId52"/>
    <p:sldId id="306" r:id="rId53"/>
    <p:sldId id="317" r:id="rId54"/>
    <p:sldId id="307" r:id="rId55"/>
    <p:sldId id="318" r:id="rId56"/>
    <p:sldId id="308" r:id="rId57"/>
    <p:sldId id="319" r:id="rId58"/>
    <p:sldId id="309" r:id="rId59"/>
    <p:sldId id="320" r:id="rId60"/>
    <p:sldId id="310" r:id="rId61"/>
    <p:sldId id="321" r:id="rId62"/>
    <p:sldId id="311" r:id="rId63"/>
    <p:sldId id="322" r:id="rId64"/>
    <p:sldId id="312" r:id="rId65"/>
    <p:sldId id="323" r:id="rId66"/>
    <p:sldId id="324" r:id="rId67"/>
    <p:sldId id="325" r:id="rId68"/>
    <p:sldId id="326" r:id="rId69"/>
    <p:sldId id="329" r:id="rId70"/>
    <p:sldId id="331" r:id="rId71"/>
    <p:sldId id="328" r:id="rId72"/>
    <p:sldId id="330" r:id="rId73"/>
    <p:sldId id="327" r:id="rId74"/>
    <p:sldId id="334" r:id="rId75"/>
    <p:sldId id="333" r:id="rId76"/>
    <p:sldId id="332" r:id="rId77"/>
    <p:sldId id="335" r:id="rId78"/>
    <p:sldId id="336" r:id="rId79"/>
    <p:sldId id="337" r:id="rId80"/>
    <p:sldId id="339" r:id="rId81"/>
    <p:sldId id="340" r:id="rId82"/>
    <p:sldId id="341" r:id="rId83"/>
    <p:sldId id="342" r:id="rId84"/>
    <p:sldId id="348" r:id="rId85"/>
    <p:sldId id="347" r:id="rId86"/>
    <p:sldId id="344" r:id="rId87"/>
    <p:sldId id="343" r:id="rId88"/>
    <p:sldId id="346" r:id="rId89"/>
    <p:sldId id="345" r:id="rId90"/>
    <p:sldId id="349" r:id="rId91"/>
    <p:sldId id="350" r:id="rId92"/>
    <p:sldId id="351" r:id="rId93"/>
    <p:sldId id="352" r:id="rId94"/>
    <p:sldId id="353" r:id="rId95"/>
    <p:sldId id="354" r:id="rId96"/>
    <p:sldId id="355" r:id="rId97"/>
    <p:sldId id="356" r:id="rId98"/>
    <p:sldId id="357" r:id="rId99"/>
    <p:sldId id="358" r:id="rId100"/>
    <p:sldId id="359" r:id="rId101"/>
    <p:sldId id="360" r:id="rId102"/>
    <p:sldId id="361" r:id="rId103"/>
    <p:sldId id="362" r:id="rId104"/>
    <p:sldId id="373" r:id="rId105"/>
    <p:sldId id="374" r:id="rId106"/>
    <p:sldId id="375" r:id="rId107"/>
    <p:sldId id="376" r:id="rId108"/>
    <p:sldId id="377" r:id="rId109"/>
    <p:sldId id="378" r:id="rId110"/>
    <p:sldId id="379" r:id="rId111"/>
    <p:sldId id="380" r:id="rId112"/>
    <p:sldId id="381" r:id="rId113"/>
    <p:sldId id="382" r:id="rId114"/>
    <p:sldId id="363" r:id="rId115"/>
    <p:sldId id="364" r:id="rId116"/>
    <p:sldId id="365" r:id="rId117"/>
    <p:sldId id="366" r:id="rId118"/>
    <p:sldId id="367" r:id="rId119"/>
    <p:sldId id="368" r:id="rId120"/>
    <p:sldId id="369" r:id="rId121"/>
    <p:sldId id="370" r:id="rId122"/>
    <p:sldId id="371" r:id="rId123"/>
    <p:sldId id="372" r:id="rId124"/>
    <p:sldId id="383" r:id="rId1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viewProps" Target="view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53D3A5-493A-46E2-B248-62CFDB0123E0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3179C5-6E58-47FB-821B-427E02232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19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</a:t>
            </a:r>
            <a:r>
              <a:rPr lang="en-GB" baseline="0" dirty="0" smtClean="0"/>
              <a:t> the children 2 minutes to practise counting from 1-20/1-31 to themselves/their adults at home.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51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a number of children who may be more confident in doing this to count to 20/31 out loud to the remote</a:t>
            </a:r>
            <a:r>
              <a:rPr lang="en-GB" baseline="0" dirty="0" smtClean="0"/>
              <a:t> learners.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47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 the children</a:t>
            </a:r>
            <a:r>
              <a:rPr lang="en-GB" baseline="0" dirty="0" smtClean="0"/>
              <a:t> say the number out loud in French?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38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 the children say the number out loud</a:t>
            </a:r>
            <a:r>
              <a:rPr lang="en-GB" baseline="0" dirty="0" smtClean="0"/>
              <a:t> in French?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568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</a:t>
            </a:r>
            <a:r>
              <a:rPr lang="en-GB" baseline="0" dirty="0" smtClean="0"/>
              <a:t> the children say the number out loud in French?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22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 the children say the number 14 aloud in French? </a:t>
            </a:r>
            <a:r>
              <a:rPr lang="en-GB" dirty="0" err="1" smtClean="0"/>
              <a:t>Deuze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106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Can the children say the number 14 aloud in French? </a:t>
            </a:r>
            <a:r>
              <a:rPr lang="en-GB" dirty="0" err="1" smtClean="0"/>
              <a:t>Quatorze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43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Can the children say the number 16 aloud in French? Seize.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677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Can the children say the number 19 aloud in French? Dix-</a:t>
            </a:r>
            <a:r>
              <a:rPr lang="en-GB" dirty="0" err="1" smtClean="0"/>
              <a:t>neuf</a:t>
            </a:r>
            <a:r>
              <a:rPr lang="en-GB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308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Can the children say the number 22 aloud in French?</a:t>
            </a:r>
            <a:r>
              <a:rPr lang="en-GB" baseline="0" dirty="0" smtClean="0"/>
              <a:t> </a:t>
            </a:r>
            <a:r>
              <a:rPr lang="en-GB" baseline="0" dirty="0" err="1" smtClean="0"/>
              <a:t>Vingt-deux</a:t>
            </a:r>
            <a:r>
              <a:rPr lang="en-GB" baseline="0" dirty="0" smtClean="0"/>
              <a:t>.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497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Can the children say the number 26 aloud in French? </a:t>
            </a:r>
            <a:r>
              <a:rPr lang="en-GB" dirty="0" err="1" smtClean="0"/>
              <a:t>Vingt</a:t>
            </a:r>
            <a:r>
              <a:rPr lang="en-GB" dirty="0" smtClean="0"/>
              <a:t>-six.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8045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Can the children say the number 30</a:t>
            </a:r>
            <a:r>
              <a:rPr lang="en-GB" baseline="0" dirty="0" smtClean="0"/>
              <a:t> a</a:t>
            </a:r>
            <a:r>
              <a:rPr lang="en-GB" dirty="0" smtClean="0"/>
              <a:t>loud in French? </a:t>
            </a:r>
            <a:r>
              <a:rPr lang="en-GB" dirty="0" err="1" smtClean="0"/>
              <a:t>Trente</a:t>
            </a:r>
            <a:r>
              <a:rPr lang="en-GB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796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 to go away and watch</a:t>
            </a:r>
            <a:r>
              <a:rPr lang="en-GB" baseline="0" dirty="0" smtClean="0"/>
              <a:t> the link on the slide to practise saying/singing numbers 1-31.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4828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352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</a:t>
            </a:r>
            <a:r>
              <a:rPr lang="en-GB" baseline="0" dirty="0" smtClean="0"/>
              <a:t> down any month names that the children can remember, then move onto the next slide to show them all of the months of the year altogether.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0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Encourage the children to say the months of the year aloud, in order. My turn,</a:t>
            </a:r>
            <a:r>
              <a:rPr lang="en-GB" baseline="0" dirty="0" smtClean="0"/>
              <a:t> your turn style recall.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8510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8547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9424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</a:t>
            </a:r>
            <a:r>
              <a:rPr lang="en-GB" baseline="0" dirty="0" smtClean="0"/>
              <a:t> the children 2 minutes to practise counting from 1-20/1-31 to themselves/their adults at home as well as recalling the months of the year.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9740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Count aloud from 1-31.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9878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Encourage the children to say the months of the year aloud, in order. My turn,</a:t>
            </a:r>
            <a:r>
              <a:rPr lang="en-GB" baseline="0" dirty="0" smtClean="0"/>
              <a:t> your turn style recall.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348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the children to say their birthday to their adult in English.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3282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Explain that to</a:t>
            </a:r>
            <a:r>
              <a:rPr lang="en-GB" baseline="0" dirty="0" smtClean="0"/>
              <a:t> ask someone when their birthday is in French, we say ‘</a:t>
            </a:r>
            <a:r>
              <a:rPr lang="en-GB" baseline="0" dirty="0" err="1" smtClean="0"/>
              <a:t>Quelle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est</a:t>
            </a:r>
            <a:r>
              <a:rPr lang="en-GB" baseline="0" dirty="0" smtClean="0"/>
              <a:t> la date de ton </a:t>
            </a:r>
            <a:r>
              <a:rPr lang="en-GB" baseline="0" dirty="0" err="1" smtClean="0"/>
              <a:t>anniversaire</a:t>
            </a:r>
            <a:r>
              <a:rPr lang="en-GB" baseline="0" dirty="0" smtClean="0"/>
              <a:t>?’</a:t>
            </a:r>
          </a:p>
          <a:p>
            <a:r>
              <a:rPr lang="en-GB" baseline="0" dirty="0" smtClean="0"/>
              <a:t>To reply, we say ‘Mon </a:t>
            </a:r>
            <a:r>
              <a:rPr lang="en-GB" baseline="0" dirty="0" err="1" smtClean="0"/>
              <a:t>anniversaire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</a:t>
            </a:r>
            <a:r>
              <a:rPr lang="en-GB" baseline="0" dirty="0" smtClean="0"/>
              <a:t> le…’ and then say the number of the date we were born followed by the month.</a:t>
            </a:r>
          </a:p>
          <a:p>
            <a:r>
              <a:rPr lang="en-GB" baseline="0" dirty="0" smtClean="0"/>
              <a:t>So to say ‘My birthday is on the 10</a:t>
            </a:r>
            <a:r>
              <a:rPr lang="en-GB" baseline="30000" dirty="0" smtClean="0"/>
              <a:t>th</a:t>
            </a:r>
            <a:r>
              <a:rPr lang="en-GB" baseline="0" dirty="0" smtClean="0"/>
              <a:t> of April, we would say, Mon </a:t>
            </a:r>
            <a:r>
              <a:rPr lang="en-GB" baseline="0" dirty="0" err="1" smtClean="0"/>
              <a:t>anniversaire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</a:t>
            </a:r>
            <a:r>
              <a:rPr lang="en-GB" baseline="0" dirty="0" smtClean="0"/>
              <a:t> le 10 Avril’.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8928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the children to have a go at saying their Birthday</a:t>
            </a:r>
            <a:r>
              <a:rPr lang="en-GB" baseline="0" dirty="0" smtClean="0"/>
              <a:t> in French.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2766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the children to have a go at saying their Birthday</a:t>
            </a:r>
            <a:r>
              <a:rPr lang="en-GB" baseline="0" dirty="0" smtClean="0"/>
              <a:t> in French.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126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</a:t>
            </a:r>
            <a:r>
              <a:rPr lang="en-GB" baseline="0" dirty="0" smtClean="0"/>
              <a:t> the children 2 minutes to recall the days of the week.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8714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Write down any ideas the children have.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989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Say the</a:t>
            </a:r>
            <a:r>
              <a:rPr lang="en-GB" baseline="0" dirty="0" smtClean="0"/>
              <a:t> days of the week aloud for the children to hear how they are pronounced. My turn, your turn style recall.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4407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89305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418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</a:t>
            </a:r>
            <a:r>
              <a:rPr lang="en-GB" baseline="0" dirty="0" smtClean="0"/>
              <a:t> the children 2 minutes to recall the days of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2174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</a:t>
            </a:r>
            <a:r>
              <a:rPr lang="en-GB" baseline="0" dirty="0" smtClean="0"/>
              <a:t> the children 2 minutes to recall numbers, days of the week and months of the year.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8396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My</a:t>
            </a:r>
            <a:r>
              <a:rPr lang="en-GB" baseline="0" dirty="0" smtClean="0"/>
              <a:t> turn, your turn style recall of days of the week. Which is.... Tuesday? Which is…. Thursday? Which is…. March? Which is…. October? Which is…. July?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4249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 ask someone what the</a:t>
            </a:r>
            <a:r>
              <a:rPr lang="en-GB" baseline="0" dirty="0" smtClean="0"/>
              <a:t> date is, we say ‘</a:t>
            </a:r>
            <a:r>
              <a:rPr lang="en-GB" baseline="0" dirty="0" err="1" smtClean="0"/>
              <a:t>Quelle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est</a:t>
            </a:r>
            <a:r>
              <a:rPr lang="en-GB" baseline="0" dirty="0" smtClean="0"/>
              <a:t> la date?’. To respond to this, we use the sentence starter… ‘La date </a:t>
            </a:r>
            <a:r>
              <a:rPr lang="en-GB" baseline="0" dirty="0" err="1" smtClean="0"/>
              <a:t>est</a:t>
            </a:r>
            <a:r>
              <a:rPr lang="en-GB" baseline="0" dirty="0" smtClean="0"/>
              <a:t>…’ followed by the day, the number and the month we are on.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9631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the date today? Ask the children to think about what the date</a:t>
            </a:r>
            <a:r>
              <a:rPr lang="en-GB" baseline="0" dirty="0" smtClean="0"/>
              <a:t> is in English, using the prompts of days, months and recall of numbers 1-31.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3913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</a:t>
            </a:r>
            <a:r>
              <a:rPr lang="en-GB" baseline="0" dirty="0" smtClean="0"/>
              <a:t> to have a go at saying the date for the following dates in French.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30623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children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92122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children if they can recall any hobbies</a:t>
            </a:r>
            <a:r>
              <a:rPr lang="en-GB" baseline="0" dirty="0" smtClean="0"/>
              <a:t> they have, and if they can remember anything of them in French. Share ideas.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09864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 say ‘I</a:t>
            </a:r>
            <a:r>
              <a:rPr lang="en-GB" baseline="0" dirty="0" smtClean="0"/>
              <a:t> like’ we say ‘</a:t>
            </a:r>
            <a:r>
              <a:rPr lang="en-GB" baseline="0" dirty="0" err="1" smtClean="0"/>
              <a:t>J’aime</a:t>
            </a:r>
            <a:r>
              <a:rPr lang="en-GB" baseline="0" dirty="0" smtClean="0"/>
              <a:t>’</a:t>
            </a:r>
          </a:p>
          <a:p>
            <a:r>
              <a:rPr lang="en-GB" baseline="0" dirty="0" smtClean="0"/>
              <a:t>To say ‘I don’t like’ we say ‘Je </a:t>
            </a:r>
            <a:r>
              <a:rPr lang="en-GB" baseline="0" dirty="0" err="1" smtClean="0"/>
              <a:t>n’aime</a:t>
            </a:r>
            <a:r>
              <a:rPr lang="en-GB" baseline="0" dirty="0" smtClean="0"/>
              <a:t> pas’.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69927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9439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02710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Swimming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95004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Swimming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07596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02958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731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Children to choose one activity they like and one they don’t like in French.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11351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38450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12075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16765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04595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68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8350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69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09250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72923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2957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61431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28941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56271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58435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69500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71030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608888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00673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66610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14495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31773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71736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2618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17576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39762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5868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65565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462938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Geography?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2955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English?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998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DT?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64074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Science?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52333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Maths?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0743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Music?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247587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Art?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53346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French?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8696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History?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772105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PE?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99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105910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</a:t>
            </a:r>
            <a:r>
              <a:rPr lang="en-GB" baseline="0" dirty="0" smtClean="0"/>
              <a:t> PE?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816659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835645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802965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758735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356357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9403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364465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93881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71925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109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962368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445994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37150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793671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666755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‘felt tip pen’?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615612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‘biro’?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713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‘sharpener’?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36966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‘calculator’?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65730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‘compass’?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362353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‘pencil’?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59229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‘pen’?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711823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‘ruler’?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992156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do you say ‘rubber’?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582076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514842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3179C5-6E58-47FB-821B-427E02232898}" type="slidenum">
              <a:rPr lang="en-GB" smtClean="0"/>
              <a:t>124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932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901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620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726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58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378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918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032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446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49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91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310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0122A-3F21-4F9B-A5F0-9AAED709E95B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C1CA9-C4A2-4C14-A53A-8D5D9AF25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059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kUfSHEdGQs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_u2SigckNQ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PGRMNYw8HE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1787048"/>
            <a:ext cx="115443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Numbers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count out loud from 1 to 20 in French? </a:t>
            </a:r>
          </a:p>
          <a:p>
            <a:pPr algn="ctr"/>
            <a:endParaRPr lang="en-GB" sz="40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You have 2 minutes to practise!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Challenge: Can you count to 31?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790" y="313322"/>
            <a:ext cx="2679622" cy="181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479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5300" y="1329848"/>
            <a:ext cx="115443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4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- Numbers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Put up your little yellow hand if you’re feeling brave enough to have a go! </a:t>
            </a:r>
          </a:p>
          <a:p>
            <a:pPr algn="ctr"/>
            <a:endParaRPr lang="en-GB" sz="40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1929" y="304264"/>
            <a:ext cx="2633343" cy="178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19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How many can flags you see?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762847"/>
            <a:ext cx="1537123" cy="1039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8718" y="2762847"/>
            <a:ext cx="1537123" cy="10390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9236" y="2762847"/>
            <a:ext cx="1537123" cy="10390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754" y="2762847"/>
            <a:ext cx="1537123" cy="10390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272" y="2762847"/>
            <a:ext cx="1537123" cy="103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4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71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How many can flags you see?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709058"/>
            <a:ext cx="1537123" cy="1039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8718" y="2709058"/>
            <a:ext cx="1537123" cy="10390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9236" y="2709058"/>
            <a:ext cx="1537123" cy="10390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754" y="2709058"/>
            <a:ext cx="1537123" cy="10390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272" y="2709058"/>
            <a:ext cx="1537123" cy="103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995072"/>
            <a:ext cx="1537123" cy="10390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8718" y="3995072"/>
            <a:ext cx="1537123" cy="10390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9236" y="3995072"/>
            <a:ext cx="1537123" cy="10390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754" y="3995072"/>
            <a:ext cx="1537123" cy="10390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272" y="3995072"/>
            <a:ext cx="1537123" cy="103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81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How many can flags you see?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426669"/>
            <a:ext cx="1144643" cy="7737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835" y="2426669"/>
            <a:ext cx="1144643" cy="7737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470" y="2426668"/>
            <a:ext cx="1144643" cy="7737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1357" y="2426667"/>
            <a:ext cx="1144643" cy="7737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830" y="2426666"/>
            <a:ext cx="1144643" cy="7737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879" y="2426666"/>
            <a:ext cx="1144643" cy="7737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900" y="2426665"/>
            <a:ext cx="1144643" cy="7737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35333"/>
            <a:ext cx="1144643" cy="7737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835" y="3335333"/>
            <a:ext cx="1144643" cy="7737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470" y="3335332"/>
            <a:ext cx="1144643" cy="7737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1357" y="3335331"/>
            <a:ext cx="1144643" cy="7737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830" y="3335330"/>
            <a:ext cx="1144643" cy="7737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879" y="3335330"/>
            <a:ext cx="1144643" cy="7737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900" y="3335329"/>
            <a:ext cx="1144643" cy="77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68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11?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550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13?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722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15?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082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18?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133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CHALLENGE: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21?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3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CHALLENGE: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25?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639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CHALLENGE: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What number comes after 29?</a:t>
            </a:r>
          </a:p>
          <a:p>
            <a:pPr marL="0" indent="0" algn="ctr">
              <a:buNone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Can you say the number in French?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921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Numbers 1-31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Watch the video below to practise counting and singing the numbers from 1 – 31 in French.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sz="3600" dirty="0" smtClean="0">
                <a:latin typeface="Comic Sans MS" panose="030F0702030302020204" pitchFamily="66" charset="0"/>
                <a:hlinkClick r:id="rId3"/>
              </a:rPr>
              <a:t>www.youtube.com/watch?v=PkUfSHEdGQs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957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1787048"/>
            <a:ext cx="115443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Months of the Year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Can you remember any of the months of the year?</a:t>
            </a:r>
          </a:p>
          <a:p>
            <a:pPr algn="ctr"/>
            <a:endParaRPr lang="en-GB" sz="36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Talk to your adult about any month names you can remember.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Challenge: Can you remember them in order?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49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1787048"/>
            <a:ext cx="115443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4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Months of the Year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Put up your little yellow hand if you can think of a month of the year!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295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1853" y="2432506"/>
            <a:ext cx="115443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January				July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February				August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March					September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April					October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May					November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June					December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3090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2803" y="1975306"/>
            <a:ext cx="115443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January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Janvier</a:t>
            </a:r>
            <a:r>
              <a:rPr lang="en-GB" sz="3600" dirty="0" smtClean="0">
                <a:latin typeface="Comic Sans MS" panose="030F0702030302020204" pitchFamily="66" charset="0"/>
              </a:rPr>
              <a:t>		July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Juillet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February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Fevrier</a:t>
            </a:r>
            <a:r>
              <a:rPr lang="en-GB" sz="3600" dirty="0" smtClean="0">
                <a:latin typeface="Comic Sans MS" panose="030F0702030302020204" pitchFamily="66" charset="0"/>
              </a:rPr>
              <a:t>		August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Aout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March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Mars</a:t>
            </a:r>
            <a:r>
              <a:rPr lang="en-GB" sz="3600" dirty="0" smtClean="0">
                <a:latin typeface="Comic Sans MS" panose="030F0702030302020204" pitchFamily="66" charset="0"/>
              </a:rPr>
              <a:t>		September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Septembre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April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Avril</a:t>
            </a:r>
            <a:r>
              <a:rPr lang="en-GB" sz="3600" dirty="0" smtClean="0">
                <a:latin typeface="Comic Sans MS" panose="030F0702030302020204" pitchFamily="66" charset="0"/>
              </a:rPr>
              <a:t>		October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Octobre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May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Mai</a:t>
            </a:r>
            <a:r>
              <a:rPr lang="en-GB" sz="3600" dirty="0" smtClean="0">
                <a:latin typeface="Comic Sans MS" panose="030F0702030302020204" pitchFamily="66" charset="0"/>
              </a:rPr>
              <a:t>			November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Novembre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June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Juin</a:t>
            </a:r>
            <a:r>
              <a:rPr lang="en-GB" sz="3600" dirty="0" smtClean="0">
                <a:latin typeface="Comic Sans MS" panose="030F0702030302020204" pitchFamily="66" charset="0"/>
              </a:rPr>
              <a:t>			December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Decembre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54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1853" y="1787049"/>
            <a:ext cx="115443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January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Janvier</a:t>
            </a:r>
            <a:r>
              <a:rPr lang="en-GB" sz="3600" dirty="0" smtClean="0">
                <a:latin typeface="Comic Sans MS" panose="030F0702030302020204" pitchFamily="66" charset="0"/>
              </a:rPr>
              <a:t>		July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Juillet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February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Fevrier</a:t>
            </a:r>
            <a:r>
              <a:rPr lang="en-GB" sz="3600" dirty="0" smtClean="0">
                <a:latin typeface="Comic Sans MS" panose="030F0702030302020204" pitchFamily="66" charset="0"/>
              </a:rPr>
              <a:t>		August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Aout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March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Mars</a:t>
            </a:r>
            <a:r>
              <a:rPr lang="en-GB" sz="3600" dirty="0" smtClean="0">
                <a:latin typeface="Comic Sans MS" panose="030F0702030302020204" pitchFamily="66" charset="0"/>
              </a:rPr>
              <a:t>		September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Septembre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April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Avril</a:t>
            </a:r>
            <a:r>
              <a:rPr lang="en-GB" sz="3600" dirty="0" smtClean="0">
                <a:latin typeface="Comic Sans MS" panose="030F0702030302020204" pitchFamily="66" charset="0"/>
              </a:rPr>
              <a:t>		October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Octobre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May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Mai</a:t>
            </a:r>
            <a:r>
              <a:rPr lang="en-GB" sz="3600" dirty="0" smtClean="0">
                <a:latin typeface="Comic Sans MS" panose="030F0702030302020204" pitchFamily="66" charset="0"/>
              </a:rPr>
              <a:t>			November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Novembre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June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Juin</a:t>
            </a:r>
            <a:r>
              <a:rPr lang="en-GB" sz="3600" dirty="0" smtClean="0">
                <a:latin typeface="Comic Sans MS" panose="030F0702030302020204" pitchFamily="66" charset="0"/>
              </a:rPr>
              <a:t>			December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Decembre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Practise saying the months of the year with your adult at home.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812" y="313323"/>
            <a:ext cx="1875599" cy="126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6457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1853" y="1787049"/>
            <a:ext cx="115443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 smtClean="0"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Watch this video to practise the months of the year in French.</a:t>
            </a:r>
          </a:p>
          <a:p>
            <a:pPr algn="ctr"/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www.youtube.com/watch?v=7_u2SigckNQ</a:t>
            </a:r>
            <a:endParaRPr lang="en-GB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7812" y="313323"/>
            <a:ext cx="1875599" cy="126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491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1787048"/>
            <a:ext cx="115443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When is your Birthday?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count out loud from 1 to 31 in French?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remember the months of the year? </a:t>
            </a:r>
          </a:p>
          <a:p>
            <a:pPr algn="ctr"/>
            <a:endParaRPr lang="en-GB" sz="40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You have 2 minutes to practise!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28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2491898"/>
            <a:ext cx="115443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Counting together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Unmute your microphone and count aloud with me!</a:t>
            </a:r>
          </a:p>
          <a:p>
            <a:pPr algn="ctr"/>
            <a:endParaRPr lang="en-GB" sz="4400" b="1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316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2803" y="1787049"/>
            <a:ext cx="115443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January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Janvier</a:t>
            </a:r>
            <a:r>
              <a:rPr lang="en-GB" sz="3600" dirty="0" smtClean="0">
                <a:latin typeface="Comic Sans MS" panose="030F0702030302020204" pitchFamily="66" charset="0"/>
              </a:rPr>
              <a:t>		July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Juillet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February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Fevrier</a:t>
            </a:r>
            <a:r>
              <a:rPr lang="en-GB" sz="3600" dirty="0" smtClean="0">
                <a:latin typeface="Comic Sans MS" panose="030F0702030302020204" pitchFamily="66" charset="0"/>
              </a:rPr>
              <a:t>		August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Aout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March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Mars</a:t>
            </a:r>
            <a:r>
              <a:rPr lang="en-GB" sz="3600" dirty="0" smtClean="0">
                <a:latin typeface="Comic Sans MS" panose="030F0702030302020204" pitchFamily="66" charset="0"/>
              </a:rPr>
              <a:t>		September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Septembre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April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Avril</a:t>
            </a:r>
            <a:r>
              <a:rPr lang="en-GB" sz="3600" dirty="0" smtClean="0">
                <a:latin typeface="Comic Sans MS" panose="030F0702030302020204" pitchFamily="66" charset="0"/>
              </a:rPr>
              <a:t>		October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Octobre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May 		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Mai</a:t>
            </a:r>
            <a:r>
              <a:rPr lang="en-GB" sz="3600" dirty="0" smtClean="0">
                <a:latin typeface="Comic Sans MS" panose="030F0702030302020204" pitchFamily="66" charset="0"/>
              </a:rPr>
              <a:t>			November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Novembre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June 	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Juin</a:t>
            </a:r>
            <a:r>
              <a:rPr lang="en-GB" sz="3600" dirty="0" smtClean="0">
                <a:latin typeface="Comic Sans MS" panose="030F0702030302020204" pitchFamily="66" charset="0"/>
              </a:rPr>
              <a:t>			December 	</a:t>
            </a:r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Decembre</a:t>
            </a:r>
            <a:endParaRPr lang="en-GB" sz="3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Unmute </a:t>
            </a:r>
            <a:r>
              <a:rPr lang="en-GB" sz="3600" dirty="0">
                <a:latin typeface="Comic Sans MS" panose="030F0702030302020204" pitchFamily="66" charset="0"/>
              </a:rPr>
              <a:t>your microphone and say them aloud with me</a:t>
            </a:r>
            <a:r>
              <a:rPr lang="en-GB" sz="3600" dirty="0" smtClean="0">
                <a:latin typeface="Comic Sans MS" panose="030F0702030302020204" pitchFamily="66" charset="0"/>
              </a:rPr>
              <a:t>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0542" y="313323"/>
            <a:ext cx="1762870" cy="119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991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2708017"/>
            <a:ext cx="115443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When is your Birthday?</a:t>
            </a:r>
          </a:p>
          <a:p>
            <a:pPr algn="ctr"/>
            <a:endParaRPr lang="en-GB" sz="4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My birthday is on the …. of …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My birthday is on the 10</a:t>
            </a:r>
            <a:r>
              <a:rPr lang="en-GB" sz="40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 of April.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238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369357"/>
            <a:ext cx="115443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When is your Birthday?</a:t>
            </a:r>
          </a:p>
          <a:p>
            <a:pPr algn="ctr"/>
            <a:r>
              <a:rPr lang="fr-FR" sz="4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Quelle est la date de ton </a:t>
            </a:r>
            <a:r>
              <a:rPr lang="fr-FR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anniversaire?</a:t>
            </a:r>
          </a:p>
          <a:p>
            <a:pPr algn="ctr"/>
            <a:endParaRPr lang="fr-FR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fr-FR" sz="4400" b="1" dirty="0" err="1" smtClean="0">
                <a:latin typeface="Comic Sans MS" panose="030F0702030302020204" pitchFamily="66" charset="0"/>
              </a:rPr>
              <a:t>My</a:t>
            </a:r>
            <a:r>
              <a:rPr lang="fr-FR" sz="4400" b="1" dirty="0" smtClean="0">
                <a:latin typeface="Comic Sans MS" panose="030F0702030302020204" pitchFamily="66" charset="0"/>
              </a:rPr>
              <a:t> birthday is on … of …</a:t>
            </a:r>
          </a:p>
          <a:p>
            <a:pPr algn="ctr"/>
            <a:r>
              <a:rPr lang="fr-FR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Mon anniversaire </a:t>
            </a:r>
            <a:r>
              <a:rPr lang="fr-FR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est </a:t>
            </a:r>
            <a:r>
              <a:rPr lang="fr-FR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le…</a:t>
            </a:r>
            <a:endParaRPr lang="en-GB" sz="4400" b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My birthday is on the 10th of April.</a:t>
            </a:r>
          </a:p>
          <a:p>
            <a:pPr algn="ctr"/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Mon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anniversaire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 10 Avril.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871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1450" y="1604714"/>
            <a:ext cx="118110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latin typeface="Comic Sans MS" panose="030F0702030302020204" pitchFamily="66" charset="0"/>
              </a:rPr>
              <a:t>Quelle </a:t>
            </a:r>
            <a:r>
              <a:rPr lang="fr-FR" sz="3600" b="1" dirty="0">
                <a:latin typeface="Comic Sans MS" panose="030F0702030302020204" pitchFamily="66" charset="0"/>
              </a:rPr>
              <a:t>est la date de ton </a:t>
            </a:r>
            <a:r>
              <a:rPr lang="fr-FR" sz="3600" b="1" dirty="0" smtClean="0">
                <a:latin typeface="Comic Sans MS" panose="030F0702030302020204" pitchFamily="66" charset="0"/>
              </a:rPr>
              <a:t>anniversaire?</a:t>
            </a:r>
          </a:p>
          <a:p>
            <a:r>
              <a:rPr lang="fr-FR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Mon anniversaire </a:t>
            </a:r>
            <a:r>
              <a:rPr lang="fr-FR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est </a:t>
            </a:r>
            <a:r>
              <a:rPr lang="fr-FR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le…</a:t>
            </a:r>
            <a:endParaRPr lang="en-GB" sz="3600" b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1 2 3 4 5 6 7 8 9 10 			</a:t>
            </a:r>
            <a:r>
              <a:rPr lang="en-GB" sz="3200" dirty="0" err="1" smtClean="0">
                <a:latin typeface="Comic Sans MS" panose="030F0702030302020204" pitchFamily="66" charset="0"/>
              </a:rPr>
              <a:t>Janvier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Fevrier</a:t>
            </a:r>
            <a:r>
              <a:rPr lang="en-GB" sz="3200" dirty="0" smtClean="0">
                <a:latin typeface="Comic Sans MS" panose="030F0702030302020204" pitchFamily="66" charset="0"/>
              </a:rPr>
              <a:t> Mars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r>
              <a:rPr lang="en-GB" sz="3200" dirty="0" smtClean="0">
                <a:latin typeface="Comic Sans MS" panose="030F0702030302020204" pitchFamily="66" charset="0"/>
              </a:rPr>
              <a:t>11 12 13 14 15 16 17			Avril Mai </a:t>
            </a:r>
            <a:r>
              <a:rPr lang="en-GB" sz="3200" dirty="0" err="1" smtClean="0">
                <a:latin typeface="Comic Sans MS" panose="030F0702030302020204" pitchFamily="66" charset="0"/>
              </a:rPr>
              <a:t>Juin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Juillet</a:t>
            </a:r>
            <a:r>
              <a:rPr lang="en-GB" sz="3200" dirty="0" smtClean="0">
                <a:latin typeface="Comic Sans MS" panose="030F0702030302020204" pitchFamily="66" charset="0"/>
              </a:rPr>
              <a:t/>
            </a:r>
            <a:br>
              <a:rPr lang="en-GB" sz="3200" dirty="0" smtClean="0">
                <a:latin typeface="Comic Sans MS" panose="030F0702030302020204" pitchFamily="66" charset="0"/>
              </a:rPr>
            </a:br>
            <a:r>
              <a:rPr lang="en-GB" sz="3200" dirty="0" smtClean="0">
                <a:latin typeface="Comic Sans MS" panose="030F0702030302020204" pitchFamily="66" charset="0"/>
              </a:rPr>
              <a:t>18 19 20 21 22 23 24			</a:t>
            </a:r>
            <a:r>
              <a:rPr lang="en-GB" sz="3200" dirty="0" err="1" smtClean="0">
                <a:latin typeface="Comic Sans MS" panose="030F0702030302020204" pitchFamily="66" charset="0"/>
              </a:rPr>
              <a:t>Aout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Septembre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Octobre</a:t>
            </a:r>
            <a:r>
              <a:rPr lang="en-GB" sz="3200" dirty="0" smtClean="0">
                <a:latin typeface="Comic Sans MS" panose="030F0702030302020204" pitchFamily="66" charset="0"/>
              </a:rPr>
              <a:t/>
            </a:r>
            <a:br>
              <a:rPr lang="en-GB" sz="3200" dirty="0" smtClean="0">
                <a:latin typeface="Comic Sans MS" panose="030F0702030302020204" pitchFamily="66" charset="0"/>
              </a:rPr>
            </a:br>
            <a:r>
              <a:rPr lang="en-GB" sz="3200" dirty="0" smtClean="0">
                <a:latin typeface="Comic Sans MS" panose="030F0702030302020204" pitchFamily="66" charset="0"/>
              </a:rPr>
              <a:t>25 26 27 28 29 30 31			</a:t>
            </a:r>
            <a:r>
              <a:rPr lang="en-GB" sz="3200" dirty="0" err="1" smtClean="0">
                <a:latin typeface="Comic Sans MS" panose="030F0702030302020204" pitchFamily="66" charset="0"/>
              </a:rPr>
              <a:t>Novembre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Decembre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 minute challenge: Can you say your birthday in French? Use the blue writing as your sentence starter.</a:t>
            </a:r>
            <a:endParaRPr lang="en-GB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747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4900" y="2345510"/>
            <a:ext cx="10287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latin typeface="Comic Sans MS" panose="030F0702030302020204" pitchFamily="66" charset="0"/>
              </a:rPr>
              <a:t>Quelle est la date de ton anniversaire?</a:t>
            </a:r>
          </a:p>
          <a:p>
            <a:r>
              <a:rPr lang="fr-FR" sz="3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Mon anniversaire </a:t>
            </a:r>
            <a:r>
              <a:rPr lang="fr-FR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est </a:t>
            </a:r>
            <a:r>
              <a:rPr lang="fr-FR" sz="3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le</a:t>
            </a:r>
            <a:r>
              <a:rPr lang="fr-FR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</a:t>
            </a:r>
          </a:p>
          <a:p>
            <a:endParaRPr lang="fr-FR" sz="36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fr-FR" sz="3600" b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fr-FR" sz="3600" dirty="0" smtClean="0">
                <a:latin typeface="Comic Sans MS" panose="030F0702030302020204" pitchFamily="66" charset="0"/>
              </a:rPr>
              <a:t>If you would like to share when your birthday is, put up your little yellow hand!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443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2358548"/>
            <a:ext cx="115443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Days of the week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remember the days of the week</a:t>
            </a:r>
            <a:r>
              <a:rPr lang="en-GB" sz="4000" b="1" dirty="0" smtClean="0">
                <a:latin typeface="Comic Sans MS" panose="030F0702030302020204" pitchFamily="66" charset="0"/>
              </a:rPr>
              <a:t>?</a:t>
            </a:r>
          </a:p>
          <a:p>
            <a:pPr algn="ctr"/>
            <a:endParaRPr lang="en-GB" sz="4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Share what you can remember with your adult.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609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2030908"/>
            <a:ext cx="11544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Days of the week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Which days can you remember? Put up your little yellow hand if you have any ideas.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014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718131"/>
            <a:ext cx="115443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Revisit – Days of the week</a:t>
            </a: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Monday	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Lundi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Tuesday			</a:t>
            </a:r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Mardi</a:t>
            </a: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Wednesday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Mercredi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Thursday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Jeudi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Friday	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Vendredi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Saturday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Samedi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Sunday	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Dimanche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973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1512" y="1787049"/>
            <a:ext cx="115443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Monday	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Lundi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Tuesday			</a:t>
            </a:r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Mardi</a:t>
            </a: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Wednesday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Mercredi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Thursday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Jeudi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Friday	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Vendredi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Saturday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Samedi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Sunday			</a:t>
            </a:r>
            <a:r>
              <a:rPr lang="en-GB" sz="36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Dimanche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Practise saying the days of the week aloud.</a:t>
            </a:r>
          </a:p>
          <a:p>
            <a:endParaRPr lang="en-GB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039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2462" y="2282349"/>
            <a:ext cx="115443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Watch the video link below to practise saying/singing the days of the week.</a:t>
            </a:r>
          </a:p>
          <a:p>
            <a:pPr algn="ctr"/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  <a:hlinkClick r:id="rId3"/>
              </a:rPr>
              <a:t>www.youtube.com/watch?v=PPGRMNYw8HE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431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2358548"/>
            <a:ext cx="115443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What is the date?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You will need to remember: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Numbers 1-31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Days of the week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Months of the year.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542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2358548"/>
            <a:ext cx="115443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What is the date?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3 minute challenge: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How far can you count in French?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are the days of the week?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are the months of the year?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017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356" y="1764348"/>
            <a:ext cx="115443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What is the date?</a:t>
            </a:r>
          </a:p>
          <a:p>
            <a:pPr algn="ctr"/>
            <a:r>
              <a:rPr lang="en-GB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k</a:t>
            </a:r>
            <a:endParaRPr lang="en-GB" sz="4000" dirty="0" smtClean="0">
              <a:solidFill>
                <a:schemeClr val="accent1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Lundi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Janvier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Juillet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Fevrier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Aout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Mercredi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Mars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Septembre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Jeudi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Avri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l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Octobre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Vendredi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Mai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Novembre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Samedi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Juin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Decembre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Dimanche</a:t>
            </a:r>
            <a:endParaRPr lang="en-GB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1272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362462"/>
            <a:ext cx="115443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 is the date?</a:t>
            </a:r>
          </a:p>
          <a:p>
            <a:pPr algn="ctr"/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Quelle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4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est</a:t>
            </a:r>
            <a:r>
              <a:rPr lang="en-GB" sz="4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la date? </a:t>
            </a:r>
            <a:endParaRPr lang="en-GB" sz="44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The date is... (day, number, month)</a:t>
            </a:r>
          </a:p>
          <a:p>
            <a:pPr algn="ctr"/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 date </a:t>
            </a:r>
            <a:r>
              <a:rPr lang="en-GB" sz="40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</a:t>
            </a:r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 </a:t>
            </a:r>
          </a:p>
          <a:p>
            <a:pPr algn="ctr"/>
            <a:endParaRPr lang="en-GB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The date is Monday 1</a:t>
            </a:r>
            <a:r>
              <a:rPr lang="en-GB" sz="4000" b="1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4000" b="1" dirty="0" smtClean="0">
                <a:latin typeface="Comic Sans MS" panose="030F0702030302020204" pitchFamily="66" charset="0"/>
              </a:rPr>
              <a:t> February</a:t>
            </a:r>
          </a:p>
          <a:p>
            <a:pPr algn="ctr"/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 date </a:t>
            </a:r>
            <a:r>
              <a:rPr lang="en-GB" sz="40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</a:t>
            </a:r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0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Lundi</a:t>
            </a:r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1 </a:t>
            </a:r>
            <a:r>
              <a:rPr lang="en-GB" sz="40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Fevrier</a:t>
            </a:r>
            <a:endParaRPr lang="en-GB" sz="40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026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1050186"/>
            <a:ext cx="1174600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 is the date today?</a:t>
            </a:r>
          </a:p>
          <a:p>
            <a:pPr algn="ctr"/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 date </a:t>
            </a:r>
            <a:r>
              <a:rPr lang="en-GB" sz="40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</a:t>
            </a:r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 day, number, month.</a:t>
            </a:r>
          </a:p>
          <a:p>
            <a:pPr algn="ctr"/>
            <a:r>
              <a:rPr lang="en-GB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k</a:t>
            </a:r>
            <a:endParaRPr lang="en-GB" sz="4000" dirty="0" smtClean="0">
              <a:solidFill>
                <a:schemeClr val="accent1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Lundi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Janvier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Juillet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Fevrier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Aout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Mercredi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Mars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Septembre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Jeudi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Avri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l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Octobre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Vendredi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Mai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Novembre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Samedi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Juin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Decembre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Dimanche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	</a:t>
            </a:r>
            <a:r>
              <a:rPr lang="en-GB" sz="3200" b="1" dirty="0" smtClean="0">
                <a:latin typeface="Comic Sans MS" panose="030F0702030302020204" pitchFamily="66" charset="0"/>
              </a:rPr>
              <a:t>Use these prompts to help you.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117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7650" y="265252"/>
            <a:ext cx="1194435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What would these dates be in French?</a:t>
            </a:r>
            <a:endParaRPr lang="en-GB" sz="36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Wednesday 12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May			Thursday 15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April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Monday 23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rd</a:t>
            </a:r>
            <a:r>
              <a:rPr lang="en-GB" sz="3200" dirty="0" smtClean="0">
                <a:latin typeface="Comic Sans MS" panose="030F0702030302020204" pitchFamily="66" charset="0"/>
              </a:rPr>
              <a:t> August			Friday 28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June</a:t>
            </a:r>
          </a:p>
          <a:p>
            <a:pPr algn="ctr"/>
            <a:endParaRPr lang="en-GB" sz="3200" b="1" dirty="0" smtClean="0">
              <a:latin typeface="Comic Sans MS" panose="030F0702030302020204" pitchFamily="66" charset="0"/>
            </a:endParaRP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Use these prompts </a:t>
            </a:r>
            <a:r>
              <a:rPr lang="en-GB" sz="3200" b="1" dirty="0">
                <a:latin typeface="Comic Sans MS" panose="030F0702030302020204" pitchFamily="66" charset="0"/>
              </a:rPr>
              <a:t>to help you.</a:t>
            </a:r>
          </a:p>
          <a:p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Lundi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Janvier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Juillet</a:t>
            </a:r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Mardi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Fevrier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Aout</a:t>
            </a:r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Mercredi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Mars	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Septembre</a:t>
            </a:r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Jeudi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Avril	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Octobre</a:t>
            </a:r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Vendredi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Mai	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Novembre</a:t>
            </a:r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Samedi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Juin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	</a:t>
            </a:r>
            <a:r>
              <a:rPr lang="en-GB" sz="2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Decembre</a:t>
            </a:r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Dimanche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endParaRPr lang="en-GB" sz="28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 </a:t>
            </a:r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date </a:t>
            </a:r>
            <a:r>
              <a:rPr lang="en-GB" sz="36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est</a:t>
            </a:r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</a:t>
            </a:r>
            <a:endParaRPr lang="en-GB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6823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787049"/>
            <a:ext cx="115443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Hobbies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2 minutes: What activities do you do outside of school?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remember any of these activities in French?</a:t>
            </a:r>
            <a:endParaRPr lang="en-GB" sz="44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896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406" y="1444149"/>
            <a:ext cx="115443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Hobbies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hobbies/activities do you like?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remember any of these activities in French?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Put up your little yellow hand if you would like to share your ideas. </a:t>
            </a:r>
            <a:endParaRPr lang="en-GB" sz="4000" b="1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486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9609" y="2117794"/>
            <a:ext cx="1154430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Comic Sans MS" panose="030F0702030302020204" pitchFamily="66" charset="0"/>
              </a:rPr>
              <a:t>Revisit – Hobbies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5400" dirty="0" smtClean="0">
                <a:latin typeface="Comic Sans MS" panose="030F0702030302020204" pitchFamily="66" charset="0"/>
              </a:rPr>
              <a:t>I like -	 		</a:t>
            </a:r>
            <a:r>
              <a:rPr lang="en-GB" sz="54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endParaRPr lang="en-GB" sz="54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I don’t like - 	</a:t>
            </a:r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Je </a:t>
            </a:r>
            <a:r>
              <a:rPr lang="en-GB" sz="54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976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39392" y="-1097688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099" y="1289912"/>
            <a:ext cx="8134351" cy="5244237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Swimming –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Natation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</a:t>
            </a:r>
            <a:r>
              <a:rPr lang="en-GB" sz="2800" dirty="0">
                <a:latin typeface="Comic Sans MS" panose="030F0702030302020204" pitchFamily="66" charset="0"/>
              </a:rPr>
              <a:t>like swimming -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nager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don’t like swimming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Je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Nager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3044" y="1050186"/>
            <a:ext cx="4415238" cy="331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47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39392" y="-1097688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099" y="1289912"/>
            <a:ext cx="8020051" cy="5244237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Football –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Football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</a:t>
            </a:r>
            <a:r>
              <a:rPr lang="en-GB" sz="2800" dirty="0">
                <a:latin typeface="Comic Sans MS" panose="030F0702030302020204" pitchFamily="66" charset="0"/>
              </a:rPr>
              <a:t>like </a:t>
            </a:r>
            <a:r>
              <a:rPr lang="en-GB" sz="2800" dirty="0" smtClean="0">
                <a:latin typeface="Comic Sans MS" panose="030F0702030302020204" pitchFamily="66" charset="0"/>
              </a:rPr>
              <a:t>football -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 Football</a:t>
            </a: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don’t like football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Je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 Football.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9528" y="1105961"/>
            <a:ext cx="4351022" cy="335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3726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39392" y="-1097688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099" y="1289912"/>
            <a:ext cx="7943851" cy="5244237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Tennis –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Tennis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</a:t>
            </a:r>
            <a:r>
              <a:rPr lang="en-GB" sz="2800" dirty="0">
                <a:latin typeface="Comic Sans MS" panose="030F0702030302020204" pitchFamily="66" charset="0"/>
              </a:rPr>
              <a:t>like </a:t>
            </a:r>
            <a:r>
              <a:rPr lang="en-GB" sz="2800" dirty="0" smtClean="0">
                <a:latin typeface="Comic Sans MS" panose="030F0702030302020204" pitchFamily="66" charset="0"/>
              </a:rPr>
              <a:t>Tennis -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 Tennis.</a:t>
            </a: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don’t like Tennis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Je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 le Tennis.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8551" y="1289912"/>
            <a:ext cx="4862512" cy="336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677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39392" y="-1097688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098" y="1289912"/>
            <a:ext cx="9391652" cy="5244237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Gymnastics –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Gymnastique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</a:t>
            </a:r>
            <a:r>
              <a:rPr lang="en-GB" sz="2800" dirty="0">
                <a:latin typeface="Comic Sans MS" panose="030F0702030302020204" pitchFamily="66" charset="0"/>
              </a:rPr>
              <a:t>like </a:t>
            </a:r>
            <a:r>
              <a:rPr lang="en-GB" sz="2800" dirty="0" smtClean="0">
                <a:latin typeface="Comic Sans MS" panose="030F0702030302020204" pitchFamily="66" charset="0"/>
              </a:rPr>
              <a:t>Gymnastics -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Gymnastique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don’t like Gymnastics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Je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 le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Gymnastique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5113" y="313323"/>
            <a:ext cx="2847019" cy="418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374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39392" y="-1097688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098" y="1289912"/>
            <a:ext cx="8877302" cy="5244237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Dancing –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D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anse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like dancing -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Danser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don’t like dancing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Je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 le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Danser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8836" y="313323"/>
            <a:ext cx="2903643" cy="425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069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39392" y="-1097688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9098" y="1289912"/>
            <a:ext cx="8553451" cy="5244237"/>
          </a:xfrm>
        </p:spPr>
        <p:txBody>
          <a:bodyPr>
            <a:normAutofit/>
          </a:bodyPr>
          <a:lstStyle/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Lesson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 smtClean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Drawing -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Dessin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like drawing - </a:t>
            </a:r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Dessiner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800" dirty="0" smtClean="0">
                <a:latin typeface="Comic Sans MS" panose="030F0702030302020204" pitchFamily="66" charset="0"/>
              </a:rPr>
              <a:t>I don’t like drawing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Je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pas le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dessiner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3744"/>
          <a:stretch/>
        </p:blipFill>
        <p:spPr>
          <a:xfrm>
            <a:off x="3628459" y="750407"/>
            <a:ext cx="5200651" cy="397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3656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3744"/>
          <a:stretch/>
        </p:blipFill>
        <p:spPr>
          <a:xfrm>
            <a:off x="243916" y="508709"/>
            <a:ext cx="2667000" cy="2277292"/>
          </a:xfrm>
          <a:prstGeom prst="rect">
            <a:avLst/>
          </a:prstGeom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09550" y="5202238"/>
            <a:ext cx="11623862" cy="1655762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Choose one activity you like and one activity you don’t like.</a:t>
            </a:r>
          </a:p>
          <a:p>
            <a:pPr algn="l">
              <a:lnSpc>
                <a:spcPct val="10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Can you say which activities you like/dislike in French?</a:t>
            </a:r>
          </a:p>
          <a:p>
            <a:pPr algn="l">
              <a:lnSpc>
                <a:spcPct val="10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Use the sentence starters to help you.</a:t>
            </a:r>
          </a:p>
          <a:p>
            <a:endParaRPr lang="en-GB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6874" y="508709"/>
            <a:ext cx="1876614" cy="27523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4294" y="508709"/>
            <a:ext cx="2200956" cy="27523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916" y="3217882"/>
            <a:ext cx="2813317" cy="19462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6056" y="508709"/>
            <a:ext cx="2606763" cy="20109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6056" y="3025077"/>
            <a:ext cx="2504871" cy="188109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057235" y="89552"/>
            <a:ext cx="2416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 Football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9550" y="2801887"/>
            <a:ext cx="2416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 Tennis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02079" y="108599"/>
            <a:ext cx="2416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 </a:t>
            </a:r>
            <a:r>
              <a:rPr lang="en-GB" sz="2000" dirty="0" err="1" smtClean="0">
                <a:latin typeface="Comic Sans MS" panose="030F0702030302020204" pitchFamily="66" charset="0"/>
              </a:rPr>
              <a:t>Danse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14294" y="108599"/>
            <a:ext cx="2416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 </a:t>
            </a:r>
            <a:r>
              <a:rPr lang="en-GB" sz="2000" dirty="0" err="1" smtClean="0">
                <a:latin typeface="Comic Sans MS" panose="030F0702030302020204" pitchFamily="66" charset="0"/>
              </a:rPr>
              <a:t>Gymnastique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7176" y="108599"/>
            <a:ext cx="2416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 </a:t>
            </a:r>
            <a:r>
              <a:rPr lang="en-GB" sz="2000" dirty="0" err="1" smtClean="0">
                <a:latin typeface="Comic Sans MS" panose="030F0702030302020204" pitchFamily="66" charset="0"/>
              </a:rPr>
              <a:t>Dessiner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57235" y="2615525"/>
            <a:ext cx="2416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La Natation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313437" y="369304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J’aime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Je </a:t>
            </a:r>
            <a:r>
              <a:rPr lang="en-GB" sz="32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n’aime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pas…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321020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787049"/>
            <a:ext cx="115443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Shops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2 minutes: What shops are around our locality?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Can you remember any of the shops names in French?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7341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787049"/>
            <a:ext cx="11544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Revisit – Shops</a:t>
            </a:r>
          </a:p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Put your little yellow hand up if you can remember any shop names in French!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1965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8885" y="636815"/>
            <a:ext cx="87820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S_p_rm_rché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297" y="1688080"/>
            <a:ext cx="6170880" cy="423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413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3595" y="610689"/>
            <a:ext cx="87820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Supermarché – Supermarket 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165" y="1714206"/>
            <a:ext cx="6601955" cy="453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99630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2029" y="649878"/>
            <a:ext cx="59544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Une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e_ice_ié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941" y="1915307"/>
            <a:ext cx="5532466" cy="370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105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5034" y="83275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Une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epicerié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Small Grocery Shop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998" y="1993684"/>
            <a:ext cx="5591035" cy="374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47740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4765" y="61068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m_r__é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3806" y="1952624"/>
            <a:ext cx="5219199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560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5722" y="545374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marché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Farmers Market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606" y="1717492"/>
            <a:ext cx="6383155" cy="418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72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1115" y="597626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P_st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1670685"/>
            <a:ext cx="5495925" cy="387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082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5377" y="42780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Poste – Post Office 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230" y="1605370"/>
            <a:ext cx="6446081" cy="454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312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07972" y="336368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B_u__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eri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603" y="1327878"/>
            <a:ext cx="4959667" cy="421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582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2943" y="55843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Boucherie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Butchers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734" y="1732827"/>
            <a:ext cx="4959667" cy="421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53634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0406" y="728255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Bo_l_ng_ri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_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565" y="1845129"/>
            <a:ext cx="7491548" cy="374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0205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5722" y="46699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Boulangerie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Bakery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126" y="1714500"/>
            <a:ext cx="7125788" cy="356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0267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34543" y="571500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B_n_ue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931" y="1733821"/>
            <a:ext cx="5558246" cy="415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84863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2676" y="610689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Banque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Bank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554" y="1759947"/>
            <a:ext cx="5819902" cy="435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59483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4740" y="571500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Ph_rm_c_e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4740" y="1768792"/>
            <a:ext cx="5153025" cy="356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850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8989" y="558437"/>
            <a:ext cx="97262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La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Pharmacie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Pharmacy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958" y="1768791"/>
            <a:ext cx="6150761" cy="425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0537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787049"/>
            <a:ext cx="115443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What types of buildings do we have in Buckden and its surrounding villages?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Think about places other than shops!</a:t>
            </a:r>
            <a:endParaRPr lang="en-GB" sz="40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39515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787049"/>
            <a:ext cx="115443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What types of houses and buildings do we have in Buckden and its surrounding villages?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9421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456" y="1787049"/>
            <a:ext cx="115443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Houses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Flats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Castle (Buckden Towers)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Cottages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Farms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24513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2200" y="1787049"/>
            <a:ext cx="3315525" cy="396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5470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0231" y="1710124"/>
            <a:ext cx="3319463" cy="392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0434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044" y="1669209"/>
            <a:ext cx="3271838" cy="388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5198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332" y="1497062"/>
            <a:ext cx="3665967" cy="435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3760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9750" y="1787049"/>
            <a:ext cx="3400425" cy="3949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4667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503" t="3294" r="4296" b="3187"/>
          <a:stretch/>
        </p:blipFill>
        <p:spPr>
          <a:xfrm>
            <a:off x="9829800" y="1787049"/>
            <a:ext cx="2076449" cy="24465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051" y="1787049"/>
            <a:ext cx="2023260" cy="24212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3512" y="1787049"/>
            <a:ext cx="2045372" cy="24212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9636" y="1787049"/>
            <a:ext cx="2039545" cy="24212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0233" y="1787049"/>
            <a:ext cx="2037818" cy="242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95094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7813" y="520472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I live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503" t="3357" r="4296" b="19300"/>
          <a:stretch/>
        </p:blipFill>
        <p:spPr>
          <a:xfrm>
            <a:off x="9829800" y="1787049"/>
            <a:ext cx="2076449" cy="19848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18811"/>
          <a:stretch/>
        </p:blipFill>
        <p:spPr>
          <a:xfrm>
            <a:off x="394051" y="1787049"/>
            <a:ext cx="2023260" cy="19658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b="18811"/>
          <a:stretch/>
        </p:blipFill>
        <p:spPr>
          <a:xfrm>
            <a:off x="2713512" y="1787049"/>
            <a:ext cx="2045372" cy="19658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b="18811"/>
          <a:stretch/>
        </p:blipFill>
        <p:spPr>
          <a:xfrm>
            <a:off x="5089636" y="1787049"/>
            <a:ext cx="2039545" cy="19658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b="19598"/>
          <a:stretch/>
        </p:blipFill>
        <p:spPr>
          <a:xfrm>
            <a:off x="7500233" y="1787049"/>
            <a:ext cx="2037818" cy="19467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01033" y="4514850"/>
            <a:ext cx="98167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remember what these buildings are called?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48729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5951" y="1967562"/>
            <a:ext cx="11544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do you live?</a:t>
            </a:r>
          </a:p>
          <a:p>
            <a:pPr algn="ctr"/>
            <a:r>
              <a:rPr lang="en-GB" sz="44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Où</a:t>
            </a:r>
            <a:r>
              <a:rPr lang="en-GB" sz="4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4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habitez-vous</a:t>
            </a:r>
            <a:r>
              <a:rPr lang="en-GB" sz="4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  <a:endParaRPr lang="en-GB" sz="44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55951" y="3882549"/>
            <a:ext cx="11512198" cy="2446509"/>
            <a:chOff x="394051" y="1787049"/>
            <a:chExt cx="11512198" cy="244650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/>
            <a:srcRect l="3503" t="3294" r="4296" b="3187"/>
            <a:stretch/>
          </p:blipFill>
          <p:spPr>
            <a:xfrm>
              <a:off x="9829800" y="1787049"/>
              <a:ext cx="2076449" cy="244650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4051" y="1787049"/>
              <a:ext cx="2023260" cy="242127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3512" y="1787049"/>
              <a:ext cx="2045372" cy="242127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89636" y="1787049"/>
              <a:ext cx="2039545" cy="242127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500233" y="1787049"/>
              <a:ext cx="2037818" cy="24212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040944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98098" y="353039"/>
            <a:ext cx="11544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I live in a…</a:t>
            </a:r>
          </a:p>
          <a:p>
            <a:pPr algn="ctr"/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Je vis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dans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55951" y="3882549"/>
            <a:ext cx="11512198" cy="2446509"/>
            <a:chOff x="394051" y="1787049"/>
            <a:chExt cx="11512198" cy="244650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/>
            <a:srcRect l="3503" t="3294" r="4296" b="3187"/>
            <a:stretch/>
          </p:blipFill>
          <p:spPr>
            <a:xfrm>
              <a:off x="9829800" y="1787049"/>
              <a:ext cx="2076449" cy="244650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4051" y="1787049"/>
              <a:ext cx="2023260" cy="242127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3512" y="1787049"/>
              <a:ext cx="2045372" cy="242127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89636" y="1787049"/>
              <a:ext cx="2039545" cy="242127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500233" y="1787049"/>
              <a:ext cx="2037818" cy="2421278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394050" y="2117794"/>
            <a:ext cx="11544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I live in a house.</a:t>
            </a:r>
          </a:p>
          <a:p>
            <a:pPr algn="ctr"/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Je vis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dans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une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maison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394724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9301" y="1811622"/>
            <a:ext cx="11544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I live in a…</a:t>
            </a:r>
          </a:p>
          <a:p>
            <a:pPr algn="ctr"/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Je vis </a:t>
            </a:r>
            <a:r>
              <a:rPr lang="en-GB" sz="44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dans</a:t>
            </a:r>
            <a:r>
              <a:rPr lang="en-GB" sz="4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55951" y="3882549"/>
            <a:ext cx="11512198" cy="2446509"/>
            <a:chOff x="394051" y="1787049"/>
            <a:chExt cx="11512198" cy="244650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/>
            <a:srcRect l="3503" t="3294" r="4296" b="3187"/>
            <a:stretch/>
          </p:blipFill>
          <p:spPr>
            <a:xfrm>
              <a:off x="9829800" y="1787049"/>
              <a:ext cx="2076449" cy="244650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4051" y="1787049"/>
              <a:ext cx="2023260" cy="242127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3512" y="1787049"/>
              <a:ext cx="2045372" cy="242127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89636" y="1787049"/>
              <a:ext cx="2039545" cy="242127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500233" y="1787049"/>
              <a:ext cx="2037818" cy="2421278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3022950" y="207975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Where do you live?</a:t>
            </a:r>
            <a:endParaRPr lang="en-GB" sz="44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97390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8662" y="2117794"/>
            <a:ext cx="115443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What learning do we do in School?</a:t>
            </a: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What subjects do we do every week?</a:t>
            </a:r>
            <a:endParaRPr lang="en-GB" sz="40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9754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2537" y="2117794"/>
            <a:ext cx="9951138" cy="435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79081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7249" y="2266503"/>
            <a:ext cx="3248025" cy="374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7625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8674" y="2266503"/>
            <a:ext cx="3095625" cy="370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19585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266503"/>
            <a:ext cx="3176588" cy="370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26355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0087" y="2266503"/>
            <a:ext cx="3128963" cy="369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8998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4387" y="2266503"/>
            <a:ext cx="3191308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2161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1974" y="2266503"/>
            <a:ext cx="3419475" cy="401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53490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262" y="2266503"/>
            <a:ext cx="3367088" cy="393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8754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162" y="2266503"/>
            <a:ext cx="3309938" cy="388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557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2266503"/>
            <a:ext cx="3390900" cy="399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9372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610" y="2117794"/>
            <a:ext cx="10343303" cy="453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10440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980" y="2059354"/>
            <a:ext cx="10056564" cy="442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1638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466" y="2117794"/>
            <a:ext cx="9687591" cy="425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02288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159" y="2067885"/>
            <a:ext cx="9668541" cy="421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7907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425" y="2117794"/>
            <a:ext cx="10415674" cy="455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7219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924" y="2059354"/>
            <a:ext cx="10677525" cy="472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1258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5936" y="2117794"/>
            <a:ext cx="9477375" cy="450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4838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811" y="2117794"/>
            <a:ext cx="9334500" cy="447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5981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461" y="2117794"/>
            <a:ext cx="9467850" cy="448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5632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9226" y="2117794"/>
            <a:ext cx="9034085" cy="427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61378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28991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289913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3210" y="313323"/>
            <a:ext cx="2180202" cy="147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2623" y="2059354"/>
            <a:ext cx="9540688" cy="458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2056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534035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Subjects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10675"/>
          <a:stretch/>
        </p:blipFill>
        <p:spPr>
          <a:xfrm>
            <a:off x="1490943" y="1669484"/>
            <a:ext cx="9540688" cy="40937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112" y="5929918"/>
            <a:ext cx="1154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Comic Sans MS" panose="030F0702030302020204" pitchFamily="66" charset="0"/>
              </a:rPr>
              <a:t>Can you tell us your favourite school subject in French?</a:t>
            </a:r>
          </a:p>
        </p:txBody>
      </p:sp>
    </p:spTree>
    <p:extLst>
      <p:ext uri="{BB962C8B-B14F-4D97-AF65-F5344CB8AC3E}">
        <p14:creationId xmlns:p14="http://schemas.microsoft.com/office/powerpoint/2010/main" val="3025758508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1303476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112" y="1960935"/>
            <a:ext cx="11544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 is in your school pencil case?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Draw/write what is in your pencil case on your whiteboard.</a:t>
            </a:r>
          </a:p>
        </p:txBody>
      </p:sp>
    </p:spTree>
    <p:extLst>
      <p:ext uri="{BB962C8B-B14F-4D97-AF65-F5344CB8AC3E}">
        <p14:creationId xmlns:p14="http://schemas.microsoft.com/office/powerpoint/2010/main" val="2740201338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6399" y="2249988"/>
            <a:ext cx="9648825" cy="42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77146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9550" y="2427059"/>
            <a:ext cx="3290887" cy="388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63702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1462" y="2249988"/>
            <a:ext cx="3538538" cy="43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16335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700" y="2440622"/>
            <a:ext cx="3352800" cy="397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48323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4843" y="2249988"/>
            <a:ext cx="3652838" cy="435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293005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2468" y="2322166"/>
            <a:ext cx="3557588" cy="418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43306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2450" y="2398366"/>
            <a:ext cx="3409950" cy="4077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86051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3430" y="2440622"/>
            <a:ext cx="3395663" cy="405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8576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2719" y="2427059"/>
            <a:ext cx="3497085" cy="414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46295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5985" y="2427059"/>
            <a:ext cx="3524250" cy="416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5764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612" y="2249988"/>
            <a:ext cx="3543300" cy="425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530371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24" y="2249988"/>
            <a:ext cx="9839325" cy="435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716693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305" y="2247900"/>
            <a:ext cx="10581013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1526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64" y="2427059"/>
            <a:ext cx="9674395" cy="428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349897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1149" y="2427059"/>
            <a:ext cx="9420225" cy="420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5241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762" y="2249988"/>
            <a:ext cx="10110788" cy="445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98653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9993" y="2249988"/>
            <a:ext cx="9521638" cy="451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97425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0174" y="2249988"/>
            <a:ext cx="9496425" cy="451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85229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430" y="2249988"/>
            <a:ext cx="9491663" cy="447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39987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043" y="2116638"/>
            <a:ext cx="9674038" cy="456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12754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480547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943" y="2249988"/>
            <a:ext cx="9672638" cy="458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35015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682241" y="-109768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French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682241" y="1133054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Lesson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112" y="346699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School Stationary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0" y="168027"/>
            <a:ext cx="1679762" cy="113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662" y="1654644"/>
            <a:ext cx="11544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What’s in your pencil case?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9136"/>
          <a:stretch/>
        </p:blipFill>
        <p:spPr>
          <a:xfrm>
            <a:off x="589411" y="2788816"/>
            <a:ext cx="5872348" cy="253156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781800" y="2788816"/>
            <a:ext cx="46863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Draw and label the items you have in your pencil case.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Challenge: Can you label them in French?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989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2640</Words>
  <Application>Microsoft Office PowerPoint</Application>
  <PresentationFormat>Widescreen</PresentationFormat>
  <Paragraphs>801</Paragraphs>
  <Slides>124</Slides>
  <Notes>107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124</vt:i4>
      </vt:variant>
    </vt:vector>
  </HeadingPairs>
  <TitlesOfParts>
    <vt:vector size="129" baseType="lpstr">
      <vt:lpstr>Arial</vt:lpstr>
      <vt:lpstr>Calibri</vt:lpstr>
      <vt:lpstr>Calibri Light</vt:lpstr>
      <vt:lpstr>Comic Sans MS</vt:lpstr>
      <vt:lpstr>Office Theme</vt:lpstr>
      <vt:lpstr>French</vt:lpstr>
      <vt:lpstr>French</vt:lpstr>
      <vt:lpstr>Numbers 1-31</vt:lpstr>
      <vt:lpstr>Numbers 1-31</vt:lpstr>
      <vt:lpstr>Numbers 1-31</vt:lpstr>
      <vt:lpstr>Numbers 1-31</vt:lpstr>
      <vt:lpstr>Numbers 1-31</vt:lpstr>
      <vt:lpstr>Numbers 1-31</vt:lpstr>
      <vt:lpstr>Numbers 1-31</vt:lpstr>
      <vt:lpstr>Numbers 1-31</vt:lpstr>
      <vt:lpstr>Numbers 1-31</vt:lpstr>
      <vt:lpstr>Numbers 1-31</vt:lpstr>
      <vt:lpstr>Numbers 1-31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PowerPoint Presentation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PowerPoint Presentation</vt:lpstr>
      <vt:lpstr>French</vt:lpstr>
      <vt:lpstr>French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  <vt:lpstr>French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dc:creator>Laura Freeman</dc:creator>
  <cp:lastModifiedBy>Laura Freeman</cp:lastModifiedBy>
  <cp:revision>33</cp:revision>
  <dcterms:created xsi:type="dcterms:W3CDTF">2021-02-12T11:03:18Z</dcterms:created>
  <dcterms:modified xsi:type="dcterms:W3CDTF">2021-02-17T15:30:56Z</dcterms:modified>
</cp:coreProperties>
</file>