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17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2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1F17-A00F-40BB-B4DB-50ED45F22879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11A5-7684-4892-851A-92DA0E4CA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350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1F17-A00F-40BB-B4DB-50ED45F22879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11A5-7684-4892-851A-92DA0E4CA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972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1F17-A00F-40BB-B4DB-50ED45F22879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11A5-7684-4892-851A-92DA0E4CA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222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1F17-A00F-40BB-B4DB-50ED45F22879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11A5-7684-4892-851A-92DA0E4CA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638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1F17-A00F-40BB-B4DB-50ED45F22879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11A5-7684-4892-851A-92DA0E4CA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94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1F17-A00F-40BB-B4DB-50ED45F22879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11A5-7684-4892-851A-92DA0E4CA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299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1F17-A00F-40BB-B4DB-50ED45F22879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11A5-7684-4892-851A-92DA0E4CA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976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1F17-A00F-40BB-B4DB-50ED45F22879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11A5-7684-4892-851A-92DA0E4CA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229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1F17-A00F-40BB-B4DB-50ED45F22879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11A5-7684-4892-851A-92DA0E4CA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50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1F17-A00F-40BB-B4DB-50ED45F22879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11A5-7684-4892-851A-92DA0E4CA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1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1F17-A00F-40BB-B4DB-50ED45F22879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11A5-7684-4892-851A-92DA0E4CA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4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D1F17-A00F-40BB-B4DB-50ED45F22879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011A5-7684-4892-851A-92DA0E4CA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53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c.org.uk/2019/04/introducing-a-little-bit-of-magic-into-school-lif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16625"/>
            <a:ext cx="3541234" cy="6841375"/>
          </a:xfrm>
          <a:prstGeom prst="rect">
            <a:avLst/>
          </a:prstGeom>
          <a:solidFill>
            <a:schemeClr val="accent3">
              <a:lumMod val="20000"/>
              <a:lumOff val="80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-23" r="6654" b="38882"/>
          <a:stretch/>
        </p:blipFill>
        <p:spPr>
          <a:xfrm>
            <a:off x="216122" y="71259"/>
            <a:ext cx="3158837" cy="15508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621831"/>
            <a:ext cx="3541235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900" dirty="0" smtClean="0">
                <a:cs typeface="Arial" panose="020B0604020202020204" pitchFamily="34" charset="0"/>
              </a:rPr>
              <a:t>SDG1 No Poverty – if you grow your own food you don’t have to buy it.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900" dirty="0" smtClean="0">
                <a:cs typeface="Arial" panose="020B0604020202020204" pitchFamily="34" charset="0"/>
              </a:rPr>
              <a:t>SDG2 Zero Hunger – sharing produce means no one needs to be without food.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900" dirty="0" smtClean="0">
                <a:cs typeface="Arial" panose="020B0604020202020204" pitchFamily="34" charset="0"/>
              </a:rPr>
              <a:t>SDG3 Good Health and Well-Being – fresh fruit and vegetable contain essential vitamins and minerals and gardening is also good for physical and mental health.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900" dirty="0" smtClean="0">
                <a:cs typeface="Arial" panose="020B0604020202020204" pitchFamily="34" charset="0"/>
              </a:rPr>
              <a:t>SDG4 Quality Education – everyone should be taught gardening to develop useful skills.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900" dirty="0" smtClean="0">
                <a:cs typeface="Arial" panose="020B0604020202020204" pitchFamily="34" charset="0"/>
              </a:rPr>
              <a:t>SDG 5 Gender Equality – gardening brings people together, it doesn’t matter who pulls up the weed.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900" dirty="0" smtClean="0">
                <a:cs typeface="Arial" panose="020B0604020202020204" pitchFamily="34" charset="0"/>
              </a:rPr>
              <a:t>SDG 6 Clean Water – by saving rainwater for our garden we are reducing use of processed drinking water.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900" dirty="0" smtClean="0">
                <a:cs typeface="Arial" panose="020B0604020202020204" pitchFamily="34" charset="0"/>
              </a:rPr>
              <a:t>SDG 7 Clean Energy – by growing our own produce we reduce air-miles for food transport such as importing green beans from Kenya.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900" dirty="0" smtClean="0">
                <a:cs typeface="Arial" panose="020B0604020202020204" pitchFamily="34" charset="0"/>
              </a:rPr>
              <a:t>SDG 8 Decent Work – as long as there are people then there will be work for them growing food.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900" dirty="0" smtClean="0">
                <a:cs typeface="Arial" panose="020B0604020202020204" pitchFamily="34" charset="0"/>
              </a:rPr>
              <a:t>SDG 9 Infrastructure – by eating food produced locally transport is reduced.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900" dirty="0" smtClean="0">
                <a:cs typeface="Arial" panose="020B0604020202020204" pitchFamily="34" charset="0"/>
              </a:rPr>
              <a:t>SDG 10 Reduced Inequalities – everyone should have the right and space to grown their own food.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900" dirty="0" smtClean="0">
                <a:cs typeface="Arial" panose="020B0604020202020204" pitchFamily="34" charset="0"/>
              </a:rPr>
              <a:t>SDG 11 Sustainable cities – any town planning should provide space for community gardens.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900" dirty="0" smtClean="0">
                <a:cs typeface="Arial" panose="020B0604020202020204" pitchFamily="34" charset="0"/>
              </a:rPr>
              <a:t>SDG12 Responsible Consumption – growing our own means there is less plastic packaging and less food waste.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900" dirty="0" smtClean="0">
                <a:cs typeface="Arial" panose="020B0604020202020204" pitchFamily="34" charset="0"/>
              </a:rPr>
              <a:t>SDG 13 Climate Action – plants take up carbon dioxide through photosynthesis.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900" dirty="0" smtClean="0">
                <a:cs typeface="Arial" panose="020B0604020202020204" pitchFamily="34" charset="0"/>
              </a:rPr>
              <a:t>SDG 14 Life below Water – by growing organically we reduce pesticide use and protect aquatic animals.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900" dirty="0" smtClean="0">
                <a:cs typeface="Arial" panose="020B0604020202020204" pitchFamily="34" charset="0"/>
              </a:rPr>
              <a:t>SDG 15 Life on Land – plants provide pollinating insects with food and increase biodiversity.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900" dirty="0" smtClean="0">
                <a:cs typeface="Arial" panose="020B0604020202020204" pitchFamily="34" charset="0"/>
              </a:rPr>
              <a:t>SDG 16  Peace, Justice and Institutions – have rules to stay safe at the allotment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900" dirty="0" smtClean="0">
                <a:cs typeface="Arial" panose="020B0604020202020204" pitchFamily="34" charset="0"/>
              </a:rPr>
              <a:t>SDG 17 Partnerships for the Goals – learn from other countries</a:t>
            </a:r>
            <a:endParaRPr lang="en-GB" sz="900" dirty="0"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765" y="6485693"/>
            <a:ext cx="3441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hlinkClick r:id="rId3"/>
              </a:rPr>
              <a:t>https://www.cdec.org.uk/2019/04/introducing-a-little-bit-of-magic-into-school-life/</a:t>
            </a:r>
            <a:endParaRPr lang="en-GB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382388" y="995370"/>
            <a:ext cx="2959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FFFF00"/>
                </a:solidFill>
              </a:rPr>
              <a:t>Buckden</a:t>
            </a:r>
            <a:r>
              <a:rPr lang="en-GB" b="1" dirty="0" smtClean="0">
                <a:solidFill>
                  <a:srgbClr val="FFFF00"/>
                </a:solidFill>
              </a:rPr>
              <a:t> Academy allotment and school gardening.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b="10663"/>
          <a:stretch/>
        </p:blipFill>
        <p:spPr>
          <a:xfrm>
            <a:off x="216122" y="60081"/>
            <a:ext cx="608274" cy="38466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825088" y="17385"/>
            <a:ext cx="3541234" cy="6840615"/>
          </a:xfrm>
          <a:prstGeom prst="rect">
            <a:avLst/>
          </a:prstGeom>
          <a:solidFill>
            <a:schemeClr val="accent3">
              <a:lumMod val="20000"/>
              <a:lumOff val="80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-23" r="6654" b="38882"/>
          <a:stretch/>
        </p:blipFill>
        <p:spPr>
          <a:xfrm>
            <a:off x="4041209" y="54634"/>
            <a:ext cx="3158837" cy="155083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25087" y="1619114"/>
            <a:ext cx="3541235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900" dirty="0" smtClean="0">
                <a:cs typeface="Arial" panose="020B0604020202020204" pitchFamily="34" charset="0"/>
              </a:rPr>
              <a:t>SDG1 No Poverty – if you grow your own food you don’t have to buy it.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900" dirty="0" smtClean="0">
                <a:cs typeface="Arial" panose="020B0604020202020204" pitchFamily="34" charset="0"/>
              </a:rPr>
              <a:t>SDG2 Zero Hunger – sharing produce means no one needs to be without food.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900" dirty="0" smtClean="0">
                <a:cs typeface="Arial" panose="020B0604020202020204" pitchFamily="34" charset="0"/>
              </a:rPr>
              <a:t>SDG3 Good Health and Well-Being – fresh fruit and vegetable contain essential vitamins and minerals and gardening is also good for physical and mental health.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900" dirty="0" smtClean="0">
                <a:cs typeface="Arial" panose="020B0604020202020204" pitchFamily="34" charset="0"/>
              </a:rPr>
              <a:t>SDG4 Quality Education – everyone should be taught gardening to develop useful skills.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900" dirty="0" smtClean="0">
                <a:cs typeface="Arial" panose="020B0604020202020204" pitchFamily="34" charset="0"/>
              </a:rPr>
              <a:t>SDG 5 Gender Equality – gardening brings people together, it doesn’t matter who pulls up the weed.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900" dirty="0" smtClean="0">
                <a:cs typeface="Arial" panose="020B0604020202020204" pitchFamily="34" charset="0"/>
              </a:rPr>
              <a:t>SDG 6 Clean Water – by saving rainwater for our garden we are reducing use of processed drinking water.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900" dirty="0" smtClean="0">
                <a:cs typeface="Arial" panose="020B0604020202020204" pitchFamily="34" charset="0"/>
              </a:rPr>
              <a:t>SDG 7 Clean Energy – by growing our own produce we reduce air-miles for food transport such as importing green beans from Kenya.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900" dirty="0" smtClean="0">
                <a:cs typeface="Arial" panose="020B0604020202020204" pitchFamily="34" charset="0"/>
              </a:rPr>
              <a:t>SDG 8 Decent Work – as long as there are people then there will be work for them growing food.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900" dirty="0" smtClean="0">
                <a:cs typeface="Arial" panose="020B0604020202020204" pitchFamily="34" charset="0"/>
              </a:rPr>
              <a:t>SDG 9 Infrastructure – by eating food produced locally transport is reduced.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900" dirty="0" smtClean="0">
                <a:cs typeface="Arial" panose="020B0604020202020204" pitchFamily="34" charset="0"/>
              </a:rPr>
              <a:t>SDG 10 Reduced Inequalities – everyone should have the right and space to grow their own food.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900" dirty="0" smtClean="0">
                <a:cs typeface="Arial" panose="020B0604020202020204" pitchFamily="34" charset="0"/>
              </a:rPr>
              <a:t>SDG 11 Sustainable cities – any town planning should provide space for community gardens.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900" dirty="0" smtClean="0">
                <a:cs typeface="Arial" panose="020B0604020202020204" pitchFamily="34" charset="0"/>
              </a:rPr>
              <a:t>SDG12 Responsible Consumption – growing our own means there is less plastic packaging and less food waste.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900" dirty="0" smtClean="0">
                <a:cs typeface="Arial" panose="020B0604020202020204" pitchFamily="34" charset="0"/>
              </a:rPr>
              <a:t>SDG 13 Climate Action – plants take up carbon dioxide through photosynthesis.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900" dirty="0" smtClean="0">
                <a:cs typeface="Arial" panose="020B0604020202020204" pitchFamily="34" charset="0"/>
              </a:rPr>
              <a:t>SDG 14 Life below Water – by growing organically we reduce pesticide use and protect aquatic animals.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900" dirty="0" smtClean="0">
                <a:cs typeface="Arial" panose="020B0604020202020204" pitchFamily="34" charset="0"/>
              </a:rPr>
              <a:t>SDG 15 Life on Land – plants provide pollinating insects with food and increase biodiversity.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900" dirty="0" smtClean="0">
                <a:cs typeface="Arial" panose="020B0604020202020204" pitchFamily="34" charset="0"/>
              </a:rPr>
              <a:t>SDG 16  Peace, Justice and Institutions – have rules to stay safe at the allotment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900" dirty="0" smtClean="0">
                <a:cs typeface="Arial" panose="020B0604020202020204" pitchFamily="34" charset="0"/>
              </a:rPr>
              <a:t>SDG 17 Partnerships for the Goals – learn from other countries</a:t>
            </a:r>
            <a:endParaRPr lang="en-GB" sz="900" dirty="0"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24852" y="6482976"/>
            <a:ext cx="3441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hlinkClick r:id="rId3"/>
              </a:rPr>
              <a:t>https://www.cdec.org.uk/2019/04/introducing-a-little-bit-of-magic-into-school-life/</a:t>
            </a:r>
            <a:endParaRPr lang="en-GB" sz="1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b="10663"/>
          <a:stretch/>
        </p:blipFill>
        <p:spPr>
          <a:xfrm>
            <a:off x="4041209" y="57364"/>
            <a:ext cx="608274" cy="38466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613852" y="16625"/>
            <a:ext cx="3541234" cy="6841375"/>
          </a:xfrm>
          <a:prstGeom prst="rect">
            <a:avLst/>
          </a:prstGeom>
          <a:solidFill>
            <a:schemeClr val="accent3">
              <a:lumMod val="20000"/>
              <a:lumOff val="80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-23" r="6654" b="38882"/>
          <a:stretch/>
        </p:blipFill>
        <p:spPr>
          <a:xfrm>
            <a:off x="7829973" y="71259"/>
            <a:ext cx="3158837" cy="155083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613851" y="1621831"/>
            <a:ext cx="3541235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900" dirty="0" smtClean="0">
                <a:cs typeface="Arial" panose="020B0604020202020204" pitchFamily="34" charset="0"/>
              </a:rPr>
              <a:t>SDG1 No Poverty – if you grow your own food you don’t have to buy it.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900" dirty="0" smtClean="0">
                <a:cs typeface="Arial" panose="020B0604020202020204" pitchFamily="34" charset="0"/>
              </a:rPr>
              <a:t>SDG2 Zero Hunger – sharing produce means no one needs to be without food.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900" dirty="0" smtClean="0">
                <a:cs typeface="Arial" panose="020B0604020202020204" pitchFamily="34" charset="0"/>
              </a:rPr>
              <a:t>SDG3 Good Health and Well-Being – fresh fruit and vegetable contain essential vitamins and minerals and gardening is also good for physical and mental health.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900" dirty="0" smtClean="0">
                <a:cs typeface="Arial" panose="020B0604020202020204" pitchFamily="34" charset="0"/>
              </a:rPr>
              <a:t>SDG4 Quality Education – everyone should be taught gardening to develop useful skills.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900" dirty="0" smtClean="0">
                <a:cs typeface="Arial" panose="020B0604020202020204" pitchFamily="34" charset="0"/>
              </a:rPr>
              <a:t>SDG 5 Gender Equality – gardening brings people together, it doesn’t matter who pulls up the weed.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900" dirty="0" smtClean="0">
                <a:cs typeface="Arial" panose="020B0604020202020204" pitchFamily="34" charset="0"/>
              </a:rPr>
              <a:t>SDG 6 Clean Water – by saving rainwater for our garden we are reducing use of processed drinking water.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900" dirty="0" smtClean="0">
                <a:cs typeface="Arial" panose="020B0604020202020204" pitchFamily="34" charset="0"/>
              </a:rPr>
              <a:t>SDG 7 Clean Energy – by growing our own produce we reduce air-miles for food transport such as importing green beans from Kenya.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900" dirty="0" smtClean="0">
                <a:cs typeface="Arial" panose="020B0604020202020204" pitchFamily="34" charset="0"/>
              </a:rPr>
              <a:t>SDG 8 Decent Work – as long as there are people then there will be work for them growing food.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900" dirty="0" smtClean="0">
                <a:cs typeface="Arial" panose="020B0604020202020204" pitchFamily="34" charset="0"/>
              </a:rPr>
              <a:t>SDG 9 Infrastructure – by eating food produced locally transport is reduced.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900" dirty="0" smtClean="0">
                <a:cs typeface="Arial" panose="020B0604020202020204" pitchFamily="34" charset="0"/>
              </a:rPr>
              <a:t>SDG 10 Reduced Inequalities – everyone should have the right and space to grown their own food.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900" dirty="0" smtClean="0">
                <a:cs typeface="Arial" panose="020B0604020202020204" pitchFamily="34" charset="0"/>
              </a:rPr>
              <a:t>SDG 11 Sustainable cities – any town planning should provide space for community gardens.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900" dirty="0" smtClean="0">
                <a:cs typeface="Arial" panose="020B0604020202020204" pitchFamily="34" charset="0"/>
              </a:rPr>
              <a:t>SDG12 Responsible Consumption – growing our own means there is less plastic packaging and less food waste.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900" dirty="0" smtClean="0">
                <a:cs typeface="Arial" panose="020B0604020202020204" pitchFamily="34" charset="0"/>
              </a:rPr>
              <a:t>SDG 13 Climate Action – plants take up carbon dioxide through photosynthesis.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900" dirty="0" smtClean="0">
                <a:cs typeface="Arial" panose="020B0604020202020204" pitchFamily="34" charset="0"/>
              </a:rPr>
              <a:t>SDG 14 Life below Water – by growing organically we reduce pesticide use and protect aquatic animals.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900" dirty="0" smtClean="0">
                <a:cs typeface="Arial" panose="020B0604020202020204" pitchFamily="34" charset="0"/>
              </a:rPr>
              <a:t>SDG 15 Life on Land – plants provide pollinating insects with food and increase biodiversity.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900" dirty="0" smtClean="0">
                <a:cs typeface="Arial" panose="020B0604020202020204" pitchFamily="34" charset="0"/>
              </a:rPr>
              <a:t>SDG 16  Peace, Justice and Institutions – have rules to stay safe at the allotment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900" dirty="0" smtClean="0">
                <a:cs typeface="Arial" panose="020B0604020202020204" pitchFamily="34" charset="0"/>
              </a:rPr>
              <a:t>SDG 17 Partnerships for the Goals – learn from other countries</a:t>
            </a:r>
            <a:endParaRPr lang="en-GB" sz="900" dirty="0"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13616" y="6485693"/>
            <a:ext cx="3441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hlinkClick r:id="rId3"/>
              </a:rPr>
              <a:t>https://www.cdec.org.uk/2019/04/introducing-a-little-bit-of-magic-into-school-life/</a:t>
            </a:r>
            <a:endParaRPr lang="en-GB" sz="10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/>
          <a:srcRect b="10663"/>
          <a:stretch/>
        </p:blipFill>
        <p:spPr>
          <a:xfrm>
            <a:off x="7843200" y="43761"/>
            <a:ext cx="608274" cy="38466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240725" y="959141"/>
            <a:ext cx="2959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FFFF00"/>
                </a:solidFill>
              </a:rPr>
              <a:t>Buckden</a:t>
            </a:r>
            <a:r>
              <a:rPr lang="en-GB" b="1" dirty="0" smtClean="0">
                <a:solidFill>
                  <a:srgbClr val="FFFF00"/>
                </a:solidFill>
              </a:rPr>
              <a:t> Academy allotment and school gardening.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12627" y="896908"/>
            <a:ext cx="2959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FFFF00"/>
                </a:solidFill>
              </a:rPr>
              <a:t>Buckden</a:t>
            </a:r>
            <a:r>
              <a:rPr lang="en-GB" b="1" dirty="0" smtClean="0">
                <a:solidFill>
                  <a:srgbClr val="FFFF00"/>
                </a:solidFill>
              </a:rPr>
              <a:t> Academy allotment and school gardening.</a:t>
            </a:r>
          </a:p>
        </p:txBody>
      </p:sp>
    </p:spTree>
    <p:extLst>
      <p:ext uri="{BB962C8B-B14F-4D97-AF65-F5344CB8AC3E}">
        <p14:creationId xmlns:p14="http://schemas.microsoft.com/office/powerpoint/2010/main" val="2147340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915</Words>
  <Application>Microsoft Office PowerPoint</Application>
  <PresentationFormat>Widescreen</PresentationFormat>
  <Paragraphs>57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Tarpey</dc:creator>
  <cp:lastModifiedBy>Susan Tarpey</cp:lastModifiedBy>
  <cp:revision>9</cp:revision>
  <dcterms:created xsi:type="dcterms:W3CDTF">2019-11-09T22:05:11Z</dcterms:created>
  <dcterms:modified xsi:type="dcterms:W3CDTF">2019-11-13T09:22:40Z</dcterms:modified>
</cp:coreProperties>
</file>