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93" autoAdjust="0"/>
    <p:restoredTop sz="94660"/>
  </p:normalViewPr>
  <p:slideViewPr>
    <p:cSldViewPr snapToGrid="0">
      <p:cViewPr varScale="1">
        <p:scale>
          <a:sx n="61" d="100"/>
          <a:sy n="61" d="100"/>
        </p:scale>
        <p:origin x="22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92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21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771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84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296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46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10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27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66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39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C7F5-7F76-46F2-8BCC-9DA071A6F76A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19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fif"/><Relationship Id="rId18" Type="http://schemas.openxmlformats.org/officeDocument/2006/relationships/image" Target="../media/image17.png"/><Relationship Id="rId3" Type="http://schemas.openxmlformats.org/officeDocument/2006/relationships/image" Target="../media/image2.jfif"/><Relationship Id="rId21" Type="http://schemas.openxmlformats.org/officeDocument/2006/relationships/image" Target="../media/image20.png"/><Relationship Id="rId7" Type="http://schemas.openxmlformats.org/officeDocument/2006/relationships/image" Target="../media/image6.JPG"/><Relationship Id="rId12" Type="http://schemas.openxmlformats.org/officeDocument/2006/relationships/image" Target="../media/image11.jfif"/><Relationship Id="rId17" Type="http://schemas.openxmlformats.org/officeDocument/2006/relationships/image" Target="../media/image16.png"/><Relationship Id="rId2" Type="http://schemas.openxmlformats.org/officeDocument/2006/relationships/image" Target="../media/image1.jfif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jfif"/><Relationship Id="rId19" Type="http://schemas.openxmlformats.org/officeDocument/2006/relationships/image" Target="../media/image18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jp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6" y="4671458"/>
            <a:ext cx="2514600" cy="1819275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46" y="3542656"/>
            <a:ext cx="1007116" cy="1007116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51A955C5-3245-AFE9-4653-69B04FB7BF9E}"/>
              </a:ext>
            </a:extLst>
          </p:cNvPr>
          <p:cNvSpPr txBox="1"/>
          <p:nvPr/>
        </p:nvSpPr>
        <p:spPr>
          <a:xfrm>
            <a:off x="169967" y="840041"/>
            <a:ext cx="2460282" cy="3477875"/>
          </a:xfrm>
          <a:prstGeom prst="rect">
            <a:avLst/>
          </a:prstGeom>
          <a:noFill/>
          <a:ln cap="rnd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endParaRPr lang="en-GB" sz="1000" dirty="0" smtClean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endParaRPr lang="en-GB" sz="1000" dirty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endParaRPr lang="en-GB" sz="1000" dirty="0" smtClean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endParaRPr lang="en-GB" sz="1000" dirty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endParaRPr lang="en-GB" sz="1000" dirty="0" smtClean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endParaRPr lang="en-GB" sz="1000" dirty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endParaRPr lang="en-GB" sz="1000" dirty="0" smtClean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endParaRPr lang="en-GB" sz="1000" dirty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endParaRPr lang="en-GB" sz="1000" dirty="0" smtClean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endParaRPr lang="en-GB" sz="1000" dirty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endParaRPr lang="en-GB" sz="1000" dirty="0" smtClean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endParaRPr lang="en-GB" sz="1000" dirty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endParaRPr lang="en-GB" sz="1000" dirty="0" smtClean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endParaRPr lang="en-GB" sz="1000" dirty="0" smtClean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endParaRPr lang="en-GB" sz="1000" dirty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endParaRPr lang="en-GB" sz="1000" dirty="0" smtClean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endParaRPr lang="en-GB" sz="1000" dirty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endParaRPr lang="en-GB" sz="1000" dirty="0" smtClean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endParaRPr lang="en-GB" sz="1000" dirty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endParaRPr lang="en-GB" sz="1000" dirty="0" smtClean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endParaRPr lang="en-GB" sz="1000" dirty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endParaRPr lang="en-GB" sz="1000" dirty="0" smtClean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2BF94-EACB-2063-6CE0-B55FD182D4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40" y="144429"/>
            <a:ext cx="494046" cy="4800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BF9E9A-D530-2596-2C7A-6C61BA14D996}"/>
              </a:ext>
            </a:extLst>
          </p:cNvPr>
          <p:cNvSpPr txBox="1"/>
          <p:nvPr/>
        </p:nvSpPr>
        <p:spPr>
          <a:xfrm>
            <a:off x="1008766" y="171022"/>
            <a:ext cx="4414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Science Knowledge </a:t>
            </a:r>
            <a:r>
              <a:rPr lang="en-GB" sz="1400" b="1" u="sng" dirty="0">
                <a:solidFill>
                  <a:srgbClr val="002060"/>
                </a:solidFill>
                <a:latin typeface="Tw Cen MT" panose="020B0602020104020603" pitchFamily="34" charset="0"/>
              </a:rPr>
              <a:t>Organiser </a:t>
            </a:r>
            <a:br>
              <a:rPr lang="en-GB" sz="1400" b="1" u="sng" dirty="0">
                <a:solidFill>
                  <a:srgbClr val="002060"/>
                </a:solidFill>
                <a:latin typeface="Tw Cen MT" panose="020B0602020104020603" pitchFamily="34" charset="0"/>
              </a:rPr>
            </a:br>
            <a:r>
              <a:rPr lang="en-GB" sz="1400" b="1" u="sng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Is poverty increasing or decreasing? </a:t>
            </a:r>
          </a:p>
          <a:p>
            <a:pPr algn="ctr"/>
            <a:r>
              <a:rPr lang="en-GB" sz="1400" b="1" u="sng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Electricity</a:t>
            </a:r>
          </a:p>
          <a:p>
            <a:pPr algn="ctr"/>
            <a:r>
              <a:rPr lang="en-GB" sz="14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 </a:t>
            </a:r>
            <a:endParaRPr lang="en-GB" sz="1400" b="1" u="sng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8BF4D8-3249-D973-3E27-839F10F6768A}"/>
              </a:ext>
            </a:extLst>
          </p:cNvPr>
          <p:cNvSpPr txBox="1"/>
          <p:nvPr/>
        </p:nvSpPr>
        <p:spPr>
          <a:xfrm>
            <a:off x="5128438" y="156411"/>
            <a:ext cx="1087333" cy="261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Term Summer 1</a:t>
            </a:r>
            <a:endParaRPr lang="en-GB" sz="1100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EFE92F-8C75-553F-D26B-6CB6BE4ADF14}"/>
              </a:ext>
            </a:extLst>
          </p:cNvPr>
          <p:cNvSpPr txBox="1"/>
          <p:nvPr/>
        </p:nvSpPr>
        <p:spPr>
          <a:xfrm>
            <a:off x="1075885" y="156325"/>
            <a:ext cx="10016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Tw Cen MT" panose="020B0602020104020603" pitchFamily="34" charset="0"/>
              </a:rPr>
              <a:t>         </a:t>
            </a:r>
            <a:r>
              <a:rPr lang="en-GB" sz="11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Year 4</a:t>
            </a:r>
            <a:endParaRPr lang="en-GB" sz="1100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pic>
        <p:nvPicPr>
          <p:cNvPr id="1051" name="Picture 1050">
            <a:extLst>
              <a:ext uri="{FF2B5EF4-FFF2-40B4-BE49-F238E27FC236}">
                <a16:creationId xmlns:a16="http://schemas.microsoft.com/office/drawing/2014/main" id="{0FEA88E7-5E3F-E8F7-CB43-F9623FCB65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95" y="8778103"/>
            <a:ext cx="812206" cy="987819"/>
          </a:xfrm>
          <a:prstGeom prst="rect">
            <a:avLst/>
          </a:prstGeom>
        </p:spPr>
      </p:pic>
      <p:pic>
        <p:nvPicPr>
          <p:cNvPr id="1053" name="Picture 1052">
            <a:extLst>
              <a:ext uri="{FF2B5EF4-FFF2-40B4-BE49-F238E27FC236}">
                <a16:creationId xmlns:a16="http://schemas.microsoft.com/office/drawing/2014/main" id="{D9429D63-E0D1-4A2D-51B2-72A66461F5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98" y="8758678"/>
            <a:ext cx="845014" cy="881057"/>
          </a:xfrm>
          <a:prstGeom prst="rect">
            <a:avLst/>
          </a:prstGeom>
        </p:spPr>
      </p:pic>
      <p:pic>
        <p:nvPicPr>
          <p:cNvPr id="1055" name="Picture 1054">
            <a:extLst>
              <a:ext uri="{FF2B5EF4-FFF2-40B4-BE49-F238E27FC236}">
                <a16:creationId xmlns:a16="http://schemas.microsoft.com/office/drawing/2014/main" id="{3956FF55-F548-4B1B-5FB5-BFFC1D3E18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946" y="8661390"/>
            <a:ext cx="700963" cy="9627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659" y="84207"/>
            <a:ext cx="6694057" cy="9759508"/>
          </a:xfrm>
          <a:prstGeom prst="rect">
            <a:avLst/>
          </a:prstGeom>
          <a:noFill/>
          <a:ln w="317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0FCDBF6-5042-046A-3442-F7339EDAAFDA}"/>
              </a:ext>
            </a:extLst>
          </p:cNvPr>
          <p:cNvSpPr txBox="1"/>
          <p:nvPr/>
        </p:nvSpPr>
        <p:spPr>
          <a:xfrm>
            <a:off x="3496064" y="4643576"/>
            <a:ext cx="2632972" cy="523220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How can we make our own switches? </a:t>
            </a:r>
            <a:endParaRPr lang="en-GB" sz="14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0365" y="478947"/>
            <a:ext cx="1182310" cy="43696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3216142" y="4539370"/>
            <a:ext cx="3331616" cy="2163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763" y="159767"/>
            <a:ext cx="606307" cy="613525"/>
          </a:xfrm>
          <a:prstGeom prst="rect">
            <a:avLst/>
          </a:prstGeom>
        </p:spPr>
      </p:pic>
      <p:sp>
        <p:nvSpPr>
          <p:cNvPr id="103" name="Arrow: Right 25">
            <a:extLst>
              <a:ext uri="{FF2B5EF4-FFF2-40B4-BE49-F238E27FC236}">
                <a16:creationId xmlns:a16="http://schemas.microsoft.com/office/drawing/2014/main" id="{7556DDD1-2BB7-5CF8-A587-C98E2B3DC149}"/>
              </a:ext>
            </a:extLst>
          </p:cNvPr>
          <p:cNvSpPr/>
          <p:nvPr/>
        </p:nvSpPr>
        <p:spPr>
          <a:xfrm>
            <a:off x="1287806" y="3040385"/>
            <a:ext cx="203786" cy="849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104" name="Arrow: Right 25">
            <a:extLst>
              <a:ext uri="{FF2B5EF4-FFF2-40B4-BE49-F238E27FC236}">
                <a16:creationId xmlns:a16="http://schemas.microsoft.com/office/drawing/2014/main" id="{7556DDD1-2BB7-5CF8-A587-C98E2B3DC149}"/>
              </a:ext>
            </a:extLst>
          </p:cNvPr>
          <p:cNvSpPr/>
          <p:nvPr/>
        </p:nvSpPr>
        <p:spPr>
          <a:xfrm>
            <a:off x="1334975" y="3989084"/>
            <a:ext cx="203786" cy="849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1A955C5-3245-AFE9-4653-69B04FB7BF9E}"/>
              </a:ext>
            </a:extLst>
          </p:cNvPr>
          <p:cNvSpPr txBox="1"/>
          <p:nvPr/>
        </p:nvSpPr>
        <p:spPr>
          <a:xfrm>
            <a:off x="140634" y="6804749"/>
            <a:ext cx="6310270" cy="1785104"/>
          </a:xfrm>
          <a:prstGeom prst="rect">
            <a:avLst/>
          </a:prstGeom>
          <a:noFill/>
          <a:ln cap="rnd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endParaRPr lang="en-GB" sz="1000" b="1" dirty="0" smtClean="0">
              <a:latin typeface="Tw Cen MT" panose="020B0602020104020603" pitchFamily="34" charset="0"/>
            </a:endParaRPr>
          </a:p>
          <a:p>
            <a:endParaRPr lang="en-GB" sz="1000" b="1" dirty="0">
              <a:latin typeface="Tw Cen MT" panose="020B0602020104020603" pitchFamily="34" charset="0"/>
            </a:endParaRPr>
          </a:p>
          <a:p>
            <a:endParaRPr lang="en-GB" sz="1000" b="1" dirty="0" smtClean="0">
              <a:latin typeface="Tw Cen MT" panose="020B0602020104020603" pitchFamily="34" charset="0"/>
            </a:endParaRPr>
          </a:p>
          <a:p>
            <a:endParaRPr lang="en-GB" sz="1000" b="1" dirty="0">
              <a:latin typeface="Tw Cen MT" panose="020B0602020104020603" pitchFamily="34" charset="0"/>
            </a:endParaRPr>
          </a:p>
          <a:p>
            <a:endParaRPr lang="en-GB" sz="1000" b="1" dirty="0" smtClean="0">
              <a:latin typeface="Tw Cen MT" panose="020B0602020104020603" pitchFamily="34" charset="0"/>
            </a:endParaRPr>
          </a:p>
          <a:p>
            <a:endParaRPr lang="en-GB" sz="1000" b="1" dirty="0">
              <a:latin typeface="Tw Cen MT" panose="020B0602020104020603" pitchFamily="34" charset="0"/>
            </a:endParaRPr>
          </a:p>
          <a:p>
            <a:endParaRPr lang="en-GB" sz="1000" b="1" dirty="0" smtClean="0">
              <a:latin typeface="Tw Cen MT" panose="020B0602020104020603" pitchFamily="34" charset="0"/>
            </a:endParaRPr>
          </a:p>
          <a:p>
            <a:endParaRPr lang="en-GB" sz="1000" b="1" dirty="0">
              <a:latin typeface="Tw Cen MT" panose="020B0602020104020603" pitchFamily="34" charset="0"/>
            </a:endParaRPr>
          </a:p>
          <a:p>
            <a:endParaRPr lang="en-GB" sz="1000" b="1" dirty="0" smtClean="0">
              <a:latin typeface="Tw Cen MT" panose="020B0602020104020603" pitchFamily="34" charset="0"/>
            </a:endParaRPr>
          </a:p>
          <a:p>
            <a:endParaRPr lang="en-GB" sz="1000" b="1" dirty="0">
              <a:latin typeface="Tw Cen MT" panose="020B0602020104020603" pitchFamily="34" charset="0"/>
            </a:endParaRPr>
          </a:p>
          <a:p>
            <a:endParaRPr lang="en-GB" sz="1000" b="1" dirty="0" smtClean="0">
              <a:latin typeface="Tw Cen MT" panose="020B0602020104020603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1A955C5-3245-AFE9-4653-69B04FB7BF9E}"/>
              </a:ext>
            </a:extLst>
          </p:cNvPr>
          <p:cNvSpPr txBox="1"/>
          <p:nvPr/>
        </p:nvSpPr>
        <p:spPr>
          <a:xfrm>
            <a:off x="2799283" y="1014329"/>
            <a:ext cx="3860567" cy="1169551"/>
          </a:xfrm>
          <a:prstGeom prst="rect">
            <a:avLst/>
          </a:prstGeom>
          <a:noFill/>
          <a:ln w="47625" cap="rnd">
            <a:solidFill>
              <a:srgbClr val="FF0000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Electricity</a:t>
            </a:r>
          </a:p>
          <a:p>
            <a:pPr algn="ctr"/>
            <a:r>
              <a:rPr lang="en-GB" sz="1400" dirty="0">
                <a:solidFill>
                  <a:srgbClr val="0070C0"/>
                </a:solidFill>
              </a:rPr>
              <a:t>Electricity is a flow of charged particles. An important form of energy, electricity powers things around us. We use it every day in our homes to power lights, TVs, computers, fridges, and ovens.</a:t>
            </a:r>
            <a:r>
              <a:rPr lang="en-GB" sz="1400" b="1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 </a:t>
            </a: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959" y="1973299"/>
            <a:ext cx="428457" cy="426552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51A955C5-3245-AFE9-4653-69B04FB7BF9E}"/>
              </a:ext>
            </a:extLst>
          </p:cNvPr>
          <p:cNvSpPr txBox="1"/>
          <p:nvPr/>
        </p:nvSpPr>
        <p:spPr>
          <a:xfrm>
            <a:off x="198690" y="2092126"/>
            <a:ext cx="975130" cy="276999"/>
          </a:xfrm>
          <a:prstGeom prst="rect">
            <a:avLst/>
          </a:prstGeom>
          <a:noFill/>
          <a:ln w="50800" cap="rnd">
            <a:solidFill>
              <a:srgbClr val="FF0000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Wire</a:t>
            </a: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009" y="1305529"/>
            <a:ext cx="696814" cy="696814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51A955C5-3245-AFE9-4653-69B04FB7BF9E}"/>
              </a:ext>
            </a:extLst>
          </p:cNvPr>
          <p:cNvSpPr txBox="1"/>
          <p:nvPr/>
        </p:nvSpPr>
        <p:spPr>
          <a:xfrm>
            <a:off x="209629" y="1606544"/>
            <a:ext cx="1155345" cy="276999"/>
          </a:xfrm>
          <a:prstGeom prst="rect">
            <a:avLst/>
          </a:prstGeom>
          <a:noFill/>
          <a:ln w="50800" cap="rnd">
            <a:solidFill>
              <a:srgbClr val="FF0000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Crocodile clip</a:t>
            </a: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677" y="2759852"/>
            <a:ext cx="733945" cy="733945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51A955C5-3245-AFE9-4653-69B04FB7BF9E}"/>
              </a:ext>
            </a:extLst>
          </p:cNvPr>
          <p:cNvSpPr txBox="1"/>
          <p:nvPr/>
        </p:nvSpPr>
        <p:spPr>
          <a:xfrm>
            <a:off x="227695" y="2961420"/>
            <a:ext cx="975130" cy="276999"/>
          </a:xfrm>
          <a:prstGeom prst="rect">
            <a:avLst/>
          </a:prstGeom>
          <a:noFill/>
          <a:ln w="50800" cap="rnd">
            <a:solidFill>
              <a:srgbClr val="FF0000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Bulb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1A955C5-3245-AFE9-4653-69B04FB7BF9E}"/>
              </a:ext>
            </a:extLst>
          </p:cNvPr>
          <p:cNvSpPr txBox="1"/>
          <p:nvPr/>
        </p:nvSpPr>
        <p:spPr>
          <a:xfrm>
            <a:off x="235249" y="3431787"/>
            <a:ext cx="975130" cy="276999"/>
          </a:xfrm>
          <a:prstGeom prst="rect">
            <a:avLst/>
          </a:prstGeom>
          <a:noFill/>
          <a:ln w="50800" cap="rnd">
            <a:solidFill>
              <a:srgbClr val="FF0000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Bulb holder</a:t>
            </a: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25" y="3384732"/>
            <a:ext cx="379466" cy="371107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51A955C5-3245-AFE9-4653-69B04FB7BF9E}"/>
              </a:ext>
            </a:extLst>
          </p:cNvPr>
          <p:cNvSpPr txBox="1"/>
          <p:nvPr/>
        </p:nvSpPr>
        <p:spPr>
          <a:xfrm>
            <a:off x="209629" y="2513407"/>
            <a:ext cx="975130" cy="276999"/>
          </a:xfrm>
          <a:prstGeom prst="rect">
            <a:avLst/>
          </a:prstGeom>
          <a:noFill/>
          <a:ln w="50800" cap="rnd">
            <a:solidFill>
              <a:srgbClr val="FF0000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70C0"/>
                </a:solidFill>
                <a:latin typeface="Tw Cen MT" panose="020B0602020104020603" pitchFamily="34" charset="0"/>
              </a:rPr>
              <a:t>C</a:t>
            </a:r>
            <a:r>
              <a:rPr lang="en-GB" sz="1200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ell</a:t>
            </a:r>
          </a:p>
        </p:txBody>
      </p:sp>
      <p:sp>
        <p:nvSpPr>
          <p:cNvPr id="99" name="Arrow: Right 25">
            <a:extLst>
              <a:ext uri="{FF2B5EF4-FFF2-40B4-BE49-F238E27FC236}">
                <a16:creationId xmlns:a16="http://schemas.microsoft.com/office/drawing/2014/main" id="{7556DDD1-2BB7-5CF8-A587-C98E2B3DC149}"/>
              </a:ext>
            </a:extLst>
          </p:cNvPr>
          <p:cNvSpPr/>
          <p:nvPr/>
        </p:nvSpPr>
        <p:spPr>
          <a:xfrm>
            <a:off x="1472181" y="1665478"/>
            <a:ext cx="203786" cy="849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86" name="Arrow: Right 25">
            <a:extLst>
              <a:ext uri="{FF2B5EF4-FFF2-40B4-BE49-F238E27FC236}">
                <a16:creationId xmlns:a16="http://schemas.microsoft.com/office/drawing/2014/main" id="{7556DDD1-2BB7-5CF8-A587-C98E2B3DC149}"/>
              </a:ext>
            </a:extLst>
          </p:cNvPr>
          <p:cNvSpPr/>
          <p:nvPr/>
        </p:nvSpPr>
        <p:spPr>
          <a:xfrm>
            <a:off x="1311391" y="2178597"/>
            <a:ext cx="203786" cy="849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87" name="Arrow: Right 25">
            <a:extLst>
              <a:ext uri="{FF2B5EF4-FFF2-40B4-BE49-F238E27FC236}">
                <a16:creationId xmlns:a16="http://schemas.microsoft.com/office/drawing/2014/main" id="{7556DDD1-2BB7-5CF8-A587-C98E2B3DC149}"/>
              </a:ext>
            </a:extLst>
          </p:cNvPr>
          <p:cNvSpPr/>
          <p:nvPr/>
        </p:nvSpPr>
        <p:spPr>
          <a:xfrm>
            <a:off x="1298053" y="2608400"/>
            <a:ext cx="203786" cy="849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1A955C5-3245-AFE9-4653-69B04FB7BF9E}"/>
              </a:ext>
            </a:extLst>
          </p:cNvPr>
          <p:cNvSpPr txBox="1"/>
          <p:nvPr/>
        </p:nvSpPr>
        <p:spPr>
          <a:xfrm>
            <a:off x="240789" y="3884875"/>
            <a:ext cx="975130" cy="276999"/>
          </a:xfrm>
          <a:prstGeom prst="rect">
            <a:avLst/>
          </a:prstGeom>
          <a:noFill/>
          <a:ln w="50800" cap="rnd">
            <a:solidFill>
              <a:srgbClr val="FF0000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Switch</a:t>
            </a:r>
          </a:p>
        </p:txBody>
      </p:sp>
      <p:sp>
        <p:nvSpPr>
          <p:cNvPr id="95" name="Arrow: Right 25">
            <a:extLst>
              <a:ext uri="{FF2B5EF4-FFF2-40B4-BE49-F238E27FC236}">
                <a16:creationId xmlns:a16="http://schemas.microsoft.com/office/drawing/2014/main" id="{7556DDD1-2BB7-5CF8-A587-C98E2B3DC149}"/>
              </a:ext>
            </a:extLst>
          </p:cNvPr>
          <p:cNvSpPr/>
          <p:nvPr/>
        </p:nvSpPr>
        <p:spPr>
          <a:xfrm>
            <a:off x="1334975" y="3492918"/>
            <a:ext cx="203786" cy="849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0FCDBF6-5042-046A-3442-F7339EDAAFDA}"/>
              </a:ext>
            </a:extLst>
          </p:cNvPr>
          <p:cNvSpPr txBox="1"/>
          <p:nvPr/>
        </p:nvSpPr>
        <p:spPr>
          <a:xfrm>
            <a:off x="242305" y="972651"/>
            <a:ext cx="2229957" cy="523220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What do I need to make a circuit?</a:t>
            </a:r>
            <a:endParaRPr lang="en-GB" sz="14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682" y="2404652"/>
            <a:ext cx="462132" cy="462132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51A955C5-3245-AFE9-4653-69B04FB7BF9E}"/>
              </a:ext>
            </a:extLst>
          </p:cNvPr>
          <p:cNvSpPr txBox="1"/>
          <p:nvPr/>
        </p:nvSpPr>
        <p:spPr>
          <a:xfrm>
            <a:off x="2766486" y="2296374"/>
            <a:ext cx="3893364" cy="2092881"/>
          </a:xfrm>
          <a:prstGeom prst="rect">
            <a:avLst/>
          </a:prstGeom>
          <a:noFill/>
          <a:ln cap="rnd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endParaRPr lang="en-GB" sz="1000" b="1" dirty="0" smtClean="0">
              <a:latin typeface="Tw Cen MT" panose="020B0602020104020603" pitchFamily="34" charset="0"/>
            </a:endParaRPr>
          </a:p>
          <a:p>
            <a:endParaRPr lang="en-GB" sz="1000" b="1" dirty="0">
              <a:latin typeface="Tw Cen MT" panose="020B0602020104020603" pitchFamily="34" charset="0"/>
            </a:endParaRPr>
          </a:p>
          <a:p>
            <a:endParaRPr lang="en-GB" sz="1000" b="1" dirty="0" smtClean="0">
              <a:latin typeface="Tw Cen MT" panose="020B0602020104020603" pitchFamily="34" charset="0"/>
            </a:endParaRPr>
          </a:p>
          <a:p>
            <a:endParaRPr lang="en-GB" sz="1000" b="1" dirty="0">
              <a:latin typeface="Tw Cen MT" panose="020B0602020104020603" pitchFamily="34" charset="0"/>
            </a:endParaRPr>
          </a:p>
          <a:p>
            <a:endParaRPr lang="en-GB" sz="1000" b="1" dirty="0" smtClean="0">
              <a:latin typeface="Tw Cen MT" panose="020B0602020104020603" pitchFamily="34" charset="0"/>
            </a:endParaRPr>
          </a:p>
          <a:p>
            <a:endParaRPr lang="en-GB" sz="1000" b="1" dirty="0">
              <a:latin typeface="Tw Cen MT" panose="020B0602020104020603" pitchFamily="34" charset="0"/>
            </a:endParaRPr>
          </a:p>
          <a:p>
            <a:endParaRPr lang="en-GB" sz="1000" b="1" dirty="0" smtClean="0">
              <a:latin typeface="Tw Cen MT" panose="020B0602020104020603" pitchFamily="34" charset="0"/>
            </a:endParaRPr>
          </a:p>
          <a:p>
            <a:endParaRPr lang="en-GB" sz="1000" b="1" dirty="0">
              <a:latin typeface="Tw Cen MT" panose="020B0602020104020603" pitchFamily="34" charset="0"/>
            </a:endParaRPr>
          </a:p>
          <a:p>
            <a:endParaRPr lang="en-GB" sz="1000" b="1" dirty="0" smtClean="0">
              <a:latin typeface="Tw Cen MT" panose="020B0602020104020603" pitchFamily="34" charset="0"/>
            </a:endParaRPr>
          </a:p>
          <a:p>
            <a:endParaRPr lang="en-GB" sz="1000" b="1" dirty="0">
              <a:latin typeface="Tw Cen MT" panose="020B0602020104020603" pitchFamily="34" charset="0"/>
            </a:endParaRPr>
          </a:p>
          <a:p>
            <a:endParaRPr lang="en-GB" sz="1000" b="1" dirty="0" smtClean="0">
              <a:latin typeface="Tw Cen MT" panose="020B0602020104020603" pitchFamily="34" charset="0"/>
            </a:endParaRPr>
          </a:p>
          <a:p>
            <a:endParaRPr lang="en-GB" sz="1000" b="1" dirty="0">
              <a:latin typeface="Tw Cen MT" panose="020B0602020104020603" pitchFamily="34" charset="0"/>
            </a:endParaRPr>
          </a:p>
          <a:p>
            <a:endParaRPr lang="en-GB" sz="1000" b="1" dirty="0" smtClean="0">
              <a:latin typeface="Tw Cen MT" panose="020B0602020104020603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0FCDBF6-5042-046A-3442-F7339EDAAFDA}"/>
              </a:ext>
            </a:extLst>
          </p:cNvPr>
          <p:cNvSpPr txBox="1"/>
          <p:nvPr/>
        </p:nvSpPr>
        <p:spPr>
          <a:xfrm>
            <a:off x="2850715" y="2364560"/>
            <a:ext cx="3697043" cy="307777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What uses electricity?</a:t>
            </a:r>
            <a:endParaRPr lang="en-GB" sz="14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1A955C5-3245-AFE9-4653-69B04FB7BF9E}"/>
              </a:ext>
            </a:extLst>
          </p:cNvPr>
          <p:cNvSpPr txBox="1"/>
          <p:nvPr/>
        </p:nvSpPr>
        <p:spPr>
          <a:xfrm>
            <a:off x="169967" y="4540393"/>
            <a:ext cx="2798586" cy="2092881"/>
          </a:xfrm>
          <a:prstGeom prst="rect">
            <a:avLst/>
          </a:prstGeom>
          <a:noFill/>
          <a:ln cap="rnd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endParaRPr lang="en-GB" sz="1000" b="1" dirty="0" smtClean="0">
              <a:latin typeface="Tw Cen MT" panose="020B0602020104020603" pitchFamily="34" charset="0"/>
            </a:endParaRPr>
          </a:p>
          <a:p>
            <a:endParaRPr lang="en-GB" sz="1000" b="1" dirty="0">
              <a:latin typeface="Tw Cen MT" panose="020B0602020104020603" pitchFamily="34" charset="0"/>
            </a:endParaRPr>
          </a:p>
          <a:p>
            <a:endParaRPr lang="en-GB" sz="1000" b="1" dirty="0" smtClean="0">
              <a:latin typeface="Tw Cen MT" panose="020B0602020104020603" pitchFamily="34" charset="0"/>
            </a:endParaRPr>
          </a:p>
          <a:p>
            <a:endParaRPr lang="en-GB" sz="1000" b="1" dirty="0">
              <a:latin typeface="Tw Cen MT" panose="020B0602020104020603" pitchFamily="34" charset="0"/>
            </a:endParaRPr>
          </a:p>
          <a:p>
            <a:endParaRPr lang="en-GB" sz="1000" b="1" dirty="0" smtClean="0">
              <a:latin typeface="Tw Cen MT" panose="020B0602020104020603" pitchFamily="34" charset="0"/>
            </a:endParaRPr>
          </a:p>
          <a:p>
            <a:endParaRPr lang="en-GB" sz="1000" b="1" dirty="0">
              <a:latin typeface="Tw Cen MT" panose="020B0602020104020603" pitchFamily="34" charset="0"/>
            </a:endParaRPr>
          </a:p>
          <a:p>
            <a:endParaRPr lang="en-GB" sz="1000" b="1" dirty="0" smtClean="0">
              <a:latin typeface="Tw Cen MT" panose="020B0602020104020603" pitchFamily="34" charset="0"/>
            </a:endParaRPr>
          </a:p>
          <a:p>
            <a:endParaRPr lang="en-GB" sz="1000" b="1" dirty="0">
              <a:latin typeface="Tw Cen MT" panose="020B0602020104020603" pitchFamily="34" charset="0"/>
            </a:endParaRPr>
          </a:p>
          <a:p>
            <a:endParaRPr lang="en-GB" sz="1000" b="1" dirty="0" smtClean="0">
              <a:latin typeface="Tw Cen MT" panose="020B0602020104020603" pitchFamily="34" charset="0"/>
            </a:endParaRPr>
          </a:p>
          <a:p>
            <a:endParaRPr lang="en-GB" sz="1000" b="1" dirty="0">
              <a:latin typeface="Tw Cen MT" panose="020B0602020104020603" pitchFamily="34" charset="0"/>
            </a:endParaRPr>
          </a:p>
          <a:p>
            <a:endParaRPr lang="en-GB" sz="1000" b="1" dirty="0" smtClean="0">
              <a:latin typeface="Tw Cen MT" panose="020B0602020104020603" pitchFamily="34" charset="0"/>
            </a:endParaRPr>
          </a:p>
          <a:p>
            <a:endParaRPr lang="en-GB" sz="1000" b="1" dirty="0">
              <a:latin typeface="Tw Cen MT" panose="020B0602020104020603" pitchFamily="34" charset="0"/>
            </a:endParaRPr>
          </a:p>
          <a:p>
            <a:endParaRPr lang="en-GB" sz="1000" b="1" dirty="0" smtClean="0">
              <a:latin typeface="Tw Cen MT" panose="020B0602020104020603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54670" y="6906721"/>
            <a:ext cx="2594951" cy="16278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80674" y="2742548"/>
            <a:ext cx="729003" cy="6892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83949" y="2744973"/>
            <a:ext cx="736502" cy="6739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24153" y="2771362"/>
            <a:ext cx="500033" cy="6883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850715" y="3554331"/>
            <a:ext cx="740263" cy="70984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760423" y="3208224"/>
            <a:ext cx="839177" cy="10011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816422" y="3569075"/>
            <a:ext cx="952553" cy="7459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052146" y="3602598"/>
            <a:ext cx="490561" cy="659839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40FCDBF6-5042-046A-3442-F7339EDAAFDA}"/>
              </a:ext>
            </a:extLst>
          </p:cNvPr>
          <p:cNvSpPr txBox="1"/>
          <p:nvPr/>
        </p:nvSpPr>
        <p:spPr>
          <a:xfrm>
            <a:off x="227695" y="6876088"/>
            <a:ext cx="3425692" cy="738664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Conductors</a:t>
            </a:r>
          </a:p>
          <a:p>
            <a:r>
              <a:rPr lang="en-GB" sz="14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Materials that allow electricity to pass through them easily. </a:t>
            </a:r>
            <a:endParaRPr lang="en-GB" sz="14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0FCDBF6-5042-046A-3442-F7339EDAAFDA}"/>
              </a:ext>
            </a:extLst>
          </p:cNvPr>
          <p:cNvSpPr txBox="1"/>
          <p:nvPr/>
        </p:nvSpPr>
        <p:spPr>
          <a:xfrm>
            <a:off x="227695" y="7732970"/>
            <a:ext cx="3425692" cy="738664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Insulators</a:t>
            </a:r>
          </a:p>
          <a:p>
            <a:r>
              <a:rPr lang="en-GB" sz="14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Materials that DO NOT allow electricity to pass through them easily. </a:t>
            </a:r>
            <a:endParaRPr lang="en-GB" sz="14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388179" y="5348472"/>
            <a:ext cx="1196348" cy="1165071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51A955C5-3245-AFE9-4653-69B04FB7BF9E}"/>
              </a:ext>
            </a:extLst>
          </p:cNvPr>
          <p:cNvSpPr txBox="1"/>
          <p:nvPr/>
        </p:nvSpPr>
        <p:spPr>
          <a:xfrm>
            <a:off x="4758699" y="5401261"/>
            <a:ext cx="1634010" cy="1015663"/>
          </a:xfrm>
          <a:prstGeom prst="rect">
            <a:avLst/>
          </a:prstGeom>
          <a:noFill/>
          <a:ln w="50800" cap="rnd">
            <a:solidFill>
              <a:srgbClr val="FF0000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Switch</a:t>
            </a:r>
          </a:p>
          <a:p>
            <a:pPr algn="ctr"/>
            <a:r>
              <a:rPr lang="en-GB" sz="1200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It needs to open and close to allow the electricity to pass and stop.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CDEC6E8-FBBB-B22A-7444-E5E675833AEF}"/>
              </a:ext>
            </a:extLst>
          </p:cNvPr>
          <p:cNvSpPr txBox="1"/>
          <p:nvPr/>
        </p:nvSpPr>
        <p:spPr>
          <a:xfrm>
            <a:off x="1172664" y="8657718"/>
            <a:ext cx="1535753" cy="110799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u="sng" dirty="0">
                <a:solidFill>
                  <a:srgbClr val="0070C0"/>
                </a:solidFill>
                <a:latin typeface="Tw Cen MT" panose="020B0602020104020603" pitchFamily="34" charset="0"/>
              </a:rPr>
              <a:t>Vocabulary Tier </a:t>
            </a:r>
            <a:r>
              <a:rPr lang="en-GB" sz="1100" b="1" u="sng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2</a:t>
            </a:r>
          </a:p>
          <a:p>
            <a:pPr algn="ctr"/>
            <a:r>
              <a:rPr lang="en-GB" sz="1100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Electricity</a:t>
            </a:r>
          </a:p>
          <a:p>
            <a:pPr algn="ctr"/>
            <a:r>
              <a:rPr lang="en-GB" sz="1100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Bulb</a:t>
            </a:r>
          </a:p>
          <a:p>
            <a:pPr algn="ctr"/>
            <a:r>
              <a:rPr lang="en-GB" sz="1100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Bulb holder</a:t>
            </a:r>
          </a:p>
          <a:p>
            <a:pPr algn="ctr"/>
            <a:r>
              <a:rPr lang="en-GB" sz="1100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Switch</a:t>
            </a:r>
          </a:p>
          <a:p>
            <a:pPr algn="ctr"/>
            <a:r>
              <a:rPr lang="en-GB" sz="1100" dirty="0">
                <a:solidFill>
                  <a:srgbClr val="0070C0"/>
                </a:solidFill>
                <a:latin typeface="Tw Cen MT" panose="020B0602020104020603" pitchFamily="34" charset="0"/>
              </a:rPr>
              <a:t>W</a:t>
            </a:r>
            <a:r>
              <a:rPr lang="en-GB" sz="1100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ire</a:t>
            </a:r>
            <a:endParaRPr lang="en-GB" sz="1100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1E3FBA0-4BD6-EAC7-6C58-25CD799E9A04}"/>
              </a:ext>
            </a:extLst>
          </p:cNvPr>
          <p:cNvSpPr txBox="1"/>
          <p:nvPr/>
        </p:nvSpPr>
        <p:spPr>
          <a:xfrm>
            <a:off x="4081494" y="8662503"/>
            <a:ext cx="1327334" cy="1107996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u="sng" dirty="0">
                <a:solidFill>
                  <a:srgbClr val="0070C0"/>
                </a:solidFill>
                <a:latin typeface="Tw Cen MT" panose="020B0602020104020603" pitchFamily="34" charset="0"/>
              </a:rPr>
              <a:t>Vocabulary </a:t>
            </a:r>
            <a:r>
              <a:rPr lang="en-GB" sz="1100" b="1" u="sng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Tier </a:t>
            </a:r>
            <a:r>
              <a:rPr lang="en-GB" sz="1100" b="1" u="sng" dirty="0">
                <a:solidFill>
                  <a:srgbClr val="0070C0"/>
                </a:solidFill>
                <a:latin typeface="Tw Cen MT" panose="020B0602020104020603" pitchFamily="34" charset="0"/>
              </a:rPr>
              <a:t>3</a:t>
            </a:r>
            <a:r>
              <a:rPr lang="en-GB" sz="1100" b="1" u="sng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 </a:t>
            </a:r>
            <a:r>
              <a:rPr lang="en-GB" sz="1100" dirty="0">
                <a:solidFill>
                  <a:srgbClr val="0070C0"/>
                </a:solidFill>
                <a:latin typeface="Tw Cen MT" panose="020B0602020104020603" pitchFamily="34" charset="0"/>
              </a:rPr>
              <a:t>C</a:t>
            </a:r>
            <a:r>
              <a:rPr lang="en-GB" sz="1100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onductor</a:t>
            </a:r>
          </a:p>
          <a:p>
            <a:pPr algn="ctr"/>
            <a:r>
              <a:rPr lang="en-GB" sz="1100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Insulator</a:t>
            </a:r>
          </a:p>
          <a:p>
            <a:pPr algn="ctr"/>
            <a:r>
              <a:rPr lang="en-GB" sz="1100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Circuit</a:t>
            </a:r>
          </a:p>
          <a:p>
            <a:pPr algn="ctr"/>
            <a:r>
              <a:rPr lang="en-GB" sz="1100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Cell</a:t>
            </a:r>
          </a:p>
          <a:p>
            <a:pPr algn="ctr"/>
            <a:r>
              <a:rPr lang="en-GB" sz="1100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Crocodile clip</a:t>
            </a:r>
          </a:p>
        </p:txBody>
      </p:sp>
    </p:spTree>
    <p:extLst>
      <p:ext uri="{BB962C8B-B14F-4D97-AF65-F5344CB8AC3E}">
        <p14:creationId xmlns:p14="http://schemas.microsoft.com/office/powerpoint/2010/main" val="273872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2021</TotalTime>
  <Words>99</Words>
  <Application>Microsoft Office PowerPoint</Application>
  <PresentationFormat>A4 Paper (210x297 mm)</PresentationFormat>
  <Paragraphs>84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Tw Cen MT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Anderson</dc:creator>
  <cp:lastModifiedBy>Mrs Jaynes</cp:lastModifiedBy>
  <cp:revision>146</cp:revision>
  <dcterms:created xsi:type="dcterms:W3CDTF">2022-06-28T18:53:18Z</dcterms:created>
  <dcterms:modified xsi:type="dcterms:W3CDTF">2023-04-19T15:17:05Z</dcterms:modified>
</cp:coreProperties>
</file>