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3" autoAdjust="0"/>
    <p:restoredTop sz="94660"/>
  </p:normalViewPr>
  <p:slideViewPr>
    <p:cSldViewPr snapToGrid="0">
      <p:cViewPr>
        <p:scale>
          <a:sx n="88" d="100"/>
          <a:sy n="88" d="100"/>
        </p:scale>
        <p:origin x="1037" y="-28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393492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70121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52477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9C7F5-7F76-46F2-8BCC-9DA071A6F76A}"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9248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C7F5-7F76-46F2-8BCC-9DA071A6F76A}" type="datetimeFigureOut">
              <a:rPr lang="en-GB" smtClean="0"/>
              <a:t>27/02/2023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360184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9C7F5-7F76-46F2-8BCC-9DA071A6F76A}"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128329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9C7F5-7F76-46F2-8BCC-9DA071A6F76A}" type="datetimeFigureOut">
              <a:rPr lang="en-GB" smtClean="0"/>
              <a:t>27/02/2023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266246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9C7F5-7F76-46F2-8BCC-9DA071A6F76A}" type="datetimeFigureOut">
              <a:rPr lang="en-GB" smtClean="0"/>
              <a:t>27/02/2023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52910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C7F5-7F76-46F2-8BCC-9DA071A6F76A}" type="datetimeFigureOut">
              <a:rPr lang="en-GB" smtClean="0"/>
              <a:t>27/02/2023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104127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E9C7F5-7F76-46F2-8BCC-9DA071A6F76A}"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26706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DE9C7F5-7F76-46F2-8BCC-9DA071A6F76A}" type="datetimeFigureOut">
              <a:rPr lang="en-GB" smtClean="0"/>
              <a:t>27/02/2023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A5AF29-9618-4623-832F-7F4D857FFF24}" type="slidenum">
              <a:rPr lang="en-GB" smtClean="0"/>
              <a:t>‹#›</a:t>
            </a:fld>
            <a:endParaRPr lang="en-GB"/>
          </a:p>
        </p:txBody>
      </p:sp>
    </p:spTree>
    <p:extLst>
      <p:ext uri="{BB962C8B-B14F-4D97-AF65-F5344CB8AC3E}">
        <p14:creationId xmlns:p14="http://schemas.microsoft.com/office/powerpoint/2010/main" val="233939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DE9C7F5-7F76-46F2-8BCC-9DA071A6F76A}" type="datetimeFigureOut">
              <a:rPr lang="en-GB" smtClean="0"/>
              <a:t>27/02/2023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2A5AF29-9618-4623-832F-7F4D857FFF24}" type="slidenum">
              <a:rPr lang="en-GB" smtClean="0"/>
              <a:t>‹#›</a:t>
            </a:fld>
            <a:endParaRPr lang="en-GB"/>
          </a:p>
        </p:txBody>
      </p:sp>
    </p:spTree>
    <p:extLst>
      <p:ext uri="{BB962C8B-B14F-4D97-AF65-F5344CB8AC3E}">
        <p14:creationId xmlns:p14="http://schemas.microsoft.com/office/powerpoint/2010/main" val="42931974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2BF94-EACB-2063-6CE0-B55FD182D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670" y="156411"/>
            <a:ext cx="494046" cy="480090"/>
          </a:xfrm>
          <a:prstGeom prst="rect">
            <a:avLst/>
          </a:prstGeom>
        </p:spPr>
      </p:pic>
      <p:sp>
        <p:nvSpPr>
          <p:cNvPr id="11" name="TextBox 10">
            <a:extLst>
              <a:ext uri="{FF2B5EF4-FFF2-40B4-BE49-F238E27FC236}">
                <a16:creationId xmlns:a16="http://schemas.microsoft.com/office/drawing/2014/main" id="{A0BF9E9A-D530-2596-2C7A-6C61BA14D996}"/>
              </a:ext>
            </a:extLst>
          </p:cNvPr>
          <p:cNvSpPr txBox="1"/>
          <p:nvPr/>
        </p:nvSpPr>
        <p:spPr>
          <a:xfrm>
            <a:off x="1704975" y="84207"/>
            <a:ext cx="3528246" cy="738664"/>
          </a:xfrm>
          <a:prstGeom prst="rect">
            <a:avLst/>
          </a:prstGeom>
          <a:noFill/>
        </p:spPr>
        <p:txBody>
          <a:bodyPr wrap="square" rtlCol="0">
            <a:spAutoFit/>
          </a:bodyPr>
          <a:lstStyle/>
          <a:p>
            <a:pPr algn="ctr"/>
            <a:r>
              <a:rPr lang="en-GB" sz="1400" b="1" u="sng" dirty="0" smtClean="0">
                <a:solidFill>
                  <a:schemeClr val="accent1">
                    <a:lumMod val="50000"/>
                  </a:schemeClr>
                </a:solidFill>
                <a:latin typeface="Tw Cen MT" panose="020B0602020104020603" pitchFamily="34" charset="0"/>
              </a:rPr>
              <a:t>Science Knowledge </a:t>
            </a:r>
            <a:r>
              <a:rPr lang="en-GB" sz="1400" b="1" u="sng" dirty="0">
                <a:solidFill>
                  <a:schemeClr val="accent1">
                    <a:lumMod val="50000"/>
                  </a:schemeClr>
                </a:solidFill>
                <a:latin typeface="Tw Cen MT" panose="020B0602020104020603" pitchFamily="34" charset="0"/>
              </a:rPr>
              <a:t>Organiser </a:t>
            </a:r>
            <a:br>
              <a:rPr lang="en-GB" sz="1400" b="1" u="sng" dirty="0">
                <a:solidFill>
                  <a:schemeClr val="accent1">
                    <a:lumMod val="50000"/>
                  </a:schemeClr>
                </a:solidFill>
                <a:latin typeface="Tw Cen MT" panose="020B0602020104020603" pitchFamily="34" charset="0"/>
              </a:rPr>
            </a:br>
            <a:r>
              <a:rPr lang="en-GB" sz="1400" b="1" u="sng" dirty="0" smtClean="0">
                <a:solidFill>
                  <a:schemeClr val="accent1">
                    <a:lumMod val="50000"/>
                  </a:schemeClr>
                </a:solidFill>
                <a:latin typeface="Tw Cen MT" panose="020B0602020104020603" pitchFamily="34" charset="0"/>
              </a:rPr>
              <a:t>Sound</a:t>
            </a:r>
          </a:p>
          <a:p>
            <a:pPr algn="ctr"/>
            <a:r>
              <a:rPr lang="en-GB" sz="1400" b="1" u="sng" dirty="0" smtClean="0">
                <a:solidFill>
                  <a:schemeClr val="accent1">
                    <a:lumMod val="50000"/>
                  </a:schemeClr>
                </a:solidFill>
                <a:latin typeface="Tw Cen MT" panose="020B0602020104020603" pitchFamily="34" charset="0"/>
              </a:rPr>
              <a:t>How does inequality affect someone's life?</a:t>
            </a:r>
            <a:endParaRPr lang="en-GB" sz="1400" b="1" u="sng" dirty="0">
              <a:solidFill>
                <a:schemeClr val="accent1">
                  <a:lumMod val="50000"/>
                </a:schemeClr>
              </a:solidFill>
              <a:latin typeface="Tw Cen MT" panose="020B0602020104020603" pitchFamily="34" charset="0"/>
            </a:endParaRPr>
          </a:p>
        </p:txBody>
      </p:sp>
      <p:sp>
        <p:nvSpPr>
          <p:cNvPr id="12" name="TextBox 11">
            <a:extLst>
              <a:ext uri="{FF2B5EF4-FFF2-40B4-BE49-F238E27FC236}">
                <a16:creationId xmlns:a16="http://schemas.microsoft.com/office/drawing/2014/main" id="{7C8BF4D8-3249-D973-3E27-839F10F6768A}"/>
              </a:ext>
            </a:extLst>
          </p:cNvPr>
          <p:cNvSpPr txBox="1"/>
          <p:nvPr/>
        </p:nvSpPr>
        <p:spPr>
          <a:xfrm>
            <a:off x="4828234" y="156411"/>
            <a:ext cx="1589829" cy="261610"/>
          </a:xfrm>
          <a:prstGeom prst="rect">
            <a:avLst/>
          </a:prstGeom>
          <a:noFill/>
        </p:spPr>
        <p:txBody>
          <a:bodyPr wrap="square" rtlCol="0">
            <a:spAutoFit/>
          </a:bodyPr>
          <a:lstStyle/>
          <a:p>
            <a:r>
              <a:rPr lang="en-GB" sz="1100" dirty="0" smtClean="0">
                <a:solidFill>
                  <a:schemeClr val="accent1">
                    <a:lumMod val="50000"/>
                  </a:schemeClr>
                </a:solidFill>
                <a:latin typeface="Tw Cen MT" panose="020B0602020104020603" pitchFamily="34" charset="0"/>
              </a:rPr>
              <a:t>Term    Spring_2</a:t>
            </a:r>
            <a:endParaRPr lang="en-GB" sz="1100" dirty="0">
              <a:solidFill>
                <a:schemeClr val="accent1">
                  <a:lumMod val="50000"/>
                </a:schemeClr>
              </a:solidFill>
              <a:latin typeface="Tw Cen MT" panose="020B0602020104020603" pitchFamily="34" charset="0"/>
            </a:endParaRPr>
          </a:p>
        </p:txBody>
      </p:sp>
      <p:sp>
        <p:nvSpPr>
          <p:cNvPr id="13" name="TextBox 12">
            <a:extLst>
              <a:ext uri="{FF2B5EF4-FFF2-40B4-BE49-F238E27FC236}">
                <a16:creationId xmlns:a16="http://schemas.microsoft.com/office/drawing/2014/main" id="{3DEFE92F-8C75-553F-D26B-6CB6BE4ADF14}"/>
              </a:ext>
            </a:extLst>
          </p:cNvPr>
          <p:cNvSpPr txBox="1"/>
          <p:nvPr/>
        </p:nvSpPr>
        <p:spPr>
          <a:xfrm>
            <a:off x="1147191" y="156411"/>
            <a:ext cx="1151835" cy="261610"/>
          </a:xfrm>
          <a:prstGeom prst="rect">
            <a:avLst/>
          </a:prstGeom>
          <a:noFill/>
        </p:spPr>
        <p:txBody>
          <a:bodyPr wrap="square" rtlCol="0">
            <a:spAutoFit/>
          </a:bodyPr>
          <a:lstStyle/>
          <a:p>
            <a:r>
              <a:rPr lang="en-GB" sz="1100" dirty="0">
                <a:solidFill>
                  <a:schemeClr val="accent1">
                    <a:lumMod val="50000"/>
                  </a:schemeClr>
                </a:solidFill>
                <a:latin typeface="Tw Cen MT" panose="020B0602020104020603" pitchFamily="34" charset="0"/>
              </a:rPr>
              <a:t>         </a:t>
            </a:r>
            <a:r>
              <a:rPr lang="en-GB" sz="1100" dirty="0" smtClean="0">
                <a:solidFill>
                  <a:schemeClr val="accent1">
                    <a:lumMod val="50000"/>
                  </a:schemeClr>
                </a:solidFill>
                <a:latin typeface="Tw Cen MT" panose="020B0602020104020603" pitchFamily="34" charset="0"/>
              </a:rPr>
              <a:t>Year   4</a:t>
            </a:r>
            <a:endParaRPr lang="en-GB" sz="1100" dirty="0">
              <a:solidFill>
                <a:schemeClr val="accent1">
                  <a:lumMod val="50000"/>
                </a:schemeClr>
              </a:solidFill>
              <a:latin typeface="Tw Cen MT" panose="020B0602020104020603" pitchFamily="34" charset="0"/>
            </a:endParaRPr>
          </a:p>
        </p:txBody>
      </p:sp>
      <p:sp>
        <p:nvSpPr>
          <p:cNvPr id="169" name="TextBox 168">
            <a:extLst>
              <a:ext uri="{FF2B5EF4-FFF2-40B4-BE49-F238E27FC236}">
                <a16:creationId xmlns:a16="http://schemas.microsoft.com/office/drawing/2014/main" id="{D1E3FBA0-4BD6-EAC7-6C58-25CD799E9A04}"/>
              </a:ext>
            </a:extLst>
          </p:cNvPr>
          <p:cNvSpPr txBox="1"/>
          <p:nvPr/>
        </p:nvSpPr>
        <p:spPr>
          <a:xfrm>
            <a:off x="4459348" y="8747980"/>
            <a:ext cx="1239480" cy="1169551"/>
          </a:xfrm>
          <a:prstGeom prst="rect">
            <a:avLst/>
          </a:prstGeom>
          <a:noFill/>
          <a:ln w="22225">
            <a:solidFill>
              <a:srgbClr val="C00000"/>
            </a:solidFill>
          </a:ln>
        </p:spPr>
        <p:txBody>
          <a:bodyPr wrap="square" rtlCol="0">
            <a:spAutoFit/>
          </a:bodyPr>
          <a:lstStyle/>
          <a:p>
            <a:r>
              <a:rPr lang="en-GB" sz="1000" b="1" u="sng" dirty="0">
                <a:solidFill>
                  <a:schemeClr val="accent1">
                    <a:lumMod val="50000"/>
                  </a:schemeClr>
                </a:solidFill>
                <a:latin typeface="Tw Cen MT" panose="020B0602020104020603" pitchFamily="34" charset="0"/>
              </a:rPr>
              <a:t>Vocabulary Tier </a:t>
            </a:r>
            <a:r>
              <a:rPr lang="en-GB" sz="1000" b="1" u="sng" dirty="0" smtClean="0">
                <a:solidFill>
                  <a:schemeClr val="accent1">
                    <a:lumMod val="50000"/>
                  </a:schemeClr>
                </a:solidFill>
                <a:latin typeface="Tw Cen MT" panose="020B0602020104020603" pitchFamily="34" charset="0"/>
              </a:rPr>
              <a:t>3</a:t>
            </a:r>
          </a:p>
          <a:p>
            <a:r>
              <a:rPr lang="en-GB" sz="1000" dirty="0" smtClean="0">
                <a:solidFill>
                  <a:schemeClr val="accent1">
                    <a:lumMod val="50000"/>
                  </a:schemeClr>
                </a:solidFill>
                <a:latin typeface="Tw Cen MT" panose="020B0602020104020603" pitchFamily="34" charset="0"/>
              </a:rPr>
              <a:t>source</a:t>
            </a:r>
          </a:p>
          <a:p>
            <a:r>
              <a:rPr lang="en-GB" sz="1000" dirty="0" smtClean="0">
                <a:solidFill>
                  <a:schemeClr val="accent1">
                    <a:lumMod val="50000"/>
                  </a:schemeClr>
                </a:solidFill>
                <a:latin typeface="Tw Cen MT" panose="020B0602020104020603" pitchFamily="34" charset="0"/>
              </a:rPr>
              <a:t>pitch</a:t>
            </a:r>
          </a:p>
          <a:p>
            <a:r>
              <a:rPr lang="en-GB" sz="1000" dirty="0" smtClean="0">
                <a:solidFill>
                  <a:schemeClr val="accent1">
                    <a:lumMod val="50000"/>
                  </a:schemeClr>
                </a:solidFill>
                <a:latin typeface="Tw Cen MT" panose="020B0602020104020603" pitchFamily="34" charset="0"/>
              </a:rPr>
              <a:t>loud</a:t>
            </a:r>
          </a:p>
          <a:p>
            <a:r>
              <a:rPr lang="en-GB" sz="1000" dirty="0" smtClean="0">
                <a:solidFill>
                  <a:schemeClr val="accent1">
                    <a:lumMod val="50000"/>
                  </a:schemeClr>
                </a:solidFill>
                <a:latin typeface="Tw Cen MT" panose="020B0602020104020603" pitchFamily="34" charset="0"/>
              </a:rPr>
              <a:t>insulation</a:t>
            </a:r>
          </a:p>
          <a:p>
            <a:r>
              <a:rPr lang="en-GB" sz="1000" dirty="0" smtClean="0">
                <a:solidFill>
                  <a:schemeClr val="accent1">
                    <a:lumMod val="50000"/>
                  </a:schemeClr>
                </a:solidFill>
                <a:latin typeface="Tw Cen MT" panose="020B0602020104020603" pitchFamily="34" charset="0"/>
              </a:rPr>
              <a:t>vibrate</a:t>
            </a:r>
          </a:p>
          <a:p>
            <a:r>
              <a:rPr lang="en-GB" sz="1000" dirty="0" smtClean="0">
                <a:solidFill>
                  <a:schemeClr val="accent1">
                    <a:lumMod val="50000"/>
                  </a:schemeClr>
                </a:solidFill>
                <a:latin typeface="Tw Cen MT" panose="020B0602020104020603" pitchFamily="34" charset="0"/>
              </a:rPr>
              <a:t>decimal</a:t>
            </a:r>
            <a:endParaRPr lang="en-GB" sz="1000" dirty="0" smtClean="0">
              <a:solidFill>
                <a:schemeClr val="accent1">
                  <a:lumMod val="50000"/>
                </a:schemeClr>
              </a:solidFill>
              <a:latin typeface="Tw Cen MT" panose="020B0602020104020603" pitchFamily="34" charset="0"/>
            </a:endParaRPr>
          </a:p>
        </p:txBody>
      </p:sp>
      <p:pic>
        <p:nvPicPr>
          <p:cNvPr id="1051" name="Picture 1050">
            <a:extLst>
              <a:ext uri="{FF2B5EF4-FFF2-40B4-BE49-F238E27FC236}">
                <a16:creationId xmlns:a16="http://schemas.microsoft.com/office/drawing/2014/main" id="{0FEA88E7-5E3F-E8F7-CB43-F9623FCB6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7" y="8824088"/>
            <a:ext cx="812206" cy="987819"/>
          </a:xfrm>
          <a:prstGeom prst="rect">
            <a:avLst/>
          </a:prstGeom>
        </p:spPr>
      </p:pic>
      <p:sp>
        <p:nvSpPr>
          <p:cNvPr id="1044" name="TextBox 1043">
            <a:extLst>
              <a:ext uri="{FF2B5EF4-FFF2-40B4-BE49-F238E27FC236}">
                <a16:creationId xmlns:a16="http://schemas.microsoft.com/office/drawing/2014/main" id="{4CDEC6E8-FBBB-B22A-7444-E5E675833AEF}"/>
              </a:ext>
            </a:extLst>
          </p:cNvPr>
          <p:cNvSpPr txBox="1"/>
          <p:nvPr/>
        </p:nvSpPr>
        <p:spPr>
          <a:xfrm>
            <a:off x="1303694" y="8747979"/>
            <a:ext cx="1194420" cy="1154162"/>
          </a:xfrm>
          <a:prstGeom prst="rect">
            <a:avLst/>
          </a:prstGeom>
          <a:noFill/>
          <a:ln w="22225">
            <a:solidFill>
              <a:srgbClr val="FF0000"/>
            </a:solidFill>
          </a:ln>
        </p:spPr>
        <p:txBody>
          <a:bodyPr wrap="square" rtlCol="0">
            <a:spAutoFit/>
          </a:bodyPr>
          <a:lstStyle/>
          <a:p>
            <a:r>
              <a:rPr lang="en-GB" sz="1000" b="1" u="sng" dirty="0">
                <a:solidFill>
                  <a:schemeClr val="accent1">
                    <a:lumMod val="50000"/>
                  </a:schemeClr>
                </a:solidFill>
                <a:latin typeface="Tw Cen MT" panose="020B0602020104020603" pitchFamily="34" charset="0"/>
              </a:rPr>
              <a:t>Vocabulary Tier </a:t>
            </a:r>
            <a:r>
              <a:rPr lang="en-GB" sz="1000" b="1" u="sng" dirty="0" smtClean="0">
                <a:solidFill>
                  <a:schemeClr val="accent1">
                    <a:lumMod val="50000"/>
                  </a:schemeClr>
                </a:solidFill>
                <a:latin typeface="Tw Cen MT" panose="020B0602020104020603" pitchFamily="34" charset="0"/>
              </a:rPr>
              <a:t>2</a:t>
            </a:r>
          </a:p>
          <a:p>
            <a:r>
              <a:rPr lang="en-GB" sz="1000" dirty="0" smtClean="0">
                <a:solidFill>
                  <a:schemeClr val="accent1">
                    <a:lumMod val="50000"/>
                  </a:schemeClr>
                </a:solidFill>
                <a:latin typeface="Tw Cen MT" panose="020B0602020104020603" pitchFamily="34" charset="0"/>
              </a:rPr>
              <a:t>sound</a:t>
            </a:r>
          </a:p>
          <a:p>
            <a:r>
              <a:rPr lang="en-GB" sz="1000" dirty="0" smtClean="0">
                <a:solidFill>
                  <a:schemeClr val="accent1">
                    <a:lumMod val="50000"/>
                  </a:schemeClr>
                </a:solidFill>
                <a:latin typeface="Tw Cen MT" panose="020B0602020104020603" pitchFamily="34" charset="0"/>
              </a:rPr>
              <a:t>travel</a:t>
            </a:r>
          </a:p>
          <a:p>
            <a:r>
              <a:rPr lang="en-GB" sz="1000" dirty="0" smtClean="0">
                <a:solidFill>
                  <a:schemeClr val="accent1">
                    <a:lumMod val="50000"/>
                  </a:schemeClr>
                </a:solidFill>
                <a:latin typeface="Tw Cen MT" panose="020B0602020104020603" pitchFamily="34" charset="0"/>
              </a:rPr>
              <a:t>volume</a:t>
            </a:r>
          </a:p>
          <a:p>
            <a:r>
              <a:rPr lang="en-GB" sz="1000" dirty="0" smtClean="0">
                <a:solidFill>
                  <a:schemeClr val="accent1">
                    <a:lumMod val="50000"/>
                  </a:schemeClr>
                </a:solidFill>
                <a:latin typeface="Tw Cen MT" panose="020B0602020104020603" pitchFamily="34" charset="0"/>
              </a:rPr>
              <a:t>vibration</a:t>
            </a:r>
            <a:endParaRPr lang="en-GB" sz="1000" dirty="0" smtClean="0">
              <a:solidFill>
                <a:schemeClr val="accent1">
                  <a:lumMod val="50000"/>
                </a:schemeClr>
              </a:solidFill>
              <a:latin typeface="Tw Cen MT" panose="020B0602020104020603" pitchFamily="34" charset="0"/>
            </a:endParaRPr>
          </a:p>
          <a:p>
            <a:endParaRPr lang="en-GB" sz="1000" dirty="0" smtClean="0">
              <a:solidFill>
                <a:schemeClr val="accent1">
                  <a:lumMod val="50000"/>
                </a:schemeClr>
              </a:solidFill>
              <a:latin typeface="Tw Cen MT" panose="020B0602020104020603" pitchFamily="34" charset="0"/>
            </a:endParaRPr>
          </a:p>
          <a:p>
            <a:endParaRPr lang="en-GB" sz="900" dirty="0">
              <a:solidFill>
                <a:schemeClr val="accent1">
                  <a:lumMod val="50000"/>
                </a:schemeClr>
              </a:solidFill>
              <a:latin typeface="Tw Cen MT" panose="020B0602020104020603" pitchFamily="34" charset="0"/>
            </a:endParaRPr>
          </a:p>
        </p:txBody>
      </p:sp>
      <p:pic>
        <p:nvPicPr>
          <p:cNvPr id="1053" name="Picture 1052">
            <a:extLst>
              <a:ext uri="{FF2B5EF4-FFF2-40B4-BE49-F238E27FC236}">
                <a16:creationId xmlns:a16="http://schemas.microsoft.com/office/drawing/2014/main" id="{D9429D63-E0D1-4A2D-51B2-72A66461F5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312" y="8911818"/>
            <a:ext cx="845014" cy="881057"/>
          </a:xfrm>
          <a:prstGeom prst="rect">
            <a:avLst/>
          </a:prstGeom>
        </p:spPr>
      </p:pic>
      <p:pic>
        <p:nvPicPr>
          <p:cNvPr id="1055" name="Picture 1054">
            <a:extLst>
              <a:ext uri="{FF2B5EF4-FFF2-40B4-BE49-F238E27FC236}">
                <a16:creationId xmlns:a16="http://schemas.microsoft.com/office/drawing/2014/main" id="{3956FF55-F548-4B1B-5FB5-BFFC1D3E18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628" y="8849138"/>
            <a:ext cx="700963" cy="962769"/>
          </a:xfrm>
          <a:prstGeom prst="rect">
            <a:avLst/>
          </a:prstGeom>
        </p:spPr>
      </p:pic>
      <p:sp>
        <p:nvSpPr>
          <p:cNvPr id="59" name="TextBox 58">
            <a:extLst>
              <a:ext uri="{FF2B5EF4-FFF2-40B4-BE49-F238E27FC236}">
                <a16:creationId xmlns:a16="http://schemas.microsoft.com/office/drawing/2014/main" id="{51A955C5-3245-AFE9-4653-69B04FB7BF9E}"/>
              </a:ext>
            </a:extLst>
          </p:cNvPr>
          <p:cNvSpPr txBox="1"/>
          <p:nvPr/>
        </p:nvSpPr>
        <p:spPr>
          <a:xfrm>
            <a:off x="1348127" y="877598"/>
            <a:ext cx="3855670" cy="646331"/>
          </a:xfrm>
          <a:prstGeom prst="rect">
            <a:avLst/>
          </a:prstGeom>
          <a:noFill/>
          <a:ln cap="rnd">
            <a:solidFill>
              <a:schemeClr val="tx1"/>
            </a:solidFill>
            <a:bevel/>
          </a:ln>
        </p:spPr>
        <p:txBody>
          <a:bodyPr wrap="square" rtlCol="0">
            <a:spAutoFit/>
          </a:bodyPr>
          <a:lstStyle/>
          <a:p>
            <a:pPr algn="ctr"/>
            <a:r>
              <a:rPr lang="en-GB" sz="1200" b="1" dirty="0" smtClean="0">
                <a:solidFill>
                  <a:schemeClr val="accent1">
                    <a:lumMod val="50000"/>
                  </a:schemeClr>
                </a:solidFill>
                <a:latin typeface="Tw Cen MT" panose="020B0602020104020603" pitchFamily="34" charset="0"/>
              </a:rPr>
              <a:t>Sound</a:t>
            </a:r>
            <a:endParaRPr lang="en-GB" sz="1200" b="1" dirty="0">
              <a:solidFill>
                <a:schemeClr val="accent1">
                  <a:lumMod val="50000"/>
                </a:schemeClr>
              </a:solidFill>
              <a:latin typeface="Tw Cen MT" panose="020B0602020104020603" pitchFamily="34" charset="0"/>
            </a:endParaRPr>
          </a:p>
          <a:p>
            <a:pPr algn="ctr"/>
            <a:r>
              <a:rPr lang="en-GB" sz="1200" dirty="0" smtClean="0">
                <a:latin typeface="Tw Cen MT" panose="020B0602020104020603" pitchFamily="34" charset="0"/>
              </a:rPr>
              <a:t>Sound is a type of energy that is created by </a:t>
            </a:r>
            <a:r>
              <a:rPr lang="en-GB" sz="1200" b="1" dirty="0" smtClean="0">
                <a:latin typeface="Tw Cen MT" panose="020B0602020104020603" pitchFamily="34" charset="0"/>
              </a:rPr>
              <a:t>vibrations. </a:t>
            </a:r>
            <a:r>
              <a:rPr lang="en-GB" sz="1200" dirty="0" smtClean="0">
                <a:latin typeface="Tw Cen MT" panose="020B0602020104020603" pitchFamily="34" charset="0"/>
              </a:rPr>
              <a:t>The louder the sound, the bigger the vibration. </a:t>
            </a:r>
          </a:p>
        </p:txBody>
      </p:sp>
      <p:pic>
        <p:nvPicPr>
          <p:cNvPr id="27" name="Picture 26"/>
          <p:cNvPicPr>
            <a:picLocks noChangeAspect="1"/>
          </p:cNvPicPr>
          <p:nvPr/>
        </p:nvPicPr>
        <p:blipFill>
          <a:blip r:embed="rId6"/>
          <a:stretch>
            <a:fillRect/>
          </a:stretch>
        </p:blipFill>
        <p:spPr>
          <a:xfrm>
            <a:off x="96033" y="194638"/>
            <a:ext cx="863533" cy="319146"/>
          </a:xfrm>
          <a:prstGeom prst="rect">
            <a:avLst/>
          </a:prstGeom>
        </p:spPr>
      </p:pic>
      <p:sp>
        <p:nvSpPr>
          <p:cNvPr id="82" name="TextBox 81">
            <a:extLst>
              <a:ext uri="{FF2B5EF4-FFF2-40B4-BE49-F238E27FC236}">
                <a16:creationId xmlns:a16="http://schemas.microsoft.com/office/drawing/2014/main" id="{51A955C5-3245-AFE9-4653-69B04FB7BF9E}"/>
              </a:ext>
            </a:extLst>
          </p:cNvPr>
          <p:cNvSpPr txBox="1"/>
          <p:nvPr/>
        </p:nvSpPr>
        <p:spPr>
          <a:xfrm>
            <a:off x="96033" y="1685576"/>
            <a:ext cx="3589616" cy="1938992"/>
          </a:xfrm>
          <a:prstGeom prst="rect">
            <a:avLst/>
          </a:prstGeom>
          <a:noFill/>
          <a:ln cap="rnd">
            <a:solidFill>
              <a:schemeClr val="tx1"/>
            </a:solidFill>
            <a:bevel/>
          </a:ln>
        </p:spPr>
        <p:txBody>
          <a:bodyPr wrap="square" rtlCol="0">
            <a:spAutoFit/>
          </a:bodyPr>
          <a:lstStyle/>
          <a:p>
            <a:pPr algn="ctr"/>
            <a:r>
              <a:rPr lang="en-GB" sz="1200" b="1" dirty="0" smtClean="0">
                <a:solidFill>
                  <a:schemeClr val="accent1">
                    <a:lumMod val="50000"/>
                  </a:schemeClr>
                </a:solidFill>
                <a:latin typeface="Tw Cen MT" panose="020B0602020104020603" pitchFamily="34" charset="0"/>
              </a:rPr>
              <a:t>Vibration</a:t>
            </a:r>
          </a:p>
          <a:p>
            <a:pPr algn="ctr"/>
            <a:r>
              <a:rPr lang="en-GB" sz="1200" dirty="0" smtClean="0">
                <a:solidFill>
                  <a:schemeClr val="accent1">
                    <a:lumMod val="50000"/>
                  </a:schemeClr>
                </a:solidFill>
                <a:latin typeface="Tw Cen MT" panose="020B0602020104020603" pitchFamily="34" charset="0"/>
              </a:rPr>
              <a:t>Vibration is a key part of making sound. It is a quick movement back and fourth, some are weak vibrations and some are strong. . A strong vibration, like a hammer hitting a nail will make a loud sound.   </a:t>
            </a:r>
            <a:endParaRPr lang="en-GB" sz="1200" dirty="0" smtClean="0">
              <a:solidFill>
                <a:schemeClr val="accent1">
                  <a:lumMod val="50000"/>
                </a:schemeClr>
              </a:solidFill>
              <a:latin typeface="Tw Cen MT" panose="020B0602020104020603" pitchFamily="34" charset="0"/>
            </a:endParaRPr>
          </a:p>
          <a:p>
            <a:pPr algn="ctr"/>
            <a:r>
              <a:rPr lang="en-GB" sz="1200" dirty="0" smtClean="0">
                <a:solidFill>
                  <a:schemeClr val="accent1">
                    <a:lumMod val="50000"/>
                  </a:schemeClr>
                </a:solidFill>
                <a:latin typeface="Tw Cen MT" panose="020B0602020104020603" pitchFamily="34" charset="0"/>
              </a:rPr>
              <a:t>The </a:t>
            </a:r>
            <a:r>
              <a:rPr lang="en-GB" sz="1200" b="1" dirty="0" smtClean="0">
                <a:solidFill>
                  <a:schemeClr val="accent1">
                    <a:lumMod val="50000"/>
                  </a:schemeClr>
                </a:solidFill>
                <a:latin typeface="Tw Cen MT" panose="020B0602020104020603" pitchFamily="34" charset="0"/>
              </a:rPr>
              <a:t>ear</a:t>
            </a:r>
            <a:r>
              <a:rPr lang="en-GB" sz="1200" dirty="0" smtClean="0">
                <a:solidFill>
                  <a:schemeClr val="accent1">
                    <a:lumMod val="50000"/>
                  </a:schemeClr>
                </a:solidFill>
                <a:latin typeface="Tw Cen MT" panose="020B0602020104020603" pitchFamily="34" charset="0"/>
              </a:rPr>
              <a:t> catches these vibrations that travel through the air and this makes the eardrums vibrate.  These vibrations are converted into electric signals in the ear and the electric signals are sent to the brain to understand.</a:t>
            </a:r>
            <a:endParaRPr lang="en-GB" sz="1200" dirty="0" smtClean="0">
              <a:solidFill>
                <a:schemeClr val="accent1">
                  <a:lumMod val="50000"/>
                </a:schemeClr>
              </a:solidFill>
              <a:latin typeface="Tw Cen MT" panose="020B0602020104020603" pitchFamily="34" charset="0"/>
            </a:endParaRPr>
          </a:p>
        </p:txBody>
      </p:sp>
      <p:sp>
        <p:nvSpPr>
          <p:cNvPr id="83" name="TextBox 82">
            <a:extLst>
              <a:ext uri="{FF2B5EF4-FFF2-40B4-BE49-F238E27FC236}">
                <a16:creationId xmlns:a16="http://schemas.microsoft.com/office/drawing/2014/main" id="{51A955C5-3245-AFE9-4653-69B04FB7BF9E}"/>
              </a:ext>
            </a:extLst>
          </p:cNvPr>
          <p:cNvSpPr txBox="1"/>
          <p:nvPr/>
        </p:nvSpPr>
        <p:spPr>
          <a:xfrm>
            <a:off x="600497" y="3764052"/>
            <a:ext cx="2208955" cy="276999"/>
          </a:xfrm>
          <a:prstGeom prst="rect">
            <a:avLst/>
          </a:prstGeom>
          <a:noFill/>
          <a:ln cap="rnd">
            <a:solidFill>
              <a:schemeClr val="tx1"/>
            </a:solidFill>
            <a:bevel/>
          </a:ln>
        </p:spPr>
        <p:txBody>
          <a:bodyPr wrap="square" rtlCol="0">
            <a:spAutoFit/>
          </a:bodyPr>
          <a:lstStyle/>
          <a:p>
            <a:pPr algn="ctr"/>
            <a:r>
              <a:rPr lang="en-GB" sz="1200" b="1" dirty="0" smtClean="0">
                <a:solidFill>
                  <a:schemeClr val="accent1">
                    <a:lumMod val="50000"/>
                  </a:schemeClr>
                </a:solidFill>
                <a:latin typeface="Tw Cen MT" panose="020B0602020104020603" pitchFamily="34" charset="0"/>
              </a:rPr>
              <a:t>Amplitude</a:t>
            </a:r>
            <a:endParaRPr lang="en-GB" sz="1200" b="1" dirty="0" smtClean="0">
              <a:solidFill>
                <a:schemeClr val="accent1">
                  <a:lumMod val="50000"/>
                </a:schemeClr>
              </a:solidFill>
              <a:latin typeface="Tw Cen MT" panose="020B0602020104020603" pitchFamily="34" charset="0"/>
            </a:endParaRPr>
          </a:p>
        </p:txBody>
      </p:sp>
      <p:sp>
        <p:nvSpPr>
          <p:cNvPr id="85" name="TextBox 84">
            <a:extLst>
              <a:ext uri="{FF2B5EF4-FFF2-40B4-BE49-F238E27FC236}">
                <a16:creationId xmlns:a16="http://schemas.microsoft.com/office/drawing/2014/main" id="{51A955C5-3245-AFE9-4653-69B04FB7BF9E}"/>
              </a:ext>
            </a:extLst>
          </p:cNvPr>
          <p:cNvSpPr txBox="1"/>
          <p:nvPr/>
        </p:nvSpPr>
        <p:spPr>
          <a:xfrm>
            <a:off x="3940247" y="3774254"/>
            <a:ext cx="2211919" cy="276999"/>
          </a:xfrm>
          <a:prstGeom prst="rect">
            <a:avLst/>
          </a:prstGeom>
          <a:noFill/>
          <a:ln cap="rnd">
            <a:solidFill>
              <a:schemeClr val="tx1"/>
            </a:solidFill>
            <a:bevel/>
          </a:ln>
        </p:spPr>
        <p:txBody>
          <a:bodyPr wrap="square" rtlCol="0">
            <a:spAutoFit/>
          </a:bodyPr>
          <a:lstStyle/>
          <a:p>
            <a:pPr algn="ctr"/>
            <a:r>
              <a:rPr lang="en-GB" sz="1200" b="1" dirty="0" smtClean="0">
                <a:solidFill>
                  <a:schemeClr val="accent1">
                    <a:lumMod val="50000"/>
                  </a:schemeClr>
                </a:solidFill>
                <a:latin typeface="Tw Cen MT" panose="020B0602020104020603" pitchFamily="34" charset="0"/>
              </a:rPr>
              <a:t>Pitch</a:t>
            </a:r>
            <a:endParaRPr lang="en-GB" sz="1200" b="1" dirty="0" smtClean="0">
              <a:solidFill>
                <a:schemeClr val="accent1">
                  <a:lumMod val="50000"/>
                </a:schemeClr>
              </a:solidFill>
              <a:latin typeface="Tw Cen MT" panose="020B0602020104020603" pitchFamily="34" charset="0"/>
            </a:endParaRPr>
          </a:p>
        </p:txBody>
      </p:sp>
      <p:pic>
        <p:nvPicPr>
          <p:cNvPr id="90" name="Picture 89"/>
          <p:cNvPicPr>
            <a:picLocks noChangeAspect="1"/>
          </p:cNvPicPr>
          <p:nvPr/>
        </p:nvPicPr>
        <p:blipFill>
          <a:blip r:embed="rId7"/>
          <a:stretch>
            <a:fillRect/>
          </a:stretch>
        </p:blipFill>
        <p:spPr>
          <a:xfrm>
            <a:off x="-1271741" y="2637769"/>
            <a:ext cx="305996" cy="398928"/>
          </a:xfrm>
          <a:prstGeom prst="rect">
            <a:avLst/>
          </a:prstGeom>
        </p:spPr>
      </p:pic>
      <p:pic>
        <p:nvPicPr>
          <p:cNvPr id="96" name="Picture 95"/>
          <p:cNvPicPr>
            <a:picLocks noChangeAspect="1"/>
          </p:cNvPicPr>
          <p:nvPr/>
        </p:nvPicPr>
        <p:blipFill>
          <a:blip r:embed="rId7"/>
          <a:stretch>
            <a:fillRect/>
          </a:stretch>
        </p:blipFill>
        <p:spPr>
          <a:xfrm>
            <a:off x="-1750194" y="2965490"/>
            <a:ext cx="305996" cy="398928"/>
          </a:xfrm>
          <a:prstGeom prst="rect">
            <a:avLst/>
          </a:prstGeom>
        </p:spPr>
      </p:pic>
      <p:pic>
        <p:nvPicPr>
          <p:cNvPr id="97" name="Picture 96"/>
          <p:cNvPicPr>
            <a:picLocks noChangeAspect="1"/>
          </p:cNvPicPr>
          <p:nvPr/>
        </p:nvPicPr>
        <p:blipFill>
          <a:blip r:embed="rId7"/>
          <a:stretch>
            <a:fillRect/>
          </a:stretch>
        </p:blipFill>
        <p:spPr>
          <a:xfrm rot="16200000">
            <a:off x="-912900" y="3092463"/>
            <a:ext cx="305996" cy="398928"/>
          </a:xfrm>
          <a:prstGeom prst="rect">
            <a:avLst/>
          </a:prstGeom>
        </p:spPr>
      </p:pic>
      <p:sp>
        <p:nvSpPr>
          <p:cNvPr id="127" name="TextBox 126">
            <a:extLst>
              <a:ext uri="{FF2B5EF4-FFF2-40B4-BE49-F238E27FC236}">
                <a16:creationId xmlns:a16="http://schemas.microsoft.com/office/drawing/2014/main" id="{51A955C5-3245-AFE9-4653-69B04FB7BF9E}"/>
              </a:ext>
            </a:extLst>
          </p:cNvPr>
          <p:cNvSpPr txBox="1"/>
          <p:nvPr/>
        </p:nvSpPr>
        <p:spPr>
          <a:xfrm>
            <a:off x="289311" y="6174971"/>
            <a:ext cx="6299291" cy="1015663"/>
          </a:xfrm>
          <a:prstGeom prst="rect">
            <a:avLst/>
          </a:prstGeom>
          <a:noFill/>
          <a:ln cap="rnd">
            <a:solidFill>
              <a:schemeClr val="tx1"/>
            </a:solidFill>
            <a:bevel/>
          </a:ln>
        </p:spPr>
        <p:txBody>
          <a:bodyPr wrap="square" rtlCol="0">
            <a:spAutoFit/>
          </a:bodyPr>
          <a:lstStyle/>
          <a:p>
            <a:pPr algn="ctr"/>
            <a:r>
              <a:rPr lang="en-GB" sz="1200" b="1" dirty="0" smtClean="0">
                <a:solidFill>
                  <a:schemeClr val="accent1">
                    <a:lumMod val="50000"/>
                  </a:schemeClr>
                </a:solidFill>
                <a:latin typeface="Tw Cen MT" panose="020B0602020104020603" pitchFamily="34" charset="0"/>
              </a:rPr>
              <a:t>Sound can travel</a:t>
            </a:r>
          </a:p>
          <a:p>
            <a:pPr algn="ctr"/>
            <a:r>
              <a:rPr lang="en-GB" sz="1200" dirty="0" smtClean="0">
                <a:latin typeface="Tw Cen MT" panose="020B0602020104020603" pitchFamily="34" charset="0"/>
              </a:rPr>
              <a:t>	Sound can travel through solids, liquids and gases. Sound will always travel as a wave, vibrating the particles in the item it is traveling through which then collide with one another. </a:t>
            </a:r>
          </a:p>
          <a:p>
            <a:pPr algn="ctr"/>
            <a:r>
              <a:rPr lang="en-GB" sz="1200" dirty="0" smtClean="0">
                <a:latin typeface="Tw Cen MT" panose="020B0602020104020603" pitchFamily="34" charset="0"/>
              </a:rPr>
              <a:t>Sound travels much slower than light, in both air and water.  You can often hear things before you see them, for example you can see lightening before you can hear it.</a:t>
            </a:r>
            <a:endParaRPr lang="en-GB" sz="1200" dirty="0">
              <a:latin typeface="Tw Cen MT" panose="020B0602020104020603" pitchFamily="34" charset="0"/>
            </a:endParaRPr>
          </a:p>
        </p:txBody>
      </p:sp>
      <p:sp>
        <p:nvSpPr>
          <p:cNvPr id="22" name="AutoShape 6" descr="gas Icon 91430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5" name="Picture 34"/>
          <p:cNvPicPr>
            <a:picLocks noChangeAspect="1"/>
          </p:cNvPicPr>
          <p:nvPr/>
        </p:nvPicPr>
        <p:blipFill>
          <a:blip r:embed="rId8"/>
          <a:stretch>
            <a:fillRect/>
          </a:stretch>
        </p:blipFill>
        <p:spPr>
          <a:xfrm>
            <a:off x="311144" y="8074103"/>
            <a:ext cx="548242" cy="530651"/>
          </a:xfrm>
          <a:prstGeom prst="rect">
            <a:avLst/>
          </a:prstGeom>
        </p:spPr>
      </p:pic>
      <p:pic>
        <p:nvPicPr>
          <p:cNvPr id="37" name="Picture 36"/>
          <p:cNvPicPr>
            <a:picLocks noChangeAspect="1"/>
          </p:cNvPicPr>
          <p:nvPr/>
        </p:nvPicPr>
        <p:blipFill>
          <a:blip r:embed="rId9"/>
          <a:stretch>
            <a:fillRect/>
          </a:stretch>
        </p:blipFill>
        <p:spPr>
          <a:xfrm>
            <a:off x="36028" y="6148443"/>
            <a:ext cx="506566" cy="468383"/>
          </a:xfrm>
          <a:prstGeom prst="rect">
            <a:avLst/>
          </a:prstGeom>
        </p:spPr>
      </p:pic>
      <p:pic>
        <p:nvPicPr>
          <p:cNvPr id="2" name="Picture 1"/>
          <p:cNvPicPr>
            <a:picLocks noChangeAspect="1"/>
          </p:cNvPicPr>
          <p:nvPr/>
        </p:nvPicPr>
        <p:blipFill>
          <a:blip r:embed="rId10"/>
          <a:stretch>
            <a:fillRect/>
          </a:stretch>
        </p:blipFill>
        <p:spPr>
          <a:xfrm>
            <a:off x="342176" y="6559640"/>
            <a:ext cx="486179" cy="531343"/>
          </a:xfrm>
          <a:prstGeom prst="rect">
            <a:avLst/>
          </a:prstGeom>
        </p:spPr>
      </p:pic>
      <p:sp>
        <p:nvSpPr>
          <p:cNvPr id="46" name="TextBox 45"/>
          <p:cNvSpPr txBox="1"/>
          <p:nvPr/>
        </p:nvSpPr>
        <p:spPr>
          <a:xfrm>
            <a:off x="-3029136" y="1950429"/>
            <a:ext cx="2953530" cy="12187952"/>
          </a:xfrm>
          <a:prstGeom prst="rect">
            <a:avLst/>
          </a:prstGeom>
          <a:noFill/>
        </p:spPr>
        <p:txBody>
          <a:bodyPr wrap="square" rtlCol="0">
            <a:spAutoFit/>
          </a:bodyPr>
          <a:lstStyle/>
          <a:p>
            <a:r>
              <a:rPr lang="en-GB" dirty="0" smtClean="0"/>
              <a:t>Science</a:t>
            </a:r>
          </a:p>
          <a:p>
            <a:r>
              <a:rPr lang="en-GB" dirty="0" smtClean="0"/>
              <a:t>Sound</a:t>
            </a:r>
          </a:p>
          <a:p>
            <a:r>
              <a:rPr lang="en-GB" dirty="0" smtClean="0"/>
              <a:t>Source</a:t>
            </a:r>
          </a:p>
          <a:p>
            <a:r>
              <a:rPr lang="en-GB" dirty="0" smtClean="0"/>
              <a:t>Travel</a:t>
            </a:r>
          </a:p>
          <a:p>
            <a:r>
              <a:rPr lang="en-GB" dirty="0" smtClean="0"/>
              <a:t>Pitch</a:t>
            </a:r>
          </a:p>
          <a:p>
            <a:r>
              <a:rPr lang="en-GB" dirty="0" smtClean="0"/>
              <a:t>Volume</a:t>
            </a:r>
          </a:p>
          <a:p>
            <a:r>
              <a:rPr lang="en-GB" dirty="0" smtClean="0"/>
              <a:t>Loud</a:t>
            </a:r>
          </a:p>
          <a:p>
            <a:r>
              <a:rPr lang="en-GB" dirty="0" smtClean="0"/>
              <a:t>Insulation</a:t>
            </a:r>
          </a:p>
          <a:p>
            <a:r>
              <a:rPr lang="en-GB" dirty="0" smtClean="0"/>
              <a:t>Vibrate</a:t>
            </a:r>
          </a:p>
          <a:p>
            <a:r>
              <a:rPr lang="en-GB" dirty="0" smtClean="0"/>
              <a:t>Vibration</a:t>
            </a:r>
          </a:p>
          <a:p>
            <a:r>
              <a:rPr lang="en-GB" dirty="0" smtClean="0"/>
              <a:t>Faint </a:t>
            </a:r>
          </a:p>
          <a:p>
            <a:endParaRPr lang="en-GB" dirty="0"/>
          </a:p>
          <a:p>
            <a:r>
              <a:rPr lang="en-GB" sz="1400" dirty="0" smtClean="0"/>
              <a:t>Reduced </a:t>
            </a:r>
            <a:r>
              <a:rPr lang="en-GB" sz="1400" dirty="0" err="1" smtClean="0"/>
              <a:t>ineqeuality</a:t>
            </a:r>
            <a:endParaRPr lang="en-GB" sz="1400" dirty="0" smtClean="0"/>
          </a:p>
          <a:p>
            <a:pPr lvl="0"/>
            <a:r>
              <a:rPr lang="en-GB" sz="1400" dirty="0"/>
              <a:t>Can name sound sources and state that sounds are produced by the vibration of the object</a:t>
            </a:r>
          </a:p>
          <a:p>
            <a:pPr lvl="0"/>
            <a:r>
              <a:rPr lang="en-GB" sz="1400" dirty="0"/>
              <a:t>Can state that sounds travel through different mediums such as air, water, metal</a:t>
            </a:r>
          </a:p>
          <a:p>
            <a:pPr lvl="0"/>
            <a:r>
              <a:rPr lang="en-GB" sz="1400" dirty="0"/>
              <a:t>Can give examples to demonstrate how the pitch of a sound are linked to the features of the object that produced it</a:t>
            </a:r>
          </a:p>
          <a:p>
            <a:pPr lvl="0"/>
            <a:r>
              <a:rPr lang="en-GB" sz="1400" dirty="0"/>
              <a:t>Can give examples of how to change the volume of a sound e.g. increase the size of vibrations by hitting or blowing harder</a:t>
            </a:r>
          </a:p>
          <a:p>
            <a:r>
              <a:rPr lang="en-GB" sz="1400" dirty="0"/>
              <a:t>Can give examples to demonstrate that sounds get fainter as the distance from the sound source increases</a:t>
            </a:r>
            <a:r>
              <a:rPr lang="en-GB" sz="1400" dirty="0" smtClean="0"/>
              <a:t> </a:t>
            </a:r>
          </a:p>
          <a:p>
            <a:endParaRPr lang="en-GB" sz="1400" dirty="0" smtClean="0"/>
          </a:p>
          <a:p>
            <a:pPr lvl="0"/>
            <a:r>
              <a:rPr lang="en-GB" sz="1400" dirty="0"/>
              <a:t>identify how sounds are made, associating some of them with something vibrating </a:t>
            </a:r>
          </a:p>
          <a:p>
            <a:pPr lvl="0"/>
            <a:r>
              <a:rPr lang="en-GB" sz="1400" dirty="0"/>
              <a:t>recognise that vibrations from sounds travel through a medium to the ear find patterns between the pitch of a sound and features of the object that produced it </a:t>
            </a:r>
          </a:p>
          <a:p>
            <a:pPr lvl="0"/>
            <a:r>
              <a:rPr lang="en-GB" sz="1400" dirty="0"/>
              <a:t>find patterns between the volume of a sound and the strength of the vibrations that produced it </a:t>
            </a:r>
          </a:p>
          <a:p>
            <a:r>
              <a:rPr lang="en-GB" sz="1400" dirty="0"/>
              <a:t>recognise that sounds get fainter as the distance from the sound source increases</a:t>
            </a:r>
            <a:endParaRPr lang="en-GB" sz="1100" dirty="0" smtClean="0"/>
          </a:p>
          <a:p>
            <a:endParaRPr lang="en-GB" dirty="0"/>
          </a:p>
          <a:p>
            <a:endParaRPr lang="en-GB" dirty="0" smtClean="0"/>
          </a:p>
          <a:p>
            <a:endParaRPr lang="en-GB" dirty="0"/>
          </a:p>
          <a:p>
            <a:r>
              <a:rPr lang="en-GB" dirty="0" smtClean="0"/>
              <a:t>Aristotle </a:t>
            </a:r>
          </a:p>
          <a:p>
            <a:endParaRPr lang="en-GB" dirty="0"/>
          </a:p>
          <a:p>
            <a:endParaRPr lang="en-GB" dirty="0"/>
          </a:p>
        </p:txBody>
      </p:sp>
      <p:pic>
        <p:nvPicPr>
          <p:cNvPr id="4" name="Picture 3"/>
          <p:cNvPicPr>
            <a:picLocks noChangeAspect="1"/>
          </p:cNvPicPr>
          <p:nvPr/>
        </p:nvPicPr>
        <p:blipFill>
          <a:blip r:embed="rId11"/>
          <a:stretch>
            <a:fillRect/>
          </a:stretch>
        </p:blipFill>
        <p:spPr>
          <a:xfrm>
            <a:off x="2915024" y="8044405"/>
            <a:ext cx="721875" cy="571035"/>
          </a:xfrm>
          <a:prstGeom prst="rect">
            <a:avLst/>
          </a:prstGeom>
        </p:spPr>
      </p:pic>
      <p:pic>
        <p:nvPicPr>
          <p:cNvPr id="15" name="Picture 14"/>
          <p:cNvPicPr>
            <a:picLocks noChangeAspect="1"/>
          </p:cNvPicPr>
          <p:nvPr/>
        </p:nvPicPr>
        <p:blipFill>
          <a:blip r:embed="rId12"/>
          <a:stretch>
            <a:fillRect/>
          </a:stretch>
        </p:blipFill>
        <p:spPr>
          <a:xfrm>
            <a:off x="4708765" y="8074622"/>
            <a:ext cx="990063" cy="595091"/>
          </a:xfrm>
          <a:prstGeom prst="rect">
            <a:avLst/>
          </a:prstGeom>
        </p:spPr>
      </p:pic>
      <p:pic>
        <p:nvPicPr>
          <p:cNvPr id="16" name="Picture 15"/>
          <p:cNvPicPr>
            <a:picLocks noChangeAspect="1"/>
          </p:cNvPicPr>
          <p:nvPr/>
        </p:nvPicPr>
        <p:blipFill>
          <a:blip r:embed="rId13"/>
          <a:stretch>
            <a:fillRect/>
          </a:stretch>
        </p:blipFill>
        <p:spPr>
          <a:xfrm>
            <a:off x="5418210" y="675688"/>
            <a:ext cx="850838" cy="842996"/>
          </a:xfrm>
          <a:prstGeom prst="rect">
            <a:avLst/>
          </a:prstGeom>
        </p:spPr>
      </p:pic>
      <p:pic>
        <p:nvPicPr>
          <p:cNvPr id="17" name="Picture 16"/>
          <p:cNvPicPr>
            <a:picLocks noChangeAspect="1"/>
          </p:cNvPicPr>
          <p:nvPr/>
        </p:nvPicPr>
        <p:blipFill>
          <a:blip r:embed="rId14"/>
          <a:stretch>
            <a:fillRect/>
          </a:stretch>
        </p:blipFill>
        <p:spPr>
          <a:xfrm>
            <a:off x="259317" y="725101"/>
            <a:ext cx="846417" cy="780217"/>
          </a:xfrm>
          <a:prstGeom prst="rect">
            <a:avLst/>
          </a:prstGeom>
        </p:spPr>
      </p:pic>
      <p:pic>
        <p:nvPicPr>
          <p:cNvPr id="18" name="Picture 17"/>
          <p:cNvPicPr>
            <a:picLocks noChangeAspect="1"/>
          </p:cNvPicPr>
          <p:nvPr/>
        </p:nvPicPr>
        <p:blipFill>
          <a:blip r:embed="rId15"/>
          <a:stretch>
            <a:fillRect/>
          </a:stretch>
        </p:blipFill>
        <p:spPr>
          <a:xfrm>
            <a:off x="2098827" y="8036230"/>
            <a:ext cx="609539" cy="615157"/>
          </a:xfrm>
          <a:prstGeom prst="rect">
            <a:avLst/>
          </a:prstGeom>
        </p:spPr>
      </p:pic>
      <p:pic>
        <p:nvPicPr>
          <p:cNvPr id="19" name="Picture 18"/>
          <p:cNvPicPr>
            <a:picLocks noChangeAspect="1"/>
          </p:cNvPicPr>
          <p:nvPr/>
        </p:nvPicPr>
        <p:blipFill>
          <a:blip r:embed="rId16"/>
          <a:stretch>
            <a:fillRect/>
          </a:stretch>
        </p:blipFill>
        <p:spPr>
          <a:xfrm>
            <a:off x="3940247" y="8063309"/>
            <a:ext cx="623770" cy="595091"/>
          </a:xfrm>
          <a:prstGeom prst="rect">
            <a:avLst/>
          </a:prstGeom>
        </p:spPr>
      </p:pic>
      <p:pic>
        <p:nvPicPr>
          <p:cNvPr id="20" name="Picture 19"/>
          <p:cNvPicPr>
            <a:picLocks noChangeAspect="1"/>
          </p:cNvPicPr>
          <p:nvPr/>
        </p:nvPicPr>
        <p:blipFill>
          <a:blip r:embed="rId17"/>
          <a:stretch>
            <a:fillRect/>
          </a:stretch>
        </p:blipFill>
        <p:spPr>
          <a:xfrm>
            <a:off x="1027946" y="8026468"/>
            <a:ext cx="787021" cy="661905"/>
          </a:xfrm>
          <a:prstGeom prst="rect">
            <a:avLst/>
          </a:prstGeom>
        </p:spPr>
      </p:pic>
      <p:pic>
        <p:nvPicPr>
          <p:cNvPr id="21" name="Picture 20"/>
          <p:cNvPicPr>
            <a:picLocks noChangeAspect="1"/>
          </p:cNvPicPr>
          <p:nvPr/>
        </p:nvPicPr>
        <p:blipFill>
          <a:blip r:embed="rId18"/>
          <a:stretch>
            <a:fillRect/>
          </a:stretch>
        </p:blipFill>
        <p:spPr>
          <a:xfrm>
            <a:off x="5865566" y="8061582"/>
            <a:ext cx="664782" cy="699093"/>
          </a:xfrm>
          <a:prstGeom prst="rect">
            <a:avLst/>
          </a:prstGeom>
        </p:spPr>
      </p:pic>
      <p:pic>
        <p:nvPicPr>
          <p:cNvPr id="26" name="Picture 25"/>
          <p:cNvPicPr>
            <a:picLocks noChangeAspect="1"/>
          </p:cNvPicPr>
          <p:nvPr/>
        </p:nvPicPr>
        <p:blipFill>
          <a:blip r:embed="rId19"/>
          <a:stretch>
            <a:fillRect/>
          </a:stretch>
        </p:blipFill>
        <p:spPr>
          <a:xfrm>
            <a:off x="985545" y="198100"/>
            <a:ext cx="449877" cy="477746"/>
          </a:xfrm>
          <a:prstGeom prst="rect">
            <a:avLst/>
          </a:prstGeom>
        </p:spPr>
      </p:pic>
      <p:pic>
        <p:nvPicPr>
          <p:cNvPr id="3" name="Picture 2"/>
          <p:cNvPicPr>
            <a:picLocks noChangeAspect="1"/>
          </p:cNvPicPr>
          <p:nvPr/>
        </p:nvPicPr>
        <p:blipFill>
          <a:blip r:embed="rId20"/>
          <a:stretch>
            <a:fillRect/>
          </a:stretch>
        </p:blipFill>
        <p:spPr>
          <a:xfrm>
            <a:off x="155039" y="4219692"/>
            <a:ext cx="3190664" cy="1834659"/>
          </a:xfrm>
          <a:prstGeom prst="rect">
            <a:avLst/>
          </a:prstGeom>
        </p:spPr>
      </p:pic>
      <p:pic>
        <p:nvPicPr>
          <p:cNvPr id="8" name="Picture 7"/>
          <p:cNvPicPr>
            <a:picLocks noChangeAspect="1"/>
          </p:cNvPicPr>
          <p:nvPr/>
        </p:nvPicPr>
        <p:blipFill>
          <a:blip r:embed="rId21"/>
          <a:stretch>
            <a:fillRect/>
          </a:stretch>
        </p:blipFill>
        <p:spPr>
          <a:xfrm>
            <a:off x="3473758" y="4212613"/>
            <a:ext cx="3163329" cy="1819654"/>
          </a:xfrm>
          <a:prstGeom prst="rect">
            <a:avLst/>
          </a:prstGeom>
        </p:spPr>
      </p:pic>
      <p:pic>
        <p:nvPicPr>
          <p:cNvPr id="23" name="Picture 22"/>
          <p:cNvPicPr>
            <a:picLocks noChangeAspect="1"/>
          </p:cNvPicPr>
          <p:nvPr/>
        </p:nvPicPr>
        <p:blipFill>
          <a:blip r:embed="rId22"/>
          <a:stretch>
            <a:fillRect/>
          </a:stretch>
        </p:blipFill>
        <p:spPr>
          <a:xfrm>
            <a:off x="3737597" y="1720436"/>
            <a:ext cx="2885358" cy="1829369"/>
          </a:xfrm>
          <a:prstGeom prst="rect">
            <a:avLst/>
          </a:prstGeom>
        </p:spPr>
      </p:pic>
      <p:sp>
        <p:nvSpPr>
          <p:cNvPr id="45" name="TextBox 44">
            <a:extLst>
              <a:ext uri="{FF2B5EF4-FFF2-40B4-BE49-F238E27FC236}">
                <a16:creationId xmlns:a16="http://schemas.microsoft.com/office/drawing/2014/main" id="{51A955C5-3245-AFE9-4653-69B04FB7BF9E}"/>
              </a:ext>
            </a:extLst>
          </p:cNvPr>
          <p:cNvSpPr txBox="1"/>
          <p:nvPr/>
        </p:nvSpPr>
        <p:spPr>
          <a:xfrm>
            <a:off x="307975" y="7320531"/>
            <a:ext cx="6299291" cy="646331"/>
          </a:xfrm>
          <a:prstGeom prst="rect">
            <a:avLst/>
          </a:prstGeom>
          <a:noFill/>
          <a:ln cap="rnd">
            <a:solidFill>
              <a:schemeClr val="tx1"/>
            </a:solidFill>
            <a:bevel/>
          </a:ln>
        </p:spPr>
        <p:txBody>
          <a:bodyPr wrap="square" rtlCol="0">
            <a:spAutoFit/>
          </a:bodyPr>
          <a:lstStyle/>
          <a:p>
            <a:pPr algn="ctr"/>
            <a:r>
              <a:rPr lang="en-GB" sz="1200" b="1" dirty="0" smtClean="0">
                <a:solidFill>
                  <a:schemeClr val="accent1">
                    <a:lumMod val="50000"/>
                  </a:schemeClr>
                </a:solidFill>
                <a:latin typeface="Tw Cen MT" panose="020B0602020104020603" pitchFamily="34" charset="0"/>
              </a:rPr>
              <a:t>Soundproofing</a:t>
            </a:r>
            <a:endParaRPr lang="en-GB" sz="1200" b="1" dirty="0" smtClean="0">
              <a:solidFill>
                <a:schemeClr val="accent1">
                  <a:lumMod val="50000"/>
                </a:schemeClr>
              </a:solidFill>
              <a:latin typeface="Tw Cen MT" panose="020B0602020104020603" pitchFamily="34" charset="0"/>
            </a:endParaRPr>
          </a:p>
          <a:p>
            <a:pPr algn="ctr"/>
            <a:r>
              <a:rPr lang="en-GB" sz="1200" dirty="0" smtClean="0">
                <a:latin typeface="Tw Cen MT" panose="020B0602020104020603" pitchFamily="34" charset="0"/>
              </a:rPr>
              <a:t>	</a:t>
            </a:r>
            <a:r>
              <a:rPr lang="en-GB" sz="1200" dirty="0" smtClean="0">
                <a:latin typeface="Tw Cen MT" panose="020B0602020104020603" pitchFamily="34" charset="0"/>
              </a:rPr>
              <a:t>Soundproofing is when we </a:t>
            </a:r>
            <a:r>
              <a:rPr lang="en-GB" sz="1200" dirty="0" smtClean="0">
                <a:latin typeface="Tw Cen MT" panose="020B0602020104020603" pitchFamily="34" charset="0"/>
              </a:rPr>
              <a:t>absorb the sound so that we cannot hear it.  Absorbing sound is useful when you live near or work in busy places.  It is important to protect the ear from loud years.</a:t>
            </a:r>
            <a:endParaRPr lang="en-GB" sz="1200" dirty="0">
              <a:latin typeface="Tw Cen MT" panose="020B0602020104020603" pitchFamily="34" charset="0"/>
            </a:endParaRPr>
          </a:p>
        </p:txBody>
      </p:sp>
    </p:spTree>
    <p:extLst>
      <p:ext uri="{BB962C8B-B14F-4D97-AF65-F5344CB8AC3E}">
        <p14:creationId xmlns:p14="http://schemas.microsoft.com/office/powerpoint/2010/main" val="2738722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37830</TotalTime>
  <Words>316</Words>
  <Application>Microsoft Office PowerPoint</Application>
  <PresentationFormat>A4 Paper (210x297 mm)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Tw Cen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Anderson</dc:creator>
  <cp:lastModifiedBy>Sonia Wall</cp:lastModifiedBy>
  <cp:revision>123</cp:revision>
  <cp:lastPrinted>2022-12-19T09:01:37Z</cp:lastPrinted>
  <dcterms:created xsi:type="dcterms:W3CDTF">2022-06-28T18:53:18Z</dcterms:created>
  <dcterms:modified xsi:type="dcterms:W3CDTF">2023-02-27T08:15:30Z</dcterms:modified>
</cp:coreProperties>
</file>