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4" autoAdjust="0"/>
    <p:restoredTop sz="94906"/>
  </p:normalViewPr>
  <p:slideViewPr>
    <p:cSldViewPr snapToGrid="0">
      <p:cViewPr varScale="1">
        <p:scale>
          <a:sx n="65" d="100"/>
          <a:sy n="65" d="100"/>
        </p:scale>
        <p:origin x="26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21/02/2023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4925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21/02/2023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121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21/02/2023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4771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21/02/2023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4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21/02/2023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1844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21/02/2023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296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21/02/2023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2469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21/02/2023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10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21/02/2023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1276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21/02/2023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066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21/02/2023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939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C7F5-7F76-46F2-8BCC-9DA071A6F76A}" type="datetimeFigureOut">
              <a:rPr lang="en-GB" smtClean="0"/>
              <a:t>21/02/2023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5AF29-9618-4623-832F-7F4D857FFF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319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26" Type="http://schemas.openxmlformats.org/officeDocument/2006/relationships/image" Target="../media/image25.png"/><Relationship Id="rId3" Type="http://schemas.openxmlformats.org/officeDocument/2006/relationships/image" Target="../media/image2.JP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5" Type="http://schemas.openxmlformats.org/officeDocument/2006/relationships/image" Target="../media/image24.png"/><Relationship Id="rId2" Type="http://schemas.openxmlformats.org/officeDocument/2006/relationships/image" Target="../media/image1.JPG"/><Relationship Id="rId16" Type="http://schemas.openxmlformats.org/officeDocument/2006/relationships/image" Target="../media/image15.jpe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2BF94-EACB-2063-6CE0-B55FD182D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670" y="156411"/>
            <a:ext cx="494046" cy="4800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BF9E9A-D530-2596-2C7A-6C61BA14D996}"/>
              </a:ext>
            </a:extLst>
          </p:cNvPr>
          <p:cNvSpPr txBox="1"/>
          <p:nvPr/>
        </p:nvSpPr>
        <p:spPr>
          <a:xfrm>
            <a:off x="1687915" y="77912"/>
            <a:ext cx="3425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u="sng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Art Knowledge </a:t>
            </a:r>
            <a:r>
              <a:rPr lang="en-GB" sz="1600" b="1" u="sng" dirty="0">
                <a:solidFill>
                  <a:srgbClr val="002060"/>
                </a:solidFill>
                <a:latin typeface="Tw Cen MT" panose="020B0602020104020603" pitchFamily="34" charset="0"/>
              </a:rPr>
              <a:t>Organiser </a:t>
            </a:r>
            <a:br>
              <a:rPr lang="en-GB" sz="1600" b="1" u="sng" dirty="0">
                <a:solidFill>
                  <a:srgbClr val="002060"/>
                </a:solidFill>
                <a:latin typeface="Tw Cen MT" panose="020B0602020104020603" pitchFamily="34" charset="0"/>
              </a:rPr>
            </a:br>
            <a:r>
              <a:rPr lang="en-GB" sz="1600" b="1" u="sng" dirty="0" smtClean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How does inequality affect someone’s life</a:t>
            </a:r>
            <a:r>
              <a:rPr lang="en-GB" sz="1600" b="1" u="sng" dirty="0" smtClean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?</a:t>
            </a:r>
            <a:endParaRPr lang="en-GB" sz="1600" b="1" u="sng" dirty="0">
              <a:solidFill>
                <a:schemeClr val="accent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044" name="TextBox 1043">
            <a:extLst>
              <a:ext uri="{FF2B5EF4-FFF2-40B4-BE49-F238E27FC236}">
                <a16:creationId xmlns:a16="http://schemas.microsoft.com/office/drawing/2014/main" id="{4CDEC6E8-FBBB-B22A-7444-E5E675833AEF}"/>
              </a:ext>
            </a:extLst>
          </p:cNvPr>
          <p:cNvSpPr txBox="1"/>
          <p:nvPr/>
        </p:nvSpPr>
        <p:spPr>
          <a:xfrm>
            <a:off x="4295864" y="8370506"/>
            <a:ext cx="1401878" cy="1277273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u="sng" dirty="0">
                <a:solidFill>
                  <a:srgbClr val="002060"/>
                </a:solidFill>
                <a:latin typeface="Tw Cen MT" panose="020B0602020104020603" pitchFamily="34" charset="0"/>
              </a:rPr>
              <a:t>Vocabulary Tier 3</a:t>
            </a:r>
          </a:p>
          <a:p>
            <a:r>
              <a:rPr lang="en-GB" sz="1100" dirty="0" smtClean="0">
                <a:latin typeface="Tw Cen MT" panose="020B0602020104020603" pitchFamily="34" charset="0"/>
              </a:rPr>
              <a:t>Pointillism</a:t>
            </a:r>
          </a:p>
          <a:p>
            <a:r>
              <a:rPr lang="en-GB" sz="11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Blending</a:t>
            </a:r>
          </a:p>
          <a:p>
            <a:r>
              <a:rPr lang="en-GB" sz="11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Impressionism</a:t>
            </a:r>
          </a:p>
          <a:p>
            <a:r>
              <a:rPr lang="en-GB" sz="11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Sketch</a:t>
            </a:r>
          </a:p>
          <a:p>
            <a:r>
              <a:rPr lang="en-GB" sz="11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Vertical</a:t>
            </a:r>
          </a:p>
          <a:p>
            <a:r>
              <a:rPr lang="en-GB" sz="1100" smtClean="0">
                <a:solidFill>
                  <a:srgbClr val="002060"/>
                </a:solidFill>
                <a:latin typeface="Tw Cen MT" panose="020B0602020104020603" pitchFamily="34" charset="0"/>
              </a:rPr>
              <a:t>Horizontal</a:t>
            </a:r>
            <a:endParaRPr lang="en-GB" sz="1100" dirty="0" smtClean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pic>
        <p:nvPicPr>
          <p:cNvPr id="1051" name="Picture 1050">
            <a:extLst>
              <a:ext uri="{FF2B5EF4-FFF2-40B4-BE49-F238E27FC236}">
                <a16:creationId xmlns:a16="http://schemas.microsoft.com/office/drawing/2014/main" id="{0FEA88E7-5E3F-E8F7-CB43-F9623FCB6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60" y="8643811"/>
            <a:ext cx="806408" cy="980767"/>
          </a:xfrm>
          <a:prstGeom prst="rect">
            <a:avLst/>
          </a:prstGeom>
        </p:spPr>
      </p:pic>
      <p:pic>
        <p:nvPicPr>
          <p:cNvPr id="1053" name="Picture 1052">
            <a:extLst>
              <a:ext uri="{FF2B5EF4-FFF2-40B4-BE49-F238E27FC236}">
                <a16:creationId xmlns:a16="http://schemas.microsoft.com/office/drawing/2014/main" id="{D9429D63-E0D1-4A2D-51B2-72A66461F5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123" y="8724585"/>
            <a:ext cx="773248" cy="806230"/>
          </a:xfrm>
          <a:prstGeom prst="rect">
            <a:avLst/>
          </a:prstGeom>
        </p:spPr>
      </p:pic>
      <p:pic>
        <p:nvPicPr>
          <p:cNvPr id="1055" name="Picture 1054">
            <a:extLst>
              <a:ext uri="{FF2B5EF4-FFF2-40B4-BE49-F238E27FC236}">
                <a16:creationId xmlns:a16="http://schemas.microsoft.com/office/drawing/2014/main" id="{3956FF55-F548-4B1B-5FB5-BFFC1D3E18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944" y="8724585"/>
            <a:ext cx="603788" cy="8293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659" y="84207"/>
            <a:ext cx="6694057" cy="9759508"/>
          </a:xfrm>
          <a:prstGeom prst="rect">
            <a:avLst/>
          </a:prstGeom>
          <a:noFill/>
          <a:ln w="317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3053B035-2FB2-1D46-90B4-0B3CFD14E7D3}"/>
              </a:ext>
            </a:extLst>
          </p:cNvPr>
          <p:cNvSpPr txBox="1"/>
          <p:nvPr/>
        </p:nvSpPr>
        <p:spPr>
          <a:xfrm>
            <a:off x="1195247" y="8375334"/>
            <a:ext cx="1353262" cy="1277273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u="sng" dirty="0">
                <a:solidFill>
                  <a:srgbClr val="002060"/>
                </a:solidFill>
                <a:latin typeface="Tw Cen MT" panose="020B0602020104020603" pitchFamily="34" charset="0"/>
              </a:rPr>
              <a:t>Vocabulary Tier 2</a:t>
            </a:r>
          </a:p>
          <a:p>
            <a:r>
              <a:rPr lang="en-GB" sz="1100" dirty="0" smtClean="0">
                <a:latin typeface="Tw Cen MT" panose="020B0602020104020603" pitchFamily="34" charset="0"/>
              </a:rPr>
              <a:t>Experiment</a:t>
            </a:r>
          </a:p>
          <a:p>
            <a:r>
              <a:rPr lang="en-GB" sz="11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Tools</a:t>
            </a:r>
          </a:p>
          <a:p>
            <a:r>
              <a:rPr lang="en-GB" sz="11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Techniques</a:t>
            </a:r>
          </a:p>
          <a:p>
            <a:r>
              <a:rPr lang="en-GB" sz="11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Colour</a:t>
            </a:r>
          </a:p>
          <a:p>
            <a:r>
              <a:rPr lang="en-GB" sz="11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Dots</a:t>
            </a:r>
          </a:p>
          <a:p>
            <a:endParaRPr lang="en-GB" sz="1100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678576" y="187674"/>
            <a:ext cx="1122530" cy="614195"/>
            <a:chOff x="0" y="0"/>
            <a:chExt cx="1556657" cy="713014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929" y="0"/>
              <a:ext cx="1131570" cy="711200"/>
            </a:xfrm>
            <a:prstGeom prst="rect">
              <a:avLst/>
            </a:prstGeom>
          </p:spPr>
        </p:pic>
        <p:sp>
          <p:nvSpPr>
            <p:cNvPr id="82" name="Text Box 2"/>
            <p:cNvSpPr txBox="1"/>
            <p:nvPr/>
          </p:nvSpPr>
          <p:spPr>
            <a:xfrm>
              <a:off x="0" y="146958"/>
              <a:ext cx="1556657" cy="56605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n-GB" sz="1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F7FBBC7-A7EA-B144-AD4D-FFE95AD754E8}"/>
              </a:ext>
            </a:extLst>
          </p:cNvPr>
          <p:cNvGrpSpPr/>
          <p:nvPr/>
        </p:nvGrpSpPr>
        <p:grpSpPr>
          <a:xfrm>
            <a:off x="4232804" y="4027378"/>
            <a:ext cx="2222754" cy="1787387"/>
            <a:chOff x="-927" y="18661"/>
            <a:chExt cx="1295899" cy="1079500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7F4EF4E3-1898-C842-8A89-9C93013BA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967" y="18661"/>
              <a:ext cx="1183005" cy="1079500"/>
            </a:xfrm>
            <a:prstGeom prst="rect">
              <a:avLst/>
            </a:prstGeom>
          </p:spPr>
        </p:pic>
        <p:sp>
          <p:nvSpPr>
            <p:cNvPr id="89" name="Text Box 176">
              <a:extLst>
                <a:ext uri="{FF2B5EF4-FFF2-40B4-BE49-F238E27FC236}">
                  <a16:creationId xmlns:a16="http://schemas.microsoft.com/office/drawing/2014/main" id="{A93784AF-64DD-0B40-8BF4-B46174D0E2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27" y="36690"/>
              <a:ext cx="1039495" cy="895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45720" rIns="0" bIns="45720" numCol="1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GB" b="1" i="1" dirty="0" smtClean="0">
                  <a:latin typeface="Tw Cen MT" panose="020B0602020104020603" pitchFamily="34" charset="77"/>
                </a:rPr>
                <a:t>Artist</a:t>
              </a:r>
              <a:endParaRPr lang="en-GB" sz="1100" b="1" i="1" dirty="0">
                <a:latin typeface="Tw Cen MT" panose="020B0602020104020603" pitchFamily="34" charset="77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GB" sz="1100" b="1" i="1" dirty="0" smtClean="0">
                  <a:latin typeface="Tw Cen MT" panose="020B0602020104020603" pitchFamily="34" charset="77"/>
                </a:rPr>
                <a:t>Georges Seurat</a:t>
              </a:r>
              <a:endParaRPr lang="en-GB" sz="1100" dirty="0" smtClean="0">
                <a:latin typeface="Tw Cen MT" panose="020B0602020104020603" pitchFamily="34" charset="77"/>
              </a:endParaRP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18544701-FA26-6E40-A347-438E742495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7635" y="2619808"/>
            <a:ext cx="418036" cy="41803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51A955C5-3245-AFE9-4653-69B04FB7BF9E}"/>
              </a:ext>
            </a:extLst>
          </p:cNvPr>
          <p:cNvSpPr txBox="1"/>
          <p:nvPr/>
        </p:nvSpPr>
        <p:spPr>
          <a:xfrm>
            <a:off x="1465188" y="904569"/>
            <a:ext cx="3932796" cy="553998"/>
          </a:xfrm>
          <a:prstGeom prst="rect">
            <a:avLst/>
          </a:prstGeom>
          <a:noFill/>
          <a:ln cap="rnd"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Pointillism</a:t>
            </a:r>
          </a:p>
          <a:p>
            <a:pPr algn="ctr"/>
            <a:r>
              <a:rPr lang="en-GB" sz="1000" dirty="0" smtClean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A technique of painting in which small, distinct dots of pure colour are applied in patterns to form an image.</a:t>
            </a:r>
            <a:endParaRPr lang="en-GB" sz="1000" dirty="0">
              <a:solidFill>
                <a:schemeClr val="accent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C8BF4D8-3249-D973-3E27-839F10F6768A}"/>
              </a:ext>
            </a:extLst>
          </p:cNvPr>
          <p:cNvSpPr txBox="1"/>
          <p:nvPr/>
        </p:nvSpPr>
        <p:spPr>
          <a:xfrm>
            <a:off x="5074967" y="396982"/>
            <a:ext cx="15898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Term    Spring_2</a:t>
            </a:r>
            <a:endParaRPr lang="en-GB" sz="1100" dirty="0">
              <a:solidFill>
                <a:schemeClr val="accent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DEFE92F-8C75-553F-D26B-6CB6BE4ADF14}"/>
              </a:ext>
            </a:extLst>
          </p:cNvPr>
          <p:cNvSpPr txBox="1"/>
          <p:nvPr/>
        </p:nvSpPr>
        <p:spPr>
          <a:xfrm>
            <a:off x="4722367" y="200490"/>
            <a:ext cx="11518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         </a:t>
            </a:r>
            <a:r>
              <a:rPr lang="en-GB" sz="1100" dirty="0" smtClean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Year   4</a:t>
            </a:r>
            <a:endParaRPr lang="en-GB" sz="1100" dirty="0">
              <a:solidFill>
                <a:schemeClr val="accent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5460406" y="2725556"/>
            <a:ext cx="278326" cy="362854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51A955C5-3245-AFE9-4653-69B04FB7BF9E}"/>
              </a:ext>
            </a:extLst>
          </p:cNvPr>
          <p:cNvSpPr txBox="1"/>
          <p:nvPr/>
        </p:nvSpPr>
        <p:spPr>
          <a:xfrm>
            <a:off x="237968" y="3503954"/>
            <a:ext cx="4133478" cy="2554545"/>
          </a:xfrm>
          <a:prstGeom prst="rect">
            <a:avLst/>
          </a:prstGeom>
          <a:noFill/>
          <a:ln cap="rnd"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How to sketch a face</a:t>
            </a:r>
          </a:p>
          <a:p>
            <a:pPr algn="ctr"/>
            <a:endParaRPr lang="en-GB" sz="1000" b="1" dirty="0">
              <a:solidFill>
                <a:schemeClr val="accent1">
                  <a:lumMod val="50000"/>
                </a:schemeClr>
              </a:solidFill>
              <a:latin typeface="Tw Cen MT" panose="020B0602020104020603" pitchFamily="34" charset="0"/>
            </a:endParaRPr>
          </a:p>
          <a:p>
            <a:pPr algn="ctr"/>
            <a:endParaRPr lang="en-GB" sz="1000" b="1" dirty="0" smtClean="0">
              <a:solidFill>
                <a:schemeClr val="accent1">
                  <a:lumMod val="50000"/>
                </a:schemeClr>
              </a:solidFill>
              <a:latin typeface="Tw Cen MT" panose="020B0602020104020603" pitchFamily="34" charset="0"/>
            </a:endParaRPr>
          </a:p>
          <a:p>
            <a:pPr algn="ctr"/>
            <a:endParaRPr lang="en-GB" sz="1000" b="1" dirty="0">
              <a:solidFill>
                <a:schemeClr val="accent1">
                  <a:lumMod val="50000"/>
                </a:schemeClr>
              </a:solidFill>
              <a:latin typeface="Tw Cen MT" panose="020B0602020104020603" pitchFamily="34" charset="0"/>
            </a:endParaRPr>
          </a:p>
          <a:p>
            <a:pPr algn="ctr"/>
            <a:endParaRPr lang="en-GB" sz="1000" b="1" dirty="0" smtClean="0">
              <a:solidFill>
                <a:schemeClr val="accent1">
                  <a:lumMod val="50000"/>
                </a:schemeClr>
              </a:solidFill>
              <a:latin typeface="Tw Cen MT" panose="020B0602020104020603" pitchFamily="34" charset="0"/>
            </a:endParaRPr>
          </a:p>
          <a:p>
            <a:pPr algn="ctr"/>
            <a:endParaRPr lang="en-GB" sz="1000" b="1" dirty="0" smtClean="0">
              <a:solidFill>
                <a:schemeClr val="accent1">
                  <a:lumMod val="50000"/>
                </a:schemeClr>
              </a:solidFill>
              <a:latin typeface="Tw Cen MT" panose="020B0602020104020603" pitchFamily="34" charset="0"/>
            </a:endParaRPr>
          </a:p>
          <a:p>
            <a:r>
              <a:rPr lang="en-GB" sz="1000" dirty="0" smtClean="0">
                <a:latin typeface="Tw Cen MT" panose="020B0602020104020603" pitchFamily="34" charset="0"/>
              </a:rPr>
              <a:t>Start </a:t>
            </a:r>
            <a:r>
              <a:rPr lang="en-GB" sz="1000" dirty="0">
                <a:latin typeface="Tw Cen MT" panose="020B0602020104020603" pitchFamily="34" charset="0"/>
              </a:rPr>
              <a:t>by drawing an oval shape.</a:t>
            </a:r>
          </a:p>
          <a:p>
            <a:r>
              <a:rPr lang="en-GB" sz="1000" dirty="0">
                <a:latin typeface="Tw Cen MT" panose="020B0602020104020603" pitchFamily="34" charset="0"/>
              </a:rPr>
              <a:t>Using a ruler, faintly </a:t>
            </a:r>
            <a:r>
              <a:rPr lang="en-GB" sz="1000" b="1" dirty="0">
                <a:latin typeface="Tw Cen MT" panose="020B0602020104020603" pitchFamily="34" charset="0"/>
              </a:rPr>
              <a:t>draw</a:t>
            </a:r>
            <a:r>
              <a:rPr lang="en-GB" sz="1000" dirty="0">
                <a:latin typeface="Tw Cen MT" panose="020B0602020104020603" pitchFamily="34" charset="0"/>
              </a:rPr>
              <a:t> a vertical and horizontal centre line.</a:t>
            </a:r>
          </a:p>
          <a:p>
            <a:r>
              <a:rPr lang="en-GB" sz="1000" dirty="0">
                <a:latin typeface="Tw Cen MT" panose="020B0602020104020603" pitchFamily="34" charset="0"/>
              </a:rPr>
              <a:t>Underneath the horizontal centre line, </a:t>
            </a:r>
            <a:r>
              <a:rPr lang="en-GB" sz="1000" b="1" dirty="0">
                <a:latin typeface="Tw Cen MT" panose="020B0602020104020603" pitchFamily="34" charset="0"/>
              </a:rPr>
              <a:t>draw</a:t>
            </a:r>
            <a:r>
              <a:rPr lang="en-GB" sz="1000" dirty="0">
                <a:latin typeface="Tw Cen MT" panose="020B0602020104020603" pitchFamily="34" charset="0"/>
              </a:rPr>
              <a:t> another line between this and the bottom of the oval.</a:t>
            </a:r>
          </a:p>
          <a:p>
            <a:r>
              <a:rPr lang="en-GB" sz="1000" dirty="0">
                <a:latin typeface="Tw Cen MT" panose="020B0602020104020603" pitchFamily="34" charset="0"/>
              </a:rPr>
              <a:t>Measure halfway between the last line just drawn and create another line across.</a:t>
            </a:r>
          </a:p>
          <a:p>
            <a:r>
              <a:rPr lang="en-GB" sz="1000" b="1" dirty="0">
                <a:latin typeface="Tw Cen MT" panose="020B0602020104020603" pitchFamily="34" charset="0"/>
              </a:rPr>
              <a:t>Draw</a:t>
            </a:r>
            <a:r>
              <a:rPr lang="en-GB" sz="1000" dirty="0">
                <a:latin typeface="Tw Cen MT" panose="020B0602020104020603" pitchFamily="34" charset="0"/>
              </a:rPr>
              <a:t> on some eyes on the horizontal centre line.</a:t>
            </a:r>
          </a:p>
          <a:p>
            <a:r>
              <a:rPr lang="en-GB" sz="1000" b="1" dirty="0">
                <a:latin typeface="Tw Cen MT" panose="020B0602020104020603" pitchFamily="34" charset="0"/>
              </a:rPr>
              <a:t>Draw</a:t>
            </a:r>
            <a:r>
              <a:rPr lang="en-GB" sz="1000" dirty="0">
                <a:latin typeface="Tw Cen MT" panose="020B0602020104020603" pitchFamily="34" charset="0"/>
              </a:rPr>
              <a:t> a nose on the line underneath the eyes.</a:t>
            </a:r>
          </a:p>
          <a:p>
            <a:r>
              <a:rPr lang="en-GB" sz="1000" b="1" dirty="0">
                <a:latin typeface="Tw Cen MT" panose="020B0602020104020603" pitchFamily="34" charset="0"/>
              </a:rPr>
              <a:t>Draw</a:t>
            </a:r>
            <a:r>
              <a:rPr lang="en-GB" sz="1000" dirty="0">
                <a:latin typeface="Tw Cen MT" panose="020B0602020104020603" pitchFamily="34" charset="0"/>
              </a:rPr>
              <a:t> a mouth on the line underneath the nose.</a:t>
            </a:r>
          </a:p>
          <a:p>
            <a:r>
              <a:rPr lang="en-GB" sz="1000" dirty="0">
                <a:latin typeface="Tw Cen MT" panose="020B0602020104020603" pitchFamily="34" charset="0"/>
              </a:rPr>
              <a:t>Add some eyebrows, ears, and hair</a:t>
            </a:r>
            <a:r>
              <a:rPr lang="en-GB" sz="1000" dirty="0" smtClean="0">
                <a:latin typeface="Tw Cen MT" panose="020B0602020104020603" pitchFamily="34" charset="0"/>
              </a:rPr>
              <a:t>.</a:t>
            </a:r>
            <a:endParaRPr lang="en-GB" sz="1000" dirty="0" smtClean="0">
              <a:solidFill>
                <a:schemeClr val="accent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1A955C5-3245-AFE9-4653-69B04FB7BF9E}"/>
              </a:ext>
            </a:extLst>
          </p:cNvPr>
          <p:cNvSpPr txBox="1"/>
          <p:nvPr/>
        </p:nvSpPr>
        <p:spPr>
          <a:xfrm>
            <a:off x="397419" y="6139654"/>
            <a:ext cx="3560468" cy="861774"/>
          </a:xfrm>
          <a:prstGeom prst="rect">
            <a:avLst/>
          </a:prstGeom>
          <a:noFill/>
          <a:ln cap="rnd"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Pointillism techniques </a:t>
            </a:r>
          </a:p>
          <a:p>
            <a:pPr algn="ctr"/>
            <a:r>
              <a:rPr lang="en-GB" sz="1000" dirty="0" smtClean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To create pointillism, the end of a pencil, an earbud or the end of a paintbrush, the brush end should not be used to create the pointillism effect. </a:t>
            </a:r>
          </a:p>
          <a:p>
            <a:pPr algn="ctr"/>
            <a:endParaRPr lang="en-GB" sz="1000" dirty="0">
              <a:solidFill>
                <a:schemeClr val="accent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22221" y="6251425"/>
            <a:ext cx="591843" cy="5573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33223" y="6250030"/>
            <a:ext cx="704329" cy="55399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23412" y="3803871"/>
            <a:ext cx="611163" cy="55404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90066" y="2613396"/>
            <a:ext cx="6083179" cy="883309"/>
            <a:chOff x="204567" y="1908852"/>
            <a:chExt cx="7573589" cy="883309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1A955C5-3245-AFE9-4653-69B04FB7BF9E}"/>
                </a:ext>
              </a:extLst>
            </p:cNvPr>
            <p:cNvSpPr txBox="1"/>
            <p:nvPr/>
          </p:nvSpPr>
          <p:spPr>
            <a:xfrm>
              <a:off x="204567" y="1908852"/>
              <a:ext cx="6396240" cy="553998"/>
            </a:xfrm>
            <a:prstGeom prst="rect">
              <a:avLst/>
            </a:prstGeom>
            <a:noFill/>
            <a:ln cap="rnd">
              <a:solidFill>
                <a:schemeClr val="tx1"/>
              </a:solidFill>
              <a:beve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smtClean="0">
                  <a:solidFill>
                    <a:schemeClr val="accent1">
                      <a:lumMod val="50000"/>
                    </a:schemeClr>
                  </a:solidFill>
                  <a:latin typeface="Tw Cen MT" panose="020B0602020104020603" pitchFamily="34" charset="0"/>
                </a:rPr>
                <a:t>Colour blending </a:t>
              </a:r>
            </a:p>
            <a:p>
              <a:pPr algn="ctr"/>
              <a:r>
                <a:rPr lang="en-GB" altLang="en-US" sz="1000" dirty="0">
                  <a:latin typeface="Tw Cen MT" panose="020B0602020104020603" pitchFamily="34" charset="0"/>
                </a:rPr>
                <a:t>Instead of the paint being blended and mixed on a palette, the paint is directly applied to the canvas. The fact that the dots are so close together cause the colours to appear blended. </a:t>
              </a: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266092" y="2371129"/>
              <a:ext cx="512064" cy="421032"/>
            </a:xfrm>
            <a:prstGeom prst="rect">
              <a:avLst/>
            </a:prstGeom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30983" y="4815841"/>
            <a:ext cx="1224687" cy="80929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61841" y="897568"/>
            <a:ext cx="782420" cy="579533"/>
          </a:xfrm>
          <a:prstGeom prst="rect">
            <a:avLst/>
          </a:prstGeom>
        </p:spPr>
      </p:pic>
      <p:pic>
        <p:nvPicPr>
          <p:cNvPr id="50" name="Picture 2">
            <a:hlinkClick r:id="" action="ppaction://noaction"/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77" y="7127712"/>
            <a:ext cx="1773803" cy="115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">
            <a:hlinkClick r:id="" action="ppaction://noaction"/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894" y="7158543"/>
            <a:ext cx="1412525" cy="115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">
            <a:hlinkClick r:id="" action="ppaction://noaction"/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90" y="7121817"/>
            <a:ext cx="1557924" cy="116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/>
          <a:srcRect t="-3178"/>
          <a:stretch/>
        </p:blipFill>
        <p:spPr>
          <a:xfrm>
            <a:off x="4371446" y="7105602"/>
            <a:ext cx="723296" cy="119725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41326" y="7127712"/>
            <a:ext cx="910506" cy="11552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767080" y="6256265"/>
            <a:ext cx="833727" cy="552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19888" y="1566155"/>
            <a:ext cx="642395" cy="6579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986590" y="3803871"/>
            <a:ext cx="473615" cy="5538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18519" y="3790990"/>
            <a:ext cx="565567" cy="5538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446657" y="3791010"/>
            <a:ext cx="493917" cy="5667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203840" y="3803352"/>
            <a:ext cx="513574" cy="5484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77255" y="152054"/>
            <a:ext cx="582683" cy="5712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25343" y="890049"/>
            <a:ext cx="609972" cy="5637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5400000">
            <a:off x="216381" y="1010211"/>
            <a:ext cx="511888" cy="304874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51A955C5-3245-AFE9-4653-69B04FB7BF9E}"/>
              </a:ext>
            </a:extLst>
          </p:cNvPr>
          <p:cNvSpPr txBox="1"/>
          <p:nvPr/>
        </p:nvSpPr>
        <p:spPr>
          <a:xfrm>
            <a:off x="1018921" y="1577787"/>
            <a:ext cx="5318923" cy="861774"/>
          </a:xfrm>
          <a:prstGeom prst="rect">
            <a:avLst/>
          </a:prstGeom>
          <a:noFill/>
          <a:ln cap="rnd"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Art movements and Impressionism</a:t>
            </a:r>
          </a:p>
          <a:p>
            <a:r>
              <a:rPr lang="en-GB" sz="1000" dirty="0" smtClean="0">
                <a:latin typeface="Tw Cen MT" panose="020B0602020104020603" pitchFamily="34" charset="0"/>
              </a:rPr>
              <a:t>An </a:t>
            </a:r>
            <a:r>
              <a:rPr lang="en-GB" sz="1000" dirty="0">
                <a:latin typeface="Tw Cen MT" panose="020B0602020104020603" pitchFamily="34" charset="0"/>
              </a:rPr>
              <a:t>art movement is when a group of artists use a similar style or technique, material or paint. </a:t>
            </a:r>
          </a:p>
          <a:p>
            <a:r>
              <a:rPr lang="en-GB" sz="1000" dirty="0" smtClean="0">
                <a:latin typeface="Tw Cen MT" panose="020B0602020104020603" pitchFamily="34" charset="0"/>
              </a:rPr>
              <a:t>Impressionism: </a:t>
            </a:r>
            <a:r>
              <a:rPr lang="en-GB" sz="1000" dirty="0">
                <a:latin typeface="Tw Cen MT" panose="020B0602020104020603" pitchFamily="34" charset="0"/>
              </a:rPr>
              <a:t>A movement known to have began in Paris in the 1860’s. Artists often enjoyed painting in the open air </a:t>
            </a:r>
            <a:r>
              <a:rPr lang="en-GB" sz="1000" dirty="0" smtClean="0">
                <a:latin typeface="Tw Cen MT" panose="020B0602020104020603" pitchFamily="34" charset="0"/>
              </a:rPr>
              <a:t>in front </a:t>
            </a:r>
            <a:r>
              <a:rPr lang="en-GB" sz="1000" dirty="0">
                <a:latin typeface="Tw Cen MT" panose="020B0602020104020603" pitchFamily="34" charset="0"/>
              </a:rPr>
              <a:t>of their subjects ‘</a:t>
            </a:r>
            <a:r>
              <a:rPr lang="en-GB" sz="1000" dirty="0" err="1">
                <a:latin typeface="Tw Cen MT" panose="020B0602020104020603" pitchFamily="34" charset="0"/>
              </a:rPr>
              <a:t>en</a:t>
            </a:r>
            <a:r>
              <a:rPr lang="en-GB" sz="1000" dirty="0">
                <a:latin typeface="Tw Cen MT" panose="020B0602020104020603" pitchFamily="34" charset="0"/>
              </a:rPr>
              <a:t> </a:t>
            </a:r>
            <a:r>
              <a:rPr lang="en-GB" sz="1000" dirty="0" err="1">
                <a:latin typeface="Tw Cen MT" panose="020B0602020104020603" pitchFamily="34" charset="0"/>
              </a:rPr>
              <a:t>plein</a:t>
            </a:r>
            <a:r>
              <a:rPr lang="en-GB" sz="1000" dirty="0">
                <a:latin typeface="Tw Cen MT" panose="020B0602020104020603" pitchFamily="34" charset="0"/>
              </a:rPr>
              <a:t> air</a:t>
            </a:r>
            <a:r>
              <a:rPr lang="en-GB" sz="1000" dirty="0" smtClean="0">
                <a:latin typeface="Tw Cen MT" panose="020B0602020104020603" pitchFamily="34" charset="0"/>
              </a:rPr>
              <a:t>’. </a:t>
            </a:r>
            <a:r>
              <a:rPr lang="en-GB" sz="1000" dirty="0">
                <a:latin typeface="Tw Cen MT" panose="020B0602020104020603" pitchFamily="34" charset="0"/>
              </a:rPr>
              <a:t>Quick brush </a:t>
            </a:r>
            <a:r>
              <a:rPr lang="en-GB" sz="1000" dirty="0" smtClean="0">
                <a:latin typeface="Tw Cen MT" panose="020B0602020104020603" pitchFamily="34" charset="0"/>
              </a:rPr>
              <a:t>strokes </a:t>
            </a:r>
            <a:r>
              <a:rPr lang="en-GB" sz="1000" dirty="0">
                <a:latin typeface="Tw Cen MT" panose="020B0602020104020603" pitchFamily="34" charset="0"/>
              </a:rPr>
              <a:t>with thick dabs of paint. </a:t>
            </a:r>
            <a:r>
              <a:rPr lang="en-GB" sz="1000" dirty="0" smtClean="0">
                <a:latin typeface="Tw Cen MT" panose="020B0602020104020603" pitchFamily="34" charset="0"/>
              </a:rPr>
              <a:t>Creating </a:t>
            </a:r>
            <a:r>
              <a:rPr lang="en-GB" sz="1000" dirty="0">
                <a:latin typeface="Tw Cen MT" panose="020B0602020104020603" pitchFamily="34" charset="0"/>
              </a:rPr>
              <a:t>an impression of a photo, an idea or version. </a:t>
            </a:r>
          </a:p>
        </p:txBody>
      </p:sp>
    </p:spTree>
    <p:extLst>
      <p:ext uri="{BB962C8B-B14F-4D97-AF65-F5344CB8AC3E}">
        <p14:creationId xmlns:p14="http://schemas.microsoft.com/office/powerpoint/2010/main" val="2738722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3750</TotalTime>
  <Words>218</Words>
  <Application>Microsoft Office PowerPoint</Application>
  <PresentationFormat>A4 Paper (210x297 mm)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Tw Cen MT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Anderson</dc:creator>
  <cp:lastModifiedBy>Emily Harris</cp:lastModifiedBy>
  <cp:revision>199</cp:revision>
  <cp:lastPrinted>2023-02-21T14:17:09Z</cp:lastPrinted>
  <dcterms:created xsi:type="dcterms:W3CDTF">2022-06-28T18:53:18Z</dcterms:created>
  <dcterms:modified xsi:type="dcterms:W3CDTF">2023-02-22T07:55:12Z</dcterms:modified>
</cp:coreProperties>
</file>