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4906"/>
  </p:normalViewPr>
  <p:slideViewPr>
    <p:cSldViewPr snapToGrid="0">
      <p:cViewPr>
        <p:scale>
          <a:sx n="65" d="100"/>
          <a:sy n="65" d="100"/>
        </p:scale>
        <p:origin x="21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393492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70121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52477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924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360184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128329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266246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52910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104127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267066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E9C7F5-7F76-46F2-8BCC-9DA071A6F76A}" type="datetimeFigureOut">
              <a:rPr lang="en-GB" smtClean="0"/>
              <a:t>24/04/2023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A5AF29-9618-4623-832F-7F4D857FFF24}" type="slidenum">
              <a:rPr lang="en-GB" smtClean="0"/>
              <a:t>‹#›</a:t>
            </a:fld>
            <a:endParaRPr lang="en-GB" dirty="0"/>
          </a:p>
        </p:txBody>
      </p:sp>
    </p:spTree>
    <p:extLst>
      <p:ext uri="{BB962C8B-B14F-4D97-AF65-F5344CB8AC3E}">
        <p14:creationId xmlns:p14="http://schemas.microsoft.com/office/powerpoint/2010/main" val="233939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DE9C7F5-7F76-46F2-8BCC-9DA071A6F76A}" type="datetimeFigureOut">
              <a:rPr lang="en-GB" smtClean="0"/>
              <a:t>24/04/2023</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A5AF29-9618-4623-832F-7F4D857FFF24}" type="slidenum">
              <a:rPr lang="en-GB" smtClean="0"/>
              <a:t>‹#›</a:t>
            </a:fld>
            <a:endParaRPr lang="en-GB" dirty="0"/>
          </a:p>
        </p:txBody>
      </p:sp>
    </p:spTree>
    <p:extLst>
      <p:ext uri="{BB962C8B-B14F-4D97-AF65-F5344CB8AC3E}">
        <p14:creationId xmlns:p14="http://schemas.microsoft.com/office/powerpoint/2010/main" val="4293197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2BF94-EACB-2063-6CE0-B55FD182D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670" y="156411"/>
            <a:ext cx="494046" cy="480090"/>
          </a:xfrm>
          <a:prstGeom prst="rect">
            <a:avLst/>
          </a:prstGeom>
        </p:spPr>
      </p:pic>
      <p:sp>
        <p:nvSpPr>
          <p:cNvPr id="11" name="TextBox 10">
            <a:extLst>
              <a:ext uri="{FF2B5EF4-FFF2-40B4-BE49-F238E27FC236}">
                <a16:creationId xmlns:a16="http://schemas.microsoft.com/office/drawing/2014/main" id="{A0BF9E9A-D530-2596-2C7A-6C61BA14D996}"/>
              </a:ext>
            </a:extLst>
          </p:cNvPr>
          <p:cNvSpPr txBox="1"/>
          <p:nvPr/>
        </p:nvSpPr>
        <p:spPr>
          <a:xfrm>
            <a:off x="1401392" y="150352"/>
            <a:ext cx="4046622" cy="830997"/>
          </a:xfrm>
          <a:prstGeom prst="rect">
            <a:avLst/>
          </a:prstGeom>
          <a:noFill/>
        </p:spPr>
        <p:txBody>
          <a:bodyPr wrap="square" rtlCol="0">
            <a:spAutoFit/>
          </a:bodyPr>
          <a:lstStyle/>
          <a:p>
            <a:pPr algn="ctr"/>
            <a:r>
              <a:rPr lang="en-GB" sz="1600" b="1" u="sng" dirty="0" smtClean="0">
                <a:solidFill>
                  <a:schemeClr val="accent1">
                    <a:lumMod val="75000"/>
                  </a:schemeClr>
                </a:solidFill>
                <a:latin typeface="Tw Cen MT" panose="020B0602020104020603" pitchFamily="34" charset="0"/>
              </a:rPr>
              <a:t>Geography</a:t>
            </a:r>
          </a:p>
          <a:p>
            <a:pPr algn="ctr"/>
            <a:r>
              <a:rPr lang="en-GB" sz="1600" b="1" u="sng" dirty="0" smtClean="0">
                <a:solidFill>
                  <a:schemeClr val="accent1">
                    <a:lumMod val="75000"/>
                  </a:schemeClr>
                </a:solidFill>
                <a:latin typeface="Tw Cen MT" panose="020B0602020104020603" pitchFamily="34" charset="0"/>
              </a:rPr>
              <a:t>Knowledge </a:t>
            </a:r>
            <a:r>
              <a:rPr lang="en-GB" sz="1600" b="1" u="sng" dirty="0">
                <a:solidFill>
                  <a:schemeClr val="accent1">
                    <a:lumMod val="75000"/>
                  </a:schemeClr>
                </a:solidFill>
                <a:latin typeface="Tw Cen MT" panose="020B0602020104020603" pitchFamily="34" charset="0"/>
              </a:rPr>
              <a:t>Organiser </a:t>
            </a:r>
            <a:br>
              <a:rPr lang="en-GB" sz="1600" b="1" u="sng" dirty="0">
                <a:solidFill>
                  <a:schemeClr val="accent1">
                    <a:lumMod val="75000"/>
                  </a:schemeClr>
                </a:solidFill>
                <a:latin typeface="Tw Cen MT" panose="020B0602020104020603" pitchFamily="34" charset="0"/>
              </a:rPr>
            </a:br>
            <a:r>
              <a:rPr lang="en-GB" sz="1600" b="1" u="sng" dirty="0" smtClean="0">
                <a:solidFill>
                  <a:schemeClr val="accent1">
                    <a:lumMod val="75000"/>
                  </a:schemeClr>
                </a:solidFill>
                <a:latin typeface="Tw Cen MT" panose="020B0602020104020603" pitchFamily="34" charset="0"/>
              </a:rPr>
              <a:t>Is poverty increasing or decreasing?</a:t>
            </a:r>
            <a:endParaRPr lang="en-GB" sz="1600" b="1" u="sng" dirty="0">
              <a:solidFill>
                <a:schemeClr val="accent1">
                  <a:lumMod val="75000"/>
                </a:schemeClr>
              </a:solidFill>
              <a:latin typeface="Tw Cen MT" panose="020B0602020104020603" pitchFamily="34" charset="0"/>
            </a:endParaRPr>
          </a:p>
        </p:txBody>
      </p:sp>
      <p:sp>
        <p:nvSpPr>
          <p:cNvPr id="1044" name="TextBox 1043">
            <a:extLst>
              <a:ext uri="{FF2B5EF4-FFF2-40B4-BE49-F238E27FC236}">
                <a16:creationId xmlns:a16="http://schemas.microsoft.com/office/drawing/2014/main" id="{4CDEC6E8-FBBB-B22A-7444-E5E675833AEF}"/>
              </a:ext>
            </a:extLst>
          </p:cNvPr>
          <p:cNvSpPr txBox="1"/>
          <p:nvPr/>
        </p:nvSpPr>
        <p:spPr>
          <a:xfrm>
            <a:off x="4295864" y="8370506"/>
            <a:ext cx="1401878" cy="938719"/>
          </a:xfrm>
          <a:prstGeom prst="rect">
            <a:avLst/>
          </a:prstGeom>
          <a:noFill/>
          <a:ln w="22225">
            <a:solidFill>
              <a:srgbClr val="FF0000"/>
            </a:solidFill>
          </a:ln>
        </p:spPr>
        <p:txBody>
          <a:bodyPr wrap="square" rtlCol="0">
            <a:spAutoFit/>
          </a:bodyPr>
          <a:lstStyle/>
          <a:p>
            <a:pPr algn="ctr"/>
            <a:r>
              <a:rPr lang="en-GB" sz="1100" b="1" u="sng" dirty="0">
                <a:solidFill>
                  <a:schemeClr val="accent1">
                    <a:lumMod val="75000"/>
                  </a:schemeClr>
                </a:solidFill>
                <a:latin typeface="Tw Cen MT" panose="020B0602020104020603" pitchFamily="34" charset="0"/>
              </a:rPr>
              <a:t>Vocabulary Tier 3</a:t>
            </a:r>
          </a:p>
          <a:p>
            <a:r>
              <a:rPr lang="en-GB" sz="1100" dirty="0" smtClean="0">
                <a:solidFill>
                  <a:schemeClr val="accent1">
                    <a:lumMod val="75000"/>
                  </a:schemeClr>
                </a:solidFill>
                <a:latin typeface="Tw Cen MT" panose="020B0602020104020603" pitchFamily="34" charset="0"/>
              </a:rPr>
              <a:t>Compass</a:t>
            </a:r>
          </a:p>
          <a:p>
            <a:r>
              <a:rPr lang="en-GB" sz="1100" dirty="0" smtClean="0">
                <a:solidFill>
                  <a:schemeClr val="accent1">
                    <a:lumMod val="75000"/>
                  </a:schemeClr>
                </a:solidFill>
                <a:latin typeface="Tw Cen MT" panose="020B0602020104020603" pitchFamily="34" charset="0"/>
              </a:rPr>
              <a:t>Navigation</a:t>
            </a:r>
          </a:p>
          <a:p>
            <a:r>
              <a:rPr lang="en-GB" sz="1100" dirty="0" smtClean="0">
                <a:solidFill>
                  <a:schemeClr val="accent1">
                    <a:lumMod val="75000"/>
                  </a:schemeClr>
                </a:solidFill>
                <a:latin typeface="Tw Cen MT" panose="020B0602020104020603" pitchFamily="34" charset="0"/>
              </a:rPr>
              <a:t>Direction</a:t>
            </a:r>
          </a:p>
          <a:p>
            <a:r>
              <a:rPr lang="en-GB" sz="1100" dirty="0" smtClean="0">
                <a:solidFill>
                  <a:schemeClr val="accent1">
                    <a:lumMod val="75000"/>
                  </a:schemeClr>
                </a:solidFill>
                <a:latin typeface="Tw Cen MT" panose="020B0602020104020603" pitchFamily="34" charset="0"/>
              </a:rPr>
              <a:t>Features</a:t>
            </a:r>
            <a:endParaRPr lang="en-GB" sz="1100" dirty="0" smtClean="0">
              <a:solidFill>
                <a:schemeClr val="accent1">
                  <a:lumMod val="75000"/>
                </a:schemeClr>
              </a:solidFill>
              <a:latin typeface="Tw Cen MT" panose="020B0602020104020603" pitchFamily="34" charset="0"/>
            </a:endParaRPr>
          </a:p>
        </p:txBody>
      </p:sp>
      <p:pic>
        <p:nvPicPr>
          <p:cNvPr id="1051" name="Picture 1050">
            <a:extLst>
              <a:ext uri="{FF2B5EF4-FFF2-40B4-BE49-F238E27FC236}">
                <a16:creationId xmlns:a16="http://schemas.microsoft.com/office/drawing/2014/main" id="{0FEA88E7-5E3F-E8F7-CB43-F9623FCB6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60" y="8643811"/>
            <a:ext cx="806408" cy="980767"/>
          </a:xfrm>
          <a:prstGeom prst="rect">
            <a:avLst/>
          </a:prstGeom>
        </p:spPr>
      </p:pic>
      <p:pic>
        <p:nvPicPr>
          <p:cNvPr id="1053" name="Picture 1052">
            <a:extLst>
              <a:ext uri="{FF2B5EF4-FFF2-40B4-BE49-F238E27FC236}">
                <a16:creationId xmlns:a16="http://schemas.microsoft.com/office/drawing/2014/main" id="{D9429D63-E0D1-4A2D-51B2-72A66461F5A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23893" y="8670089"/>
            <a:ext cx="847643" cy="883797"/>
          </a:xfrm>
          <a:prstGeom prst="rect">
            <a:avLst/>
          </a:prstGeom>
        </p:spPr>
      </p:pic>
      <p:pic>
        <p:nvPicPr>
          <p:cNvPr id="1055" name="Picture 1054">
            <a:extLst>
              <a:ext uri="{FF2B5EF4-FFF2-40B4-BE49-F238E27FC236}">
                <a16:creationId xmlns:a16="http://schemas.microsoft.com/office/drawing/2014/main" id="{3956FF55-F548-4B1B-5FB5-BFFC1D3E1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944" y="8724585"/>
            <a:ext cx="603788" cy="829301"/>
          </a:xfrm>
          <a:prstGeom prst="rect">
            <a:avLst/>
          </a:prstGeom>
        </p:spPr>
      </p:pic>
      <p:sp>
        <p:nvSpPr>
          <p:cNvPr id="7" name="Rectangle 6"/>
          <p:cNvSpPr/>
          <p:nvPr/>
        </p:nvSpPr>
        <p:spPr>
          <a:xfrm>
            <a:off x="55659" y="84207"/>
            <a:ext cx="6694057" cy="9759508"/>
          </a:xfrm>
          <a:prstGeom prst="rect">
            <a:avLst/>
          </a:prstGeom>
          <a:noFill/>
          <a:ln w="317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152" name="TextBox 151">
            <a:extLst>
              <a:ext uri="{FF2B5EF4-FFF2-40B4-BE49-F238E27FC236}">
                <a16:creationId xmlns:a16="http://schemas.microsoft.com/office/drawing/2014/main" id="{3053B035-2FB2-1D46-90B4-0B3CFD14E7D3}"/>
              </a:ext>
            </a:extLst>
          </p:cNvPr>
          <p:cNvSpPr txBox="1"/>
          <p:nvPr/>
        </p:nvSpPr>
        <p:spPr>
          <a:xfrm>
            <a:off x="1195247" y="8375334"/>
            <a:ext cx="1353262" cy="938719"/>
          </a:xfrm>
          <a:prstGeom prst="rect">
            <a:avLst/>
          </a:prstGeom>
          <a:noFill/>
          <a:ln w="22225">
            <a:solidFill>
              <a:srgbClr val="FF0000"/>
            </a:solidFill>
          </a:ln>
        </p:spPr>
        <p:txBody>
          <a:bodyPr wrap="square" rtlCol="0">
            <a:spAutoFit/>
          </a:bodyPr>
          <a:lstStyle/>
          <a:p>
            <a:pPr algn="ctr"/>
            <a:r>
              <a:rPr lang="en-GB" sz="1100" b="1" u="sng" dirty="0">
                <a:solidFill>
                  <a:schemeClr val="accent1">
                    <a:lumMod val="75000"/>
                  </a:schemeClr>
                </a:solidFill>
                <a:latin typeface="Tw Cen MT" panose="020B0602020104020603" pitchFamily="34" charset="0"/>
              </a:rPr>
              <a:t>Vocabulary Tier </a:t>
            </a:r>
            <a:r>
              <a:rPr lang="en-GB" sz="1100" b="1" u="sng" dirty="0" smtClean="0">
                <a:solidFill>
                  <a:schemeClr val="accent1">
                    <a:lumMod val="75000"/>
                  </a:schemeClr>
                </a:solidFill>
                <a:latin typeface="Tw Cen MT" panose="020B0602020104020603" pitchFamily="34" charset="0"/>
              </a:rPr>
              <a:t>2</a:t>
            </a:r>
          </a:p>
          <a:p>
            <a:r>
              <a:rPr lang="en-GB" sz="1100" dirty="0" smtClean="0">
                <a:solidFill>
                  <a:schemeClr val="accent1">
                    <a:lumMod val="75000"/>
                  </a:schemeClr>
                </a:solidFill>
                <a:latin typeface="Tw Cen MT" panose="020B0602020104020603" pitchFamily="34" charset="0"/>
              </a:rPr>
              <a:t>Local </a:t>
            </a:r>
          </a:p>
          <a:p>
            <a:r>
              <a:rPr lang="en-GB" sz="1100" dirty="0" smtClean="0">
                <a:solidFill>
                  <a:schemeClr val="accent1">
                    <a:lumMod val="75000"/>
                  </a:schemeClr>
                </a:solidFill>
                <a:latin typeface="Tw Cen MT" panose="020B0602020104020603" pitchFamily="34" charset="0"/>
              </a:rPr>
              <a:t>Fieldwork</a:t>
            </a:r>
          </a:p>
          <a:p>
            <a:r>
              <a:rPr lang="en-GB" sz="1100" dirty="0" smtClean="0">
                <a:solidFill>
                  <a:schemeClr val="accent1">
                    <a:lumMod val="75000"/>
                  </a:schemeClr>
                </a:solidFill>
                <a:latin typeface="Tw Cen MT" panose="020B0602020104020603" pitchFamily="34" charset="0"/>
              </a:rPr>
              <a:t>Map</a:t>
            </a:r>
          </a:p>
          <a:p>
            <a:r>
              <a:rPr lang="en-GB" sz="1100" dirty="0" smtClean="0">
                <a:solidFill>
                  <a:schemeClr val="accent1">
                    <a:lumMod val="75000"/>
                  </a:schemeClr>
                </a:solidFill>
                <a:latin typeface="Tw Cen MT" panose="020B0602020104020603" pitchFamily="34" charset="0"/>
              </a:rPr>
              <a:t>Comparison</a:t>
            </a:r>
            <a:endParaRPr lang="en-GB" sz="1100" dirty="0" smtClean="0">
              <a:solidFill>
                <a:schemeClr val="accent1">
                  <a:lumMod val="75000"/>
                </a:schemeClr>
              </a:solidFill>
              <a:latin typeface="Tw Cen MT" panose="020B0602020104020603" pitchFamily="34" charset="0"/>
            </a:endParaRPr>
          </a:p>
        </p:txBody>
      </p:sp>
      <p:sp>
        <p:nvSpPr>
          <p:cNvPr id="47" name="TextBox 46">
            <a:extLst>
              <a:ext uri="{FF2B5EF4-FFF2-40B4-BE49-F238E27FC236}">
                <a16:creationId xmlns:a16="http://schemas.microsoft.com/office/drawing/2014/main" id="{51A955C5-3245-AFE9-4653-69B04FB7BF9E}"/>
              </a:ext>
            </a:extLst>
          </p:cNvPr>
          <p:cNvSpPr txBox="1"/>
          <p:nvPr/>
        </p:nvSpPr>
        <p:spPr>
          <a:xfrm>
            <a:off x="4653211" y="1934970"/>
            <a:ext cx="1915534" cy="2123658"/>
          </a:xfrm>
          <a:prstGeom prst="rect">
            <a:avLst/>
          </a:prstGeom>
          <a:noFill/>
          <a:ln cap="rnd">
            <a:solidFill>
              <a:srgbClr val="C00000"/>
            </a:solidFill>
            <a:prstDash val="sysDash"/>
            <a:bevel/>
          </a:ln>
        </p:spPr>
        <p:txBody>
          <a:bodyPr wrap="square" rtlCol="0">
            <a:spAutoFit/>
          </a:bodyPr>
          <a:lstStyle/>
          <a:p>
            <a:pPr algn="ctr"/>
            <a:r>
              <a:rPr lang="en-GB" sz="1200" b="1" dirty="0" smtClean="0">
                <a:solidFill>
                  <a:schemeClr val="accent1">
                    <a:lumMod val="75000"/>
                  </a:schemeClr>
                </a:solidFill>
                <a:latin typeface="Tw Cen MT" panose="020B0602020104020603" pitchFamily="34" charset="0"/>
              </a:rPr>
              <a:t>Maps and Compass </a:t>
            </a:r>
          </a:p>
          <a:p>
            <a:r>
              <a:rPr lang="en-GB" sz="1200" dirty="0">
                <a:solidFill>
                  <a:schemeClr val="accent1"/>
                </a:solidFill>
                <a:latin typeface="Tw Cen MT" panose="020B0602020104020603" pitchFamily="34" charset="0"/>
              </a:rPr>
              <a:t>Maps can help you find </a:t>
            </a:r>
            <a:r>
              <a:rPr lang="en-GB" sz="1200" dirty="0" smtClean="0">
                <a:solidFill>
                  <a:schemeClr val="accent1"/>
                </a:solidFill>
                <a:latin typeface="Tw Cen MT" panose="020B0602020104020603" pitchFamily="34" charset="0"/>
              </a:rPr>
              <a:t>where you are or your </a:t>
            </a:r>
            <a:r>
              <a:rPr lang="en-GB" sz="1200" dirty="0">
                <a:solidFill>
                  <a:schemeClr val="accent1"/>
                </a:solidFill>
                <a:latin typeface="Tw Cen MT" panose="020B0602020104020603" pitchFamily="34" charset="0"/>
              </a:rPr>
              <a:t>way using </a:t>
            </a:r>
            <a:r>
              <a:rPr lang="en-GB" sz="1200" b="1" dirty="0">
                <a:solidFill>
                  <a:schemeClr val="accent1"/>
                </a:solidFill>
                <a:latin typeface="Tw Cen MT" panose="020B0602020104020603" pitchFamily="34" charset="0"/>
              </a:rPr>
              <a:t>directions</a:t>
            </a:r>
            <a:r>
              <a:rPr lang="en-GB" sz="1200" dirty="0" smtClean="0">
                <a:solidFill>
                  <a:schemeClr val="accent1"/>
                </a:solidFill>
                <a:latin typeface="Tw Cen MT" panose="020B0602020104020603" pitchFamily="34" charset="0"/>
              </a:rPr>
              <a:t>. They</a:t>
            </a:r>
            <a:r>
              <a:rPr lang="en-GB" sz="1200" dirty="0">
                <a:solidFill>
                  <a:schemeClr val="accent1"/>
                </a:solidFill>
                <a:latin typeface="Tw Cen MT" panose="020B0602020104020603" pitchFamily="34" charset="0"/>
              </a:rPr>
              <a:t> can be drawings or models. </a:t>
            </a:r>
            <a:r>
              <a:rPr lang="en-GB" sz="1200" dirty="0" smtClean="0">
                <a:solidFill>
                  <a:schemeClr val="accent1"/>
                </a:solidFill>
                <a:latin typeface="Tw Cen MT" panose="020B0602020104020603" pitchFamily="34" charset="0"/>
              </a:rPr>
              <a:t>They show</a:t>
            </a:r>
            <a:r>
              <a:rPr lang="en-GB" sz="1200" dirty="0">
                <a:solidFill>
                  <a:schemeClr val="accent1"/>
                </a:solidFill>
                <a:latin typeface="Tw Cen MT" panose="020B0602020104020603" pitchFamily="34" charset="0"/>
              </a:rPr>
              <a:t> </a:t>
            </a:r>
            <a:r>
              <a:rPr lang="en-GB" sz="1200" b="1" dirty="0">
                <a:solidFill>
                  <a:schemeClr val="accent1"/>
                </a:solidFill>
                <a:latin typeface="Tw Cen MT" panose="020B0602020104020603" pitchFamily="34" charset="0"/>
              </a:rPr>
              <a:t>symbols</a:t>
            </a:r>
            <a:r>
              <a:rPr lang="en-GB" sz="1200" dirty="0">
                <a:solidFill>
                  <a:schemeClr val="accent1"/>
                </a:solidFill>
                <a:latin typeface="Tw Cen MT" panose="020B0602020104020603" pitchFamily="34" charset="0"/>
              </a:rPr>
              <a:t> (pictures) for places such as car parks or </a:t>
            </a:r>
            <a:r>
              <a:rPr lang="en-GB" sz="1200" dirty="0" smtClean="0">
                <a:solidFill>
                  <a:schemeClr val="accent1"/>
                </a:solidFill>
                <a:latin typeface="Tw Cen MT" panose="020B0602020104020603" pitchFamily="34" charset="0"/>
              </a:rPr>
              <a:t>churches</a:t>
            </a:r>
            <a:r>
              <a:rPr lang="en-GB" sz="1200" dirty="0">
                <a:solidFill>
                  <a:schemeClr val="accent1"/>
                </a:solidFill>
                <a:latin typeface="Tw Cen MT" panose="020B0602020104020603" pitchFamily="34" charset="0"/>
              </a:rPr>
              <a:t>. They also have </a:t>
            </a:r>
            <a:r>
              <a:rPr lang="en-GB" sz="1200" b="1" dirty="0">
                <a:solidFill>
                  <a:schemeClr val="accent1"/>
                </a:solidFill>
                <a:latin typeface="Tw Cen MT" panose="020B0602020104020603" pitchFamily="34" charset="0"/>
              </a:rPr>
              <a:t>a key</a:t>
            </a:r>
            <a:r>
              <a:rPr lang="en-GB" sz="1200" dirty="0">
                <a:solidFill>
                  <a:schemeClr val="accent1"/>
                </a:solidFill>
                <a:latin typeface="Tw Cen MT" panose="020B0602020104020603" pitchFamily="34" charset="0"/>
              </a:rPr>
              <a:t>, which tells you what the symbols mean</a:t>
            </a:r>
            <a:r>
              <a:rPr lang="en-GB" sz="1200" dirty="0" smtClean="0">
                <a:solidFill>
                  <a:schemeClr val="accent1"/>
                </a:solidFill>
                <a:latin typeface="Tw Cen MT" panose="020B0602020104020603" pitchFamily="34" charset="0"/>
              </a:rPr>
              <a:t>.</a:t>
            </a:r>
            <a:endParaRPr lang="en-GB" sz="1200" dirty="0">
              <a:solidFill>
                <a:schemeClr val="accent1"/>
              </a:solidFill>
              <a:latin typeface="Tw Cen MT" panose="020B0602020104020603" pitchFamily="34" charset="0"/>
            </a:endParaRPr>
          </a:p>
        </p:txBody>
      </p:sp>
      <p:sp>
        <p:nvSpPr>
          <p:cNvPr id="49" name="TextBox 48">
            <a:extLst>
              <a:ext uri="{FF2B5EF4-FFF2-40B4-BE49-F238E27FC236}">
                <a16:creationId xmlns:a16="http://schemas.microsoft.com/office/drawing/2014/main" id="{7C8BF4D8-3249-D973-3E27-839F10F6768A}"/>
              </a:ext>
            </a:extLst>
          </p:cNvPr>
          <p:cNvSpPr txBox="1"/>
          <p:nvPr/>
        </p:nvSpPr>
        <p:spPr>
          <a:xfrm>
            <a:off x="5074967" y="396982"/>
            <a:ext cx="1589829" cy="261610"/>
          </a:xfrm>
          <a:prstGeom prst="rect">
            <a:avLst/>
          </a:prstGeom>
          <a:noFill/>
        </p:spPr>
        <p:txBody>
          <a:bodyPr wrap="square" rtlCol="0">
            <a:spAutoFit/>
          </a:bodyPr>
          <a:lstStyle/>
          <a:p>
            <a:r>
              <a:rPr lang="en-GB" sz="1100" dirty="0" smtClean="0">
                <a:solidFill>
                  <a:schemeClr val="accent1">
                    <a:lumMod val="75000"/>
                  </a:schemeClr>
                </a:solidFill>
                <a:latin typeface="Tw Cen MT" panose="020B0602020104020603" pitchFamily="34" charset="0"/>
              </a:rPr>
              <a:t>Term    Summer_1</a:t>
            </a:r>
            <a:endParaRPr lang="en-GB" sz="1100" dirty="0">
              <a:solidFill>
                <a:schemeClr val="accent1">
                  <a:lumMod val="75000"/>
                </a:schemeClr>
              </a:solidFill>
              <a:latin typeface="Tw Cen MT" panose="020B0602020104020603" pitchFamily="34" charset="0"/>
            </a:endParaRPr>
          </a:p>
        </p:txBody>
      </p:sp>
      <p:sp>
        <p:nvSpPr>
          <p:cNvPr id="53" name="TextBox 52">
            <a:extLst>
              <a:ext uri="{FF2B5EF4-FFF2-40B4-BE49-F238E27FC236}">
                <a16:creationId xmlns:a16="http://schemas.microsoft.com/office/drawing/2014/main" id="{3DEFE92F-8C75-553F-D26B-6CB6BE4ADF14}"/>
              </a:ext>
            </a:extLst>
          </p:cNvPr>
          <p:cNvSpPr txBox="1"/>
          <p:nvPr/>
        </p:nvSpPr>
        <p:spPr>
          <a:xfrm>
            <a:off x="4722367" y="200490"/>
            <a:ext cx="1151835" cy="261610"/>
          </a:xfrm>
          <a:prstGeom prst="rect">
            <a:avLst/>
          </a:prstGeom>
          <a:noFill/>
        </p:spPr>
        <p:txBody>
          <a:bodyPr wrap="square" rtlCol="0">
            <a:spAutoFit/>
          </a:bodyPr>
          <a:lstStyle/>
          <a:p>
            <a:r>
              <a:rPr lang="en-GB" sz="1100" dirty="0">
                <a:solidFill>
                  <a:schemeClr val="accent1">
                    <a:lumMod val="75000"/>
                  </a:schemeClr>
                </a:solidFill>
                <a:latin typeface="Tw Cen MT" panose="020B0602020104020603" pitchFamily="34" charset="0"/>
              </a:rPr>
              <a:t>         </a:t>
            </a:r>
            <a:r>
              <a:rPr lang="en-GB" sz="1100" dirty="0" smtClean="0">
                <a:solidFill>
                  <a:schemeClr val="accent1">
                    <a:lumMod val="75000"/>
                  </a:schemeClr>
                </a:solidFill>
                <a:latin typeface="Tw Cen MT" panose="020B0602020104020603" pitchFamily="34" charset="0"/>
              </a:rPr>
              <a:t>Year   4</a:t>
            </a:r>
            <a:endParaRPr lang="en-GB" sz="1100" dirty="0">
              <a:solidFill>
                <a:schemeClr val="accent1">
                  <a:lumMod val="75000"/>
                </a:schemeClr>
              </a:solidFill>
              <a:latin typeface="Tw Cen MT" panose="020B0602020104020603" pitchFamily="34" charset="0"/>
            </a:endParaRPr>
          </a:p>
        </p:txBody>
      </p:sp>
      <p:sp>
        <p:nvSpPr>
          <p:cNvPr id="58" name="TextBox 57">
            <a:extLst>
              <a:ext uri="{FF2B5EF4-FFF2-40B4-BE49-F238E27FC236}">
                <a16:creationId xmlns:a16="http://schemas.microsoft.com/office/drawing/2014/main" id="{51A955C5-3245-AFE9-4653-69B04FB7BF9E}"/>
              </a:ext>
            </a:extLst>
          </p:cNvPr>
          <p:cNvSpPr txBox="1"/>
          <p:nvPr/>
        </p:nvSpPr>
        <p:spPr>
          <a:xfrm>
            <a:off x="314922" y="7284027"/>
            <a:ext cx="4103062" cy="830997"/>
          </a:xfrm>
          <a:prstGeom prst="rect">
            <a:avLst/>
          </a:prstGeom>
          <a:noFill/>
          <a:ln cap="rnd">
            <a:solidFill>
              <a:srgbClr val="C00000"/>
            </a:solidFill>
            <a:prstDash val="sysDash"/>
            <a:bevel/>
          </a:ln>
        </p:spPr>
        <p:txBody>
          <a:bodyPr wrap="square" rtlCol="0">
            <a:spAutoFit/>
          </a:bodyPr>
          <a:lstStyle/>
          <a:p>
            <a:pPr algn="ctr"/>
            <a:r>
              <a:rPr lang="en-GB" sz="1200" b="1" dirty="0" smtClean="0">
                <a:solidFill>
                  <a:schemeClr val="accent1"/>
                </a:solidFill>
                <a:latin typeface="Tw Cen MT" panose="020B0602020104020603" pitchFamily="34" charset="0"/>
              </a:rPr>
              <a:t>Map comparison</a:t>
            </a:r>
            <a:endParaRPr lang="en-GB" sz="1200" b="1" dirty="0" smtClean="0">
              <a:solidFill>
                <a:schemeClr val="accent1"/>
              </a:solidFill>
              <a:latin typeface="Tw Cen MT" panose="020B0602020104020603" pitchFamily="34" charset="0"/>
            </a:endParaRPr>
          </a:p>
          <a:p>
            <a:pPr algn="ctr"/>
            <a:r>
              <a:rPr lang="en-GB" sz="1200" i="1" dirty="0" smtClean="0">
                <a:solidFill>
                  <a:schemeClr val="accent1"/>
                </a:solidFill>
                <a:latin typeface="Tw Cen MT" panose="020B0602020104020603" pitchFamily="34" charset="0"/>
              </a:rPr>
              <a:t>Identifying the human and physical features on a map can help us to understand the living environment and the surroundings can impacts a populations life. </a:t>
            </a:r>
            <a:endParaRPr lang="en-GB" sz="1200" dirty="0">
              <a:solidFill>
                <a:schemeClr val="accent1"/>
              </a:solidFill>
              <a:latin typeface="Tw Cen MT" panose="020B0602020104020603" pitchFamily="34" charset="0"/>
            </a:endParaRPr>
          </a:p>
        </p:txBody>
      </p:sp>
      <p:sp>
        <p:nvSpPr>
          <p:cNvPr id="59" name="TextBox 58">
            <a:extLst>
              <a:ext uri="{FF2B5EF4-FFF2-40B4-BE49-F238E27FC236}">
                <a16:creationId xmlns:a16="http://schemas.microsoft.com/office/drawing/2014/main" id="{51A955C5-3245-AFE9-4653-69B04FB7BF9E}"/>
              </a:ext>
            </a:extLst>
          </p:cNvPr>
          <p:cNvSpPr txBox="1"/>
          <p:nvPr/>
        </p:nvSpPr>
        <p:spPr>
          <a:xfrm>
            <a:off x="314924" y="1002975"/>
            <a:ext cx="6260808" cy="830997"/>
          </a:xfrm>
          <a:prstGeom prst="rect">
            <a:avLst/>
          </a:prstGeom>
          <a:noFill/>
          <a:ln cap="rnd">
            <a:solidFill>
              <a:srgbClr val="C00000"/>
            </a:solidFill>
            <a:prstDash val="sysDash"/>
            <a:bevel/>
          </a:ln>
        </p:spPr>
        <p:txBody>
          <a:bodyPr wrap="square" rtlCol="0">
            <a:spAutoFit/>
          </a:bodyPr>
          <a:lstStyle/>
          <a:p>
            <a:pPr algn="ctr"/>
            <a:r>
              <a:rPr lang="en-GB" sz="1200" b="1" dirty="0" smtClean="0">
                <a:solidFill>
                  <a:schemeClr val="accent1">
                    <a:lumMod val="75000"/>
                  </a:schemeClr>
                </a:solidFill>
                <a:latin typeface="Tw Cen MT" panose="020B0602020104020603" pitchFamily="34" charset="0"/>
              </a:rPr>
              <a:t>Physical and human features</a:t>
            </a:r>
          </a:p>
          <a:p>
            <a:pPr algn="ctr"/>
            <a:r>
              <a:rPr lang="en-GB" sz="1200" dirty="0">
                <a:solidFill>
                  <a:schemeClr val="accent1"/>
                </a:solidFill>
                <a:latin typeface="Tw Cen MT" panose="020B0602020104020603" pitchFamily="34" charset="0"/>
              </a:rPr>
              <a:t>As we look around our world, we see many different features. Some of the things that we see are naturally occurring, we call these physical geographical features. Other elements are features which have been created by </a:t>
            </a:r>
            <a:r>
              <a:rPr lang="en-GB" sz="1200" dirty="0" smtClean="0">
                <a:solidFill>
                  <a:schemeClr val="accent1"/>
                </a:solidFill>
                <a:latin typeface="Tw Cen MT" panose="020B0602020104020603" pitchFamily="34" charset="0"/>
              </a:rPr>
              <a:t>humans, we </a:t>
            </a:r>
            <a:r>
              <a:rPr lang="en-GB" sz="1200" dirty="0">
                <a:solidFill>
                  <a:schemeClr val="accent1"/>
                </a:solidFill>
                <a:latin typeface="Tw Cen MT" panose="020B0602020104020603" pitchFamily="34" charset="0"/>
              </a:rPr>
              <a:t>call these human geographical </a:t>
            </a:r>
            <a:r>
              <a:rPr lang="en-GB" sz="1200" dirty="0" smtClean="0">
                <a:solidFill>
                  <a:schemeClr val="accent1"/>
                </a:solidFill>
                <a:latin typeface="Tw Cen MT" panose="020B0602020104020603" pitchFamily="34" charset="0"/>
              </a:rPr>
              <a:t>features.</a:t>
            </a:r>
            <a:endParaRPr lang="en-GB" sz="1000" dirty="0">
              <a:solidFill>
                <a:schemeClr val="accent1"/>
              </a:solidFill>
              <a:latin typeface="Tw Cen MT" panose="020B0602020104020603" pitchFamily="34" charset="0"/>
            </a:endParaRPr>
          </a:p>
        </p:txBody>
      </p:sp>
      <p:pic>
        <p:nvPicPr>
          <p:cNvPr id="14" name="Picture 13"/>
          <p:cNvPicPr>
            <a:picLocks noChangeAspect="1"/>
          </p:cNvPicPr>
          <p:nvPr/>
        </p:nvPicPr>
        <p:blipFill>
          <a:blip r:embed="rId6"/>
          <a:stretch>
            <a:fillRect/>
          </a:stretch>
        </p:blipFill>
        <p:spPr>
          <a:xfrm>
            <a:off x="5919056" y="799370"/>
            <a:ext cx="490161" cy="458019"/>
          </a:xfrm>
          <a:prstGeom prst="rect">
            <a:avLst/>
          </a:prstGeom>
        </p:spPr>
      </p:pic>
      <p:sp>
        <p:nvSpPr>
          <p:cNvPr id="56" name="TextBox 55">
            <a:extLst>
              <a:ext uri="{FF2B5EF4-FFF2-40B4-BE49-F238E27FC236}">
                <a16:creationId xmlns:a16="http://schemas.microsoft.com/office/drawing/2014/main" id="{51A955C5-3245-AFE9-4653-69B04FB7BF9E}"/>
              </a:ext>
            </a:extLst>
          </p:cNvPr>
          <p:cNvSpPr txBox="1"/>
          <p:nvPr/>
        </p:nvSpPr>
        <p:spPr>
          <a:xfrm>
            <a:off x="280991" y="6183602"/>
            <a:ext cx="4223006" cy="1015663"/>
          </a:xfrm>
          <a:prstGeom prst="rect">
            <a:avLst/>
          </a:prstGeom>
          <a:noFill/>
          <a:ln cap="rnd">
            <a:solidFill>
              <a:srgbClr val="C00000"/>
            </a:solidFill>
            <a:prstDash val="sysDash"/>
            <a:bevel/>
          </a:ln>
        </p:spPr>
        <p:txBody>
          <a:bodyPr wrap="square" rtlCol="0">
            <a:spAutoFit/>
          </a:bodyPr>
          <a:lstStyle/>
          <a:p>
            <a:pPr algn="ctr"/>
            <a:r>
              <a:rPr lang="en-GB" sz="1200" b="1" dirty="0" smtClean="0">
                <a:solidFill>
                  <a:schemeClr val="accent1">
                    <a:lumMod val="75000"/>
                  </a:schemeClr>
                </a:solidFill>
                <a:latin typeface="Tw Cen MT" panose="020B0602020104020603" pitchFamily="34" charset="0"/>
              </a:rPr>
              <a:t>Fieldwork study</a:t>
            </a:r>
            <a:endParaRPr lang="en-GB" sz="1200" b="1" dirty="0">
              <a:solidFill>
                <a:schemeClr val="accent1">
                  <a:lumMod val="75000"/>
                </a:schemeClr>
              </a:solidFill>
              <a:latin typeface="Tw Cen MT" panose="020B0602020104020603" pitchFamily="34" charset="0"/>
            </a:endParaRPr>
          </a:p>
          <a:p>
            <a:pPr algn="ctr"/>
            <a:r>
              <a:rPr lang="en-GB" sz="1200" dirty="0">
                <a:solidFill>
                  <a:schemeClr val="accent1"/>
                </a:solidFill>
                <a:latin typeface="Tw Cen MT" panose="020B0602020104020603" pitchFamily="34" charset="0"/>
              </a:rPr>
              <a:t>Fieldwork is when you go </a:t>
            </a:r>
            <a:r>
              <a:rPr lang="en-GB" sz="1200" b="1" dirty="0">
                <a:solidFill>
                  <a:schemeClr val="accent1"/>
                </a:solidFill>
                <a:latin typeface="Tw Cen MT" panose="020B0602020104020603" pitchFamily="34" charset="0"/>
              </a:rPr>
              <a:t>outside the classroom</a:t>
            </a:r>
            <a:r>
              <a:rPr lang="en-GB" sz="1200" dirty="0">
                <a:solidFill>
                  <a:schemeClr val="accent1"/>
                </a:solidFill>
                <a:latin typeface="Tw Cen MT" panose="020B0602020104020603" pitchFamily="34" charset="0"/>
              </a:rPr>
              <a:t> and find things out for </a:t>
            </a:r>
            <a:r>
              <a:rPr lang="en-GB" sz="1200" dirty="0" smtClean="0">
                <a:solidFill>
                  <a:schemeClr val="accent1"/>
                </a:solidFill>
                <a:latin typeface="Tw Cen MT" panose="020B0602020104020603" pitchFamily="34" charset="0"/>
              </a:rPr>
              <a:t>yourself. You </a:t>
            </a:r>
            <a:r>
              <a:rPr lang="en-GB" sz="1200" dirty="0">
                <a:solidFill>
                  <a:schemeClr val="accent1"/>
                </a:solidFill>
                <a:latin typeface="Tw Cen MT" panose="020B0602020104020603" pitchFamily="34" charset="0"/>
              </a:rPr>
              <a:t>will need to think like a </a:t>
            </a:r>
            <a:r>
              <a:rPr lang="en-GB" sz="1200" dirty="0" smtClean="0">
                <a:solidFill>
                  <a:schemeClr val="accent1"/>
                </a:solidFill>
                <a:latin typeface="Tw Cen MT" panose="020B0602020104020603" pitchFamily="34" charset="0"/>
              </a:rPr>
              <a:t>geographer, to observe, plan, question and research both the local area and wider areas around the world. </a:t>
            </a:r>
            <a:endParaRPr lang="en-GB" sz="1200" dirty="0">
              <a:solidFill>
                <a:schemeClr val="accent1"/>
              </a:solidFill>
              <a:latin typeface="Tw Cen MT" panose="020B0602020104020603" pitchFamily="34" charset="0"/>
            </a:endParaRPr>
          </a:p>
        </p:txBody>
      </p:sp>
      <p:sp>
        <p:nvSpPr>
          <p:cNvPr id="52" name="TextBox 51">
            <a:extLst>
              <a:ext uri="{FF2B5EF4-FFF2-40B4-BE49-F238E27FC236}">
                <a16:creationId xmlns:a16="http://schemas.microsoft.com/office/drawing/2014/main" id="{51A955C5-3245-AFE9-4653-69B04FB7BF9E}"/>
              </a:ext>
            </a:extLst>
          </p:cNvPr>
          <p:cNvSpPr txBox="1"/>
          <p:nvPr/>
        </p:nvSpPr>
        <p:spPr>
          <a:xfrm>
            <a:off x="314923" y="4161635"/>
            <a:ext cx="4407444" cy="1015663"/>
          </a:xfrm>
          <a:prstGeom prst="rect">
            <a:avLst/>
          </a:prstGeom>
          <a:noFill/>
          <a:ln cap="rnd">
            <a:solidFill>
              <a:srgbClr val="C00000"/>
            </a:solidFill>
            <a:prstDash val="sysDash"/>
            <a:bevel/>
          </a:ln>
        </p:spPr>
        <p:txBody>
          <a:bodyPr wrap="square" rtlCol="0">
            <a:spAutoFit/>
          </a:bodyPr>
          <a:lstStyle/>
          <a:p>
            <a:pPr algn="ctr"/>
            <a:r>
              <a:rPr lang="en-GB" sz="1200" b="1" dirty="0" smtClean="0">
                <a:solidFill>
                  <a:schemeClr val="accent1">
                    <a:lumMod val="75000"/>
                  </a:schemeClr>
                </a:solidFill>
                <a:latin typeface="Tw Cen MT" panose="020B0602020104020603" pitchFamily="34" charset="0"/>
              </a:rPr>
              <a:t>Compass</a:t>
            </a:r>
            <a:endParaRPr lang="en-GB" sz="1000" b="1" dirty="0">
              <a:solidFill>
                <a:schemeClr val="accent1">
                  <a:lumMod val="75000"/>
                </a:schemeClr>
              </a:solidFill>
              <a:latin typeface="Tw Cen MT" panose="020B0602020104020603" pitchFamily="34" charset="0"/>
            </a:endParaRPr>
          </a:p>
          <a:p>
            <a:r>
              <a:rPr lang="en-GB" sz="1200" dirty="0">
                <a:solidFill>
                  <a:schemeClr val="accent1"/>
                </a:solidFill>
                <a:latin typeface="Tw Cen MT" panose="020B0602020104020603" pitchFamily="34" charset="0"/>
              </a:rPr>
              <a:t>You can use a </a:t>
            </a:r>
            <a:r>
              <a:rPr lang="en-GB" sz="1200" b="1" dirty="0">
                <a:solidFill>
                  <a:schemeClr val="accent1"/>
                </a:solidFill>
                <a:latin typeface="Tw Cen MT" panose="020B0602020104020603" pitchFamily="34" charset="0"/>
              </a:rPr>
              <a:t>compass</a:t>
            </a:r>
            <a:r>
              <a:rPr lang="en-GB" sz="1200" dirty="0">
                <a:solidFill>
                  <a:schemeClr val="accent1"/>
                </a:solidFill>
                <a:latin typeface="Tw Cen MT" panose="020B0602020104020603" pitchFamily="34" charset="0"/>
              </a:rPr>
              <a:t> to find out which direction you are facing. The four </a:t>
            </a:r>
            <a:r>
              <a:rPr lang="en-GB" sz="1200" b="1" dirty="0">
                <a:solidFill>
                  <a:schemeClr val="accent1"/>
                </a:solidFill>
                <a:latin typeface="Tw Cen MT" panose="020B0602020104020603" pitchFamily="34" charset="0"/>
              </a:rPr>
              <a:t>cardinal directions</a:t>
            </a:r>
            <a:r>
              <a:rPr lang="en-GB" sz="1200" dirty="0">
                <a:solidFill>
                  <a:schemeClr val="accent1"/>
                </a:solidFill>
                <a:latin typeface="Tw Cen MT" panose="020B0602020104020603" pitchFamily="34" charset="0"/>
              </a:rPr>
              <a:t> are </a:t>
            </a:r>
            <a:r>
              <a:rPr lang="en-GB" sz="1200" b="1" dirty="0">
                <a:solidFill>
                  <a:schemeClr val="accent1"/>
                </a:solidFill>
                <a:latin typeface="Tw Cen MT" panose="020B0602020104020603" pitchFamily="34" charset="0"/>
              </a:rPr>
              <a:t>N</a:t>
            </a:r>
            <a:r>
              <a:rPr lang="en-GB" sz="1200" dirty="0">
                <a:solidFill>
                  <a:schemeClr val="accent1"/>
                </a:solidFill>
                <a:latin typeface="Tw Cen MT" panose="020B0602020104020603" pitchFamily="34" charset="0"/>
              </a:rPr>
              <a:t>orth (</a:t>
            </a:r>
            <a:r>
              <a:rPr lang="en-GB" sz="1200" b="1" dirty="0">
                <a:solidFill>
                  <a:schemeClr val="accent1"/>
                </a:solidFill>
                <a:latin typeface="Tw Cen MT" panose="020B0602020104020603" pitchFamily="34" charset="0"/>
              </a:rPr>
              <a:t>N</a:t>
            </a:r>
            <a:r>
              <a:rPr lang="en-GB" sz="1200" dirty="0">
                <a:solidFill>
                  <a:schemeClr val="accent1"/>
                </a:solidFill>
                <a:latin typeface="Tw Cen MT" panose="020B0602020104020603" pitchFamily="34" charset="0"/>
              </a:rPr>
              <a:t>), </a:t>
            </a:r>
            <a:r>
              <a:rPr lang="en-GB" sz="1200" b="1" dirty="0">
                <a:solidFill>
                  <a:schemeClr val="accent1"/>
                </a:solidFill>
                <a:latin typeface="Tw Cen MT" panose="020B0602020104020603" pitchFamily="34" charset="0"/>
              </a:rPr>
              <a:t>E</a:t>
            </a:r>
            <a:r>
              <a:rPr lang="en-GB" sz="1200" dirty="0">
                <a:solidFill>
                  <a:schemeClr val="accent1"/>
                </a:solidFill>
                <a:latin typeface="Tw Cen MT" panose="020B0602020104020603" pitchFamily="34" charset="0"/>
              </a:rPr>
              <a:t>ast (</a:t>
            </a:r>
            <a:r>
              <a:rPr lang="en-GB" sz="1200" b="1" dirty="0">
                <a:solidFill>
                  <a:schemeClr val="accent1"/>
                </a:solidFill>
                <a:latin typeface="Tw Cen MT" panose="020B0602020104020603" pitchFamily="34" charset="0"/>
              </a:rPr>
              <a:t>E</a:t>
            </a:r>
            <a:r>
              <a:rPr lang="en-GB" sz="1200" dirty="0">
                <a:solidFill>
                  <a:schemeClr val="accent1"/>
                </a:solidFill>
                <a:latin typeface="Tw Cen MT" panose="020B0602020104020603" pitchFamily="34" charset="0"/>
              </a:rPr>
              <a:t>), </a:t>
            </a:r>
            <a:r>
              <a:rPr lang="en-GB" sz="1200" b="1" dirty="0">
                <a:solidFill>
                  <a:schemeClr val="accent1"/>
                </a:solidFill>
                <a:latin typeface="Tw Cen MT" panose="020B0602020104020603" pitchFamily="34" charset="0"/>
              </a:rPr>
              <a:t>S</a:t>
            </a:r>
            <a:r>
              <a:rPr lang="en-GB" sz="1200" dirty="0">
                <a:solidFill>
                  <a:schemeClr val="accent1"/>
                </a:solidFill>
                <a:latin typeface="Tw Cen MT" panose="020B0602020104020603" pitchFamily="34" charset="0"/>
              </a:rPr>
              <a:t>outh (</a:t>
            </a:r>
            <a:r>
              <a:rPr lang="en-GB" sz="1200" b="1" dirty="0">
                <a:solidFill>
                  <a:schemeClr val="accent1"/>
                </a:solidFill>
                <a:latin typeface="Tw Cen MT" panose="020B0602020104020603" pitchFamily="34" charset="0"/>
              </a:rPr>
              <a:t>S</a:t>
            </a:r>
            <a:r>
              <a:rPr lang="en-GB" sz="1200" dirty="0">
                <a:solidFill>
                  <a:schemeClr val="accent1"/>
                </a:solidFill>
                <a:latin typeface="Tw Cen MT" panose="020B0602020104020603" pitchFamily="34" charset="0"/>
              </a:rPr>
              <a:t>), </a:t>
            </a:r>
            <a:r>
              <a:rPr lang="en-GB" sz="1200" b="1" dirty="0">
                <a:solidFill>
                  <a:schemeClr val="accent1"/>
                </a:solidFill>
                <a:latin typeface="Tw Cen MT" panose="020B0602020104020603" pitchFamily="34" charset="0"/>
              </a:rPr>
              <a:t>W</a:t>
            </a:r>
            <a:r>
              <a:rPr lang="en-GB" sz="1200" dirty="0">
                <a:solidFill>
                  <a:schemeClr val="accent1"/>
                </a:solidFill>
                <a:latin typeface="Tw Cen MT" panose="020B0602020104020603" pitchFamily="34" charset="0"/>
              </a:rPr>
              <a:t>est (</a:t>
            </a:r>
            <a:r>
              <a:rPr lang="en-GB" sz="1200" b="1" dirty="0">
                <a:solidFill>
                  <a:schemeClr val="accent1"/>
                </a:solidFill>
                <a:latin typeface="Tw Cen MT" panose="020B0602020104020603" pitchFamily="34" charset="0"/>
              </a:rPr>
              <a:t>W</a:t>
            </a:r>
            <a:r>
              <a:rPr lang="en-GB" sz="1200" dirty="0" smtClean="0">
                <a:solidFill>
                  <a:schemeClr val="accent1"/>
                </a:solidFill>
                <a:latin typeface="Tw Cen MT" panose="020B0602020104020603" pitchFamily="34" charset="0"/>
              </a:rPr>
              <a:t>). On an 8 point compass also has four </a:t>
            </a:r>
            <a:r>
              <a:rPr lang="en-GB" sz="1200" dirty="0" err="1" smtClean="0">
                <a:solidFill>
                  <a:schemeClr val="accent1"/>
                </a:solidFill>
                <a:latin typeface="Tw Cen MT" panose="020B0602020104020603" pitchFamily="34" charset="0"/>
              </a:rPr>
              <a:t>intercardinal</a:t>
            </a:r>
            <a:r>
              <a:rPr lang="en-GB" sz="1200" dirty="0" smtClean="0">
                <a:solidFill>
                  <a:schemeClr val="accent1"/>
                </a:solidFill>
                <a:latin typeface="Tw Cen MT" panose="020B0602020104020603" pitchFamily="34" charset="0"/>
              </a:rPr>
              <a:t> directions (NE, SE, SW, NW).</a:t>
            </a:r>
            <a:endParaRPr lang="en-GB" sz="800" dirty="0">
              <a:solidFill>
                <a:schemeClr val="accent1"/>
              </a:solidFill>
              <a:latin typeface="Tw Cen MT" panose="020B0602020104020603" pitchFamily="34" charset="0"/>
            </a:endParaRPr>
          </a:p>
        </p:txBody>
      </p:sp>
      <p:pic>
        <p:nvPicPr>
          <p:cNvPr id="3" name="Picture 2"/>
          <p:cNvPicPr>
            <a:picLocks noChangeAspect="1"/>
          </p:cNvPicPr>
          <p:nvPr/>
        </p:nvPicPr>
        <p:blipFill>
          <a:blip r:embed="rId7"/>
          <a:stretch>
            <a:fillRect/>
          </a:stretch>
        </p:blipFill>
        <p:spPr>
          <a:xfrm>
            <a:off x="1075413" y="215828"/>
            <a:ext cx="653180" cy="649591"/>
          </a:xfrm>
          <a:prstGeom prst="rect">
            <a:avLst/>
          </a:prstGeom>
        </p:spPr>
      </p:pic>
      <p:pic>
        <p:nvPicPr>
          <p:cNvPr id="8" name="Picture 7"/>
          <p:cNvPicPr>
            <a:picLocks noChangeAspect="1"/>
          </p:cNvPicPr>
          <p:nvPr/>
        </p:nvPicPr>
        <p:blipFill>
          <a:blip r:embed="rId8"/>
          <a:stretch>
            <a:fillRect/>
          </a:stretch>
        </p:blipFill>
        <p:spPr>
          <a:xfrm>
            <a:off x="3776829" y="5261429"/>
            <a:ext cx="749184" cy="815779"/>
          </a:xfrm>
          <a:prstGeom prst="rect">
            <a:avLst/>
          </a:prstGeom>
        </p:spPr>
      </p:pic>
      <p:pic>
        <p:nvPicPr>
          <p:cNvPr id="10" name="Picture 9"/>
          <p:cNvPicPr>
            <a:picLocks noChangeAspect="1"/>
          </p:cNvPicPr>
          <p:nvPr/>
        </p:nvPicPr>
        <p:blipFill>
          <a:blip r:embed="rId9"/>
          <a:stretch>
            <a:fillRect/>
          </a:stretch>
        </p:blipFill>
        <p:spPr>
          <a:xfrm>
            <a:off x="280913" y="5280305"/>
            <a:ext cx="946574" cy="818535"/>
          </a:xfrm>
          <a:prstGeom prst="rect">
            <a:avLst/>
          </a:prstGeom>
        </p:spPr>
      </p:pic>
      <p:pic>
        <p:nvPicPr>
          <p:cNvPr id="12" name="Picture 11"/>
          <p:cNvPicPr>
            <a:picLocks noChangeAspect="1"/>
          </p:cNvPicPr>
          <p:nvPr/>
        </p:nvPicPr>
        <p:blipFill>
          <a:blip r:embed="rId10"/>
          <a:stretch>
            <a:fillRect/>
          </a:stretch>
        </p:blipFill>
        <p:spPr>
          <a:xfrm>
            <a:off x="417460" y="1948235"/>
            <a:ext cx="3998188" cy="2110393"/>
          </a:xfrm>
          <a:prstGeom prst="rect">
            <a:avLst/>
          </a:prstGeom>
        </p:spPr>
      </p:pic>
      <p:pic>
        <p:nvPicPr>
          <p:cNvPr id="15" name="Picture 14"/>
          <p:cNvPicPr>
            <a:picLocks noChangeAspect="1"/>
          </p:cNvPicPr>
          <p:nvPr/>
        </p:nvPicPr>
        <p:blipFill>
          <a:blip r:embed="rId11"/>
          <a:stretch>
            <a:fillRect/>
          </a:stretch>
        </p:blipFill>
        <p:spPr>
          <a:xfrm>
            <a:off x="4907608" y="4120180"/>
            <a:ext cx="1650171" cy="1268498"/>
          </a:xfrm>
          <a:prstGeom prst="rect">
            <a:avLst/>
          </a:prstGeom>
        </p:spPr>
      </p:pic>
      <p:pic>
        <p:nvPicPr>
          <p:cNvPr id="16" name="Picture 15"/>
          <p:cNvPicPr>
            <a:picLocks noChangeAspect="1"/>
          </p:cNvPicPr>
          <p:nvPr/>
        </p:nvPicPr>
        <p:blipFill>
          <a:blip r:embed="rId12"/>
          <a:stretch>
            <a:fillRect/>
          </a:stretch>
        </p:blipFill>
        <p:spPr>
          <a:xfrm>
            <a:off x="4653211" y="5388678"/>
            <a:ext cx="1856253" cy="1354294"/>
          </a:xfrm>
          <a:prstGeom prst="rect">
            <a:avLst/>
          </a:prstGeom>
        </p:spPr>
      </p:pic>
      <p:pic>
        <p:nvPicPr>
          <p:cNvPr id="19" name="Picture 18"/>
          <p:cNvPicPr>
            <a:picLocks noChangeAspect="1"/>
          </p:cNvPicPr>
          <p:nvPr/>
        </p:nvPicPr>
        <p:blipFill>
          <a:blip r:embed="rId13"/>
          <a:stretch>
            <a:fillRect/>
          </a:stretch>
        </p:blipFill>
        <p:spPr>
          <a:xfrm>
            <a:off x="4653211" y="6793938"/>
            <a:ext cx="1856253" cy="1407045"/>
          </a:xfrm>
          <a:prstGeom prst="rect">
            <a:avLst/>
          </a:prstGeom>
        </p:spPr>
      </p:pic>
      <p:sp>
        <p:nvSpPr>
          <p:cNvPr id="2" name="Rectangle 1"/>
          <p:cNvSpPr/>
          <p:nvPr/>
        </p:nvSpPr>
        <p:spPr>
          <a:xfrm>
            <a:off x="1491006" y="5246211"/>
            <a:ext cx="2138213" cy="830997"/>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What? Where? </a:t>
            </a:r>
          </a:p>
          <a:p>
            <a:pPr algn="ctr"/>
            <a:r>
              <a:rPr lang="en-US" sz="2400" b="0" cap="none" spc="0" dirty="0" smtClean="0">
                <a:ln w="0"/>
                <a:solidFill>
                  <a:schemeClr val="tx1"/>
                </a:solidFill>
                <a:effectLst>
                  <a:outerShdw blurRad="38100" dist="19050" dir="2700000" algn="tl" rotWithShape="0">
                    <a:schemeClr val="dk1">
                      <a:alpha val="40000"/>
                    </a:schemeClr>
                  </a:outerShdw>
                </a:effectLst>
              </a:rPr>
              <a:t>How? Why?</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387220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35448</TotalTime>
  <Words>138</Words>
  <Application>Microsoft Office PowerPoint</Application>
  <PresentationFormat>A4 Paper (210x297 mm)</PresentationFormat>
  <Paragraphs>26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 Cen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Anderson</dc:creator>
  <cp:lastModifiedBy>Emily Harris</cp:lastModifiedBy>
  <cp:revision>251</cp:revision>
  <cp:lastPrinted>2023-04-24T14:56:41Z</cp:lastPrinted>
  <dcterms:created xsi:type="dcterms:W3CDTF">2022-06-28T18:53:18Z</dcterms:created>
  <dcterms:modified xsi:type="dcterms:W3CDTF">2023-04-25T07:31:47Z</dcterms:modified>
</cp:coreProperties>
</file>