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282462-5F1F-25FF-1237-A02F655033A8}" v="44" dt="2022-10-31T12:57:09.885"/>
    <p1510:client id="{0B94163D-3129-E991-AD18-E1F558BC258F}" v="962" dt="2023-02-20T00:35:12.431"/>
    <p1510:client id="{16324B3C-46D6-6728-EF5B-F5455D903CD2}" v="2" dt="2023-02-26T22:41:22.843"/>
    <p1510:client id="{2AC8B82D-50F7-A6D9-78AB-997E2449FFC3}" v="31" dt="2023-01-02T11:52:30.413"/>
    <p1510:client id="{37CA47F0-63D6-2FB3-D866-FCE4B2738507}" v="841" dt="2022-12-24T15:39:46.449"/>
    <p1510:client id="{3A87EE56-02D4-52E5-6572-CEB83798B950}" v="32" dt="2022-10-30T18:09:53.101"/>
    <p1510:client id="{4C8498C9-ED1D-C4B1-942D-799E21F38FFD}" v="1203" dt="2022-12-31T13:24:16.817"/>
    <p1510:client id="{590F9BA9-557C-2478-8744-B209E9336D5C}" v="1495" dt="2023-02-19T23:50:59.351"/>
    <p1510:client id="{91902F58-7867-835E-DA28-9FC4128E2A5D}" v="3" dt="2022-10-30T15:39:02.593"/>
    <p1510:client id="{93B28F24-A35B-341E-503E-429A8073D7BA}" v="6" dt="2023-01-01T13:11:49.083"/>
    <p1510:client id="{A28A054A-6016-72E2-B2F7-4DCFEBE5C841}" v="1355" dt="2022-12-31T15:04:41.338"/>
    <p1510:client id="{B8D24A67-8688-DBF7-4080-35A8ABFD2150}" v="26" dt="2022-10-31T15:44:28.907"/>
    <p1510:client id="{DC426754-95FC-E572-397C-21BFA524B51F}" v="243" dt="2022-09-04T08:16:07.456"/>
    <p1510:client id="{EE4E3144-37C1-0709-B82E-36A3795E2110}" v="1433" dt="2022-12-30T20:30:40.6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64" autoAdjust="0"/>
    <p:restoredTop sz="94660"/>
  </p:normalViewPr>
  <p:slideViewPr>
    <p:cSldViewPr snapToGrid="0">
      <p:cViewPr>
        <p:scale>
          <a:sx n="122" d="100"/>
          <a:sy n="122" d="100"/>
        </p:scale>
        <p:origin x="72" y="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925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21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771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844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296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469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10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276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66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39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C7F5-7F76-46F2-8BCC-9DA071A6F76A}" type="datetimeFigureOut">
              <a:rPr lang="en-GB" smtClean="0"/>
              <a:t>26/02/2023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19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2BF94-EACB-2063-6CE0-B55FD182D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670" y="156411"/>
            <a:ext cx="494046" cy="4800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BF9E9A-D530-2596-2C7A-6C61BA14D996}"/>
              </a:ext>
            </a:extLst>
          </p:cNvPr>
          <p:cNvSpPr txBox="1"/>
          <p:nvPr/>
        </p:nvSpPr>
        <p:spPr>
          <a:xfrm>
            <a:off x="1741897" y="84207"/>
            <a:ext cx="363452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u="sng" dirty="0">
                <a:latin typeface="Tw Cen MT"/>
              </a:rPr>
              <a:t>History Knowledge Organiser </a:t>
            </a:r>
            <a:br>
              <a:rPr lang="en-GB" sz="1400" b="1" u="sng" dirty="0">
                <a:latin typeface="Tw Cen MT" panose="020B0602020104020603" pitchFamily="34" charset="0"/>
              </a:rPr>
            </a:br>
            <a:r>
              <a:rPr lang="en-GB" sz="1400" b="1" u="sng" dirty="0">
                <a:latin typeface="Tw Cen MT"/>
              </a:rPr>
              <a:t>Is it fair to call the Anglo Saxon era the Dark Ages?</a:t>
            </a:r>
            <a:endParaRPr lang="en-GB" sz="1400" b="1" u="sng" dirty="0">
              <a:latin typeface="Tw Cen MT" panose="020B0602020104020603" pitchFamily="34" charset="0"/>
            </a:endParaRPr>
          </a:p>
          <a:p>
            <a:pPr algn="ctr"/>
            <a:endParaRPr lang="en-GB" sz="1400" b="1" u="sng" dirty="0">
              <a:latin typeface="Tw Cen MT" panose="020B06020201040206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8BF4D8-3249-D973-3E27-839F10F6768A}"/>
              </a:ext>
            </a:extLst>
          </p:cNvPr>
          <p:cNvSpPr txBox="1"/>
          <p:nvPr/>
        </p:nvSpPr>
        <p:spPr>
          <a:xfrm>
            <a:off x="5268320" y="147239"/>
            <a:ext cx="1589829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 dirty="0">
                <a:latin typeface="Tw Cen MT"/>
              </a:rPr>
              <a:t>Term    Spring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EFE92F-8C75-553F-D26B-6CB6BE4ADF14}"/>
              </a:ext>
            </a:extLst>
          </p:cNvPr>
          <p:cNvSpPr txBox="1"/>
          <p:nvPr/>
        </p:nvSpPr>
        <p:spPr>
          <a:xfrm>
            <a:off x="1059806" y="148079"/>
            <a:ext cx="1151835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 dirty="0">
                <a:latin typeface="Tw Cen MT"/>
              </a:rPr>
              <a:t>         Year   4</a:t>
            </a:r>
            <a:endParaRPr lang="en-GB" sz="1100" dirty="0">
              <a:latin typeface="Tw Cen MT" panose="020B06020201040206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59" y="84207"/>
            <a:ext cx="6694057" cy="9759508"/>
          </a:xfrm>
          <a:prstGeom prst="rect">
            <a:avLst/>
          </a:prstGeom>
          <a:noFill/>
          <a:ln w="317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C61E3606-B245-AFE9-4C85-7352BA50BF12}"/>
              </a:ext>
            </a:extLst>
          </p:cNvPr>
          <p:cNvSpPr txBox="1"/>
          <p:nvPr/>
        </p:nvSpPr>
        <p:spPr>
          <a:xfrm>
            <a:off x="145997" y="3747407"/>
            <a:ext cx="3547205" cy="1754326"/>
          </a:xfrm>
          <a:prstGeom prst="rect">
            <a:avLst/>
          </a:prstGeom>
          <a:noFill/>
          <a:ln cap="rnd">
            <a:solidFill>
              <a:srgbClr val="FF0000"/>
            </a:solidFill>
            <a:beve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 dirty="0"/>
              <a:t>The Romans left Britain to protect their empire against the barbarians from the east.  This meant that Britian was no longer protected from invasion.  The</a:t>
            </a:r>
            <a:r>
              <a:rPr lang="en-GB" sz="1200" b="1" dirty="0"/>
              <a:t> Anglo Saxons </a:t>
            </a:r>
            <a:r>
              <a:rPr lang="en-GB" sz="1200" dirty="0"/>
              <a:t>were made up from different groups of people who migrated from modern day Denmark, the Netherlands and Northern Germany.  There were the </a:t>
            </a:r>
            <a:r>
              <a:rPr lang="en-GB" sz="1200" b="1" dirty="0"/>
              <a:t>Angles</a:t>
            </a:r>
            <a:r>
              <a:rPr lang="en-GB" sz="1200" dirty="0"/>
              <a:t>, the </a:t>
            </a:r>
            <a:r>
              <a:rPr lang="en-GB" sz="1200" b="1" dirty="0"/>
              <a:t>Saxons</a:t>
            </a:r>
            <a:r>
              <a:rPr lang="en-GB" sz="1200" dirty="0"/>
              <a:t>, the </a:t>
            </a:r>
            <a:r>
              <a:rPr lang="en-GB" sz="1200" b="1" dirty="0"/>
              <a:t>Frisians </a:t>
            </a:r>
            <a:r>
              <a:rPr lang="en-GB" sz="1200" dirty="0"/>
              <a:t>and the </a:t>
            </a:r>
            <a:r>
              <a:rPr lang="en-GB" sz="1200" b="1" dirty="0"/>
              <a:t>Jutes</a:t>
            </a:r>
            <a:r>
              <a:rPr lang="en-GB" sz="1200" dirty="0"/>
              <a:t>.  These tribes had different rulers, but they all shared the same language.  </a:t>
            </a:r>
            <a:endParaRPr lang="en-GB" sz="1200" dirty="0">
              <a:latin typeface="Calibri"/>
              <a:cs typeface="Calibri"/>
            </a:endParaRPr>
          </a:p>
        </p:txBody>
      </p:sp>
      <p:pic>
        <p:nvPicPr>
          <p:cNvPr id="34" name="Picture 34" descr="A picture containing text&#10;&#10;Description automatically generated">
            <a:extLst>
              <a:ext uri="{FF2B5EF4-FFF2-40B4-BE49-F238E27FC236}">
                <a16:creationId xmlns:a16="http://schemas.microsoft.com/office/drawing/2014/main" id="{3BBAD270-D6B8-0A00-CAF5-743F19555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91" y="8974476"/>
            <a:ext cx="627285" cy="699446"/>
          </a:xfrm>
          <a:prstGeom prst="rect">
            <a:avLst/>
          </a:prstGeom>
        </p:spPr>
      </p:pic>
      <p:pic>
        <p:nvPicPr>
          <p:cNvPr id="35" name="Picture 35" descr="A picture containing text&#10;&#10;Description automatically generated">
            <a:extLst>
              <a:ext uri="{FF2B5EF4-FFF2-40B4-BE49-F238E27FC236}">
                <a16:creationId xmlns:a16="http://schemas.microsoft.com/office/drawing/2014/main" id="{19594644-91CA-5870-703C-2FC3D5FFA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819" y="8984205"/>
            <a:ext cx="690954" cy="691317"/>
          </a:xfrm>
          <a:prstGeom prst="rect">
            <a:avLst/>
          </a:prstGeom>
        </p:spPr>
      </p:pic>
      <p:pic>
        <p:nvPicPr>
          <p:cNvPr id="36" name="Picture 36" descr="A picture containing text&#10;&#10;Description automatically generated">
            <a:extLst>
              <a:ext uri="{FF2B5EF4-FFF2-40B4-BE49-F238E27FC236}">
                <a16:creationId xmlns:a16="http://schemas.microsoft.com/office/drawing/2014/main" id="{FA16A67C-F8F3-DB51-6A36-376C366E8A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911" y="9026451"/>
            <a:ext cx="488064" cy="65400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D261972F-4250-D1E6-D5FC-82E592035A7A}"/>
              </a:ext>
            </a:extLst>
          </p:cNvPr>
          <p:cNvSpPr txBox="1"/>
          <p:nvPr/>
        </p:nvSpPr>
        <p:spPr>
          <a:xfrm>
            <a:off x="1192000" y="9008659"/>
            <a:ext cx="1486290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000" b="1" dirty="0">
                <a:cs typeface="Calibri"/>
              </a:rPr>
              <a:t>Vocabulary Tier 2</a:t>
            </a:r>
          </a:p>
          <a:p>
            <a:r>
              <a:rPr lang="en-GB" sz="1000" dirty="0">
                <a:cs typeface="Calibri"/>
              </a:rPr>
              <a:t>Invasion </a:t>
            </a:r>
          </a:p>
          <a:p>
            <a:r>
              <a:rPr lang="en-GB" sz="1000" dirty="0">
                <a:cs typeface="Calibri"/>
              </a:rPr>
              <a:t>Immigrants</a:t>
            </a:r>
          </a:p>
          <a:p>
            <a:r>
              <a:rPr lang="en-GB" sz="1000" dirty="0">
                <a:cs typeface="Calibri"/>
              </a:rPr>
              <a:t>kingdom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6E5C611-1471-202E-904E-6BBA8CACC97D}"/>
              </a:ext>
            </a:extLst>
          </p:cNvPr>
          <p:cNvSpPr txBox="1"/>
          <p:nvPr/>
        </p:nvSpPr>
        <p:spPr>
          <a:xfrm>
            <a:off x="4151355" y="8730490"/>
            <a:ext cx="1486290" cy="10156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000" b="1" dirty="0">
                <a:cs typeface="Calibri"/>
              </a:rPr>
              <a:t>Vocabulary Tier 3</a:t>
            </a:r>
          </a:p>
          <a:p>
            <a:r>
              <a:rPr lang="en-GB" sz="1000" dirty="0">
                <a:cs typeface="Calibri"/>
              </a:rPr>
              <a:t>archaeology</a:t>
            </a:r>
          </a:p>
          <a:p>
            <a:r>
              <a:rPr lang="en-GB" sz="1000" dirty="0">
                <a:cs typeface="Calibri"/>
              </a:rPr>
              <a:t>excavation</a:t>
            </a:r>
          </a:p>
          <a:p>
            <a:r>
              <a:rPr lang="en-GB" sz="1000" dirty="0">
                <a:cs typeface="Calibri"/>
              </a:rPr>
              <a:t>settlement</a:t>
            </a:r>
          </a:p>
          <a:p>
            <a:r>
              <a:rPr lang="en-GB" sz="1000" dirty="0">
                <a:cs typeface="Calibri"/>
              </a:rPr>
              <a:t>Kingdom</a:t>
            </a:r>
          </a:p>
          <a:p>
            <a:r>
              <a:rPr lang="en-GB" sz="1000" dirty="0">
                <a:cs typeface="Calibri"/>
              </a:rPr>
              <a:t>Pagan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AC5E44-56A5-22C7-20B6-40E34C37E99D}"/>
              </a:ext>
            </a:extLst>
          </p:cNvPr>
          <p:cNvSpPr txBox="1"/>
          <p:nvPr/>
        </p:nvSpPr>
        <p:spPr>
          <a:xfrm>
            <a:off x="150880" y="5605165"/>
            <a:ext cx="1859573" cy="1923604"/>
          </a:xfrm>
          <a:prstGeom prst="rect">
            <a:avLst/>
          </a:prstGeom>
          <a:noFill/>
          <a:ln w="12700" cmpd="sng">
            <a:solidFill>
              <a:srgbClr val="FF0000"/>
            </a:solidFill>
            <a:prstDash val="solid"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 b="1" dirty="0">
                <a:ea typeface="+mn-lt"/>
                <a:cs typeface="+mn-lt"/>
              </a:rPr>
              <a:t>Kingdoms</a:t>
            </a:r>
            <a:endParaRPr lang="en-US" b="1" dirty="0">
              <a:ea typeface="+mn-lt"/>
              <a:cs typeface="+mn-lt"/>
            </a:endParaRPr>
          </a:p>
          <a:p>
            <a:r>
              <a:rPr lang="en-GB" sz="1200" dirty="0">
                <a:ea typeface="+mn-lt"/>
                <a:cs typeface="+mn-lt"/>
              </a:rPr>
              <a:t>By around 600 AD, after much fighting, there were five important Anglo-Saxon kingdoms. They were Northumbria, Mercia, Wessex, Kent and East Anglia. Sometimes they got along, sometimes they went to war.</a:t>
            </a:r>
            <a:endParaRPr lang="en-US" sz="1200" dirty="0">
              <a:ea typeface="+mn-lt"/>
              <a:cs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770A03-4465-8ED6-8ED8-D5248223088E}"/>
              </a:ext>
            </a:extLst>
          </p:cNvPr>
          <p:cNvSpPr txBox="1"/>
          <p:nvPr/>
        </p:nvSpPr>
        <p:spPr>
          <a:xfrm>
            <a:off x="3781748" y="6172562"/>
            <a:ext cx="2601173" cy="1015663"/>
          </a:xfrm>
          <a:prstGeom prst="rect">
            <a:avLst/>
          </a:prstGeom>
          <a:noFill/>
          <a:ln w="12700" cmpd="sng">
            <a:solidFill>
              <a:srgbClr val="FF0000"/>
            </a:solidFill>
            <a:prstDash val="solid"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 b="1" dirty="0">
                <a:cs typeface="Calibri"/>
              </a:rPr>
              <a:t>Settlements</a:t>
            </a:r>
          </a:p>
          <a:p>
            <a:r>
              <a:rPr lang="en-GB" sz="1200" dirty="0">
                <a:cs typeface="Calibri"/>
              </a:rPr>
              <a:t>The Anglo Saxons lived in settlements.  There would be farmers and other craftsmen.  People lived in wooden huts with thatched roofs</a:t>
            </a:r>
            <a:r>
              <a:rPr lang="en-GB" sz="1100" dirty="0">
                <a:cs typeface="Calibri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363E19-130F-E49C-6B85-71CC095B6CD6}"/>
              </a:ext>
            </a:extLst>
          </p:cNvPr>
          <p:cNvSpPr txBox="1"/>
          <p:nvPr/>
        </p:nvSpPr>
        <p:spPr>
          <a:xfrm>
            <a:off x="126757" y="7576216"/>
            <a:ext cx="1843677" cy="1384995"/>
          </a:xfrm>
          <a:prstGeom prst="rect">
            <a:avLst/>
          </a:prstGeom>
          <a:noFill/>
          <a:ln w="12700" cmpd="sng">
            <a:solidFill>
              <a:srgbClr val="FF0000"/>
            </a:solidFill>
            <a:prstDash val="solid"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200" b="1" dirty="0">
                <a:cs typeface="Calibri"/>
              </a:rPr>
              <a:t>Art and Culture</a:t>
            </a:r>
            <a:endParaRPr lang="en-US" sz="1200" dirty="0">
              <a:cs typeface="Calibri"/>
            </a:endParaRPr>
          </a:p>
          <a:p>
            <a:r>
              <a:rPr lang="en-GB" sz="1200" dirty="0">
                <a:cs typeface="Calibri"/>
              </a:rPr>
              <a:t>The Anglo Saxons were great craftsmen and at burial sites, archaeologists have found jewellery, armour, musical instruments</a:t>
            </a:r>
          </a:p>
        </p:txBody>
      </p:sp>
      <p:pic>
        <p:nvPicPr>
          <p:cNvPr id="29" name="Picture 29" descr="Map&#10;&#10;Description automatically generated">
            <a:extLst>
              <a:ext uri="{FF2B5EF4-FFF2-40B4-BE49-F238E27FC236}">
                <a16:creationId xmlns:a16="http://schemas.microsoft.com/office/drawing/2014/main" id="{C12DDED8-1916-0F48-1DFB-A0BA4AC172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089" y="223911"/>
            <a:ext cx="511399" cy="375918"/>
          </a:xfrm>
          <a:prstGeom prst="rect">
            <a:avLst/>
          </a:prstGeom>
        </p:spPr>
      </p:pic>
      <p:pic>
        <p:nvPicPr>
          <p:cNvPr id="4" name="Picture 2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2EDA8FDB-135F-CFCA-36C0-0734739C74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538" y="157937"/>
            <a:ext cx="609192" cy="589872"/>
          </a:xfrm>
          <a:prstGeom prst="rect">
            <a:avLst/>
          </a:prstGeom>
        </p:spPr>
      </p:pic>
      <p:pic>
        <p:nvPicPr>
          <p:cNvPr id="3" name="Picture 4" descr="Map&#10;&#10;Description automatically generated">
            <a:extLst>
              <a:ext uri="{FF2B5EF4-FFF2-40B4-BE49-F238E27FC236}">
                <a16:creationId xmlns:a16="http://schemas.microsoft.com/office/drawing/2014/main" id="{F58C801F-61C3-3431-27F8-501606E9FB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7165" y="3852027"/>
            <a:ext cx="2698810" cy="2250194"/>
          </a:xfrm>
          <a:prstGeom prst="rect">
            <a:avLst/>
          </a:prstGeom>
        </p:spPr>
      </p:pic>
      <p:pic>
        <p:nvPicPr>
          <p:cNvPr id="5" name="Picture 7" descr="Map&#10;&#10;Description automatically generated">
            <a:extLst>
              <a:ext uri="{FF2B5EF4-FFF2-40B4-BE49-F238E27FC236}">
                <a16:creationId xmlns:a16="http://schemas.microsoft.com/office/drawing/2014/main" id="{CE721E2F-0724-D125-31BE-6A54BCA41E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7287" y="5574659"/>
            <a:ext cx="1597627" cy="2076509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CC926349-BDD9-A3A6-24CA-8E3A7313B0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41633" y="7258566"/>
            <a:ext cx="2427083" cy="1374362"/>
          </a:xfrm>
          <a:prstGeom prst="rect">
            <a:avLst/>
          </a:prstGeom>
        </p:spPr>
      </p:pic>
      <p:pic>
        <p:nvPicPr>
          <p:cNvPr id="9" name="Picture 9" descr="A picture containing different, several&#10;&#10;Description automatically generated">
            <a:extLst>
              <a:ext uri="{FF2B5EF4-FFF2-40B4-BE49-F238E27FC236}">
                <a16:creationId xmlns:a16="http://schemas.microsoft.com/office/drawing/2014/main" id="{FD03D705-9B22-C548-F761-31C5FB13FA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53042" y="7764146"/>
            <a:ext cx="1500055" cy="1073364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527C58A-1A7B-4440-FFFF-CBADFC9871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712016"/>
              </p:ext>
            </p:extLst>
          </p:nvPr>
        </p:nvGraphicFramePr>
        <p:xfrm>
          <a:off x="198064" y="2484755"/>
          <a:ext cx="6500017" cy="109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089">
                  <a:extLst>
                    <a:ext uri="{9D8B030D-6E8A-4147-A177-3AD203B41FA5}">
                      <a16:colId xmlns:a16="http://schemas.microsoft.com/office/drawing/2014/main" val="1350082025"/>
                    </a:ext>
                  </a:extLst>
                </a:gridCol>
                <a:gridCol w="687379">
                  <a:extLst>
                    <a:ext uri="{9D8B030D-6E8A-4147-A177-3AD203B41FA5}">
                      <a16:colId xmlns:a16="http://schemas.microsoft.com/office/drawing/2014/main" val="261858621"/>
                    </a:ext>
                  </a:extLst>
                </a:gridCol>
                <a:gridCol w="897412">
                  <a:extLst>
                    <a:ext uri="{9D8B030D-6E8A-4147-A177-3AD203B41FA5}">
                      <a16:colId xmlns:a16="http://schemas.microsoft.com/office/drawing/2014/main" val="1991904683"/>
                    </a:ext>
                  </a:extLst>
                </a:gridCol>
                <a:gridCol w="675016">
                  <a:extLst>
                    <a:ext uri="{9D8B030D-6E8A-4147-A177-3AD203B41FA5}">
                      <a16:colId xmlns:a16="http://schemas.microsoft.com/office/drawing/2014/main" val="3813904818"/>
                    </a:ext>
                  </a:extLst>
                </a:gridCol>
                <a:gridCol w="757023">
                  <a:extLst>
                    <a:ext uri="{9D8B030D-6E8A-4147-A177-3AD203B41FA5}">
                      <a16:colId xmlns:a16="http://schemas.microsoft.com/office/drawing/2014/main" val="2115320780"/>
                    </a:ext>
                  </a:extLst>
                </a:gridCol>
                <a:gridCol w="706474">
                  <a:extLst>
                    <a:ext uri="{9D8B030D-6E8A-4147-A177-3AD203B41FA5}">
                      <a16:colId xmlns:a16="http://schemas.microsoft.com/office/drawing/2014/main" val="4001014881"/>
                    </a:ext>
                  </a:extLst>
                </a:gridCol>
                <a:gridCol w="703175">
                  <a:extLst>
                    <a:ext uri="{9D8B030D-6E8A-4147-A177-3AD203B41FA5}">
                      <a16:colId xmlns:a16="http://schemas.microsoft.com/office/drawing/2014/main" val="1760080108"/>
                    </a:ext>
                  </a:extLst>
                </a:gridCol>
                <a:gridCol w="749252">
                  <a:extLst>
                    <a:ext uri="{9D8B030D-6E8A-4147-A177-3AD203B41FA5}">
                      <a16:colId xmlns:a16="http://schemas.microsoft.com/office/drawing/2014/main" val="1010073388"/>
                    </a:ext>
                  </a:extLst>
                </a:gridCol>
                <a:gridCol w="695197">
                  <a:extLst>
                    <a:ext uri="{9D8B030D-6E8A-4147-A177-3AD203B41FA5}">
                      <a16:colId xmlns:a16="http://schemas.microsoft.com/office/drawing/2014/main" val="3641523921"/>
                    </a:ext>
                  </a:extLst>
                </a:gridCol>
              </a:tblGrid>
              <a:tr h="1093020">
                <a:tc>
                  <a:txBody>
                    <a:bodyPr/>
                    <a:lstStyle/>
                    <a:p>
                      <a:pPr rtl="0" fontAlgn="base"/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410AD​</a:t>
                      </a:r>
                    </a:p>
                    <a:p>
                      <a:pPr rtl="0" fontAlgn="base"/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The </a:t>
                      </a:r>
                      <a:r>
                        <a:rPr lang="en-GB" sz="1000" dirty="0" err="1">
                          <a:solidFill>
                            <a:schemeClr val="tx1"/>
                          </a:solidFill>
                          <a:effectLst/>
                        </a:rPr>
                        <a:t>Romansleave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rtl="0" fontAlgn="base"/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Britain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450AD </a:t>
                      </a:r>
                    </a:p>
                    <a:p>
                      <a:pPr rtl="0" fontAlgn="base"/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Anglo </a:t>
                      </a:r>
                    </a:p>
                    <a:p>
                      <a:pPr rtl="0" fontAlgn="base"/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Saxon </a:t>
                      </a:r>
                    </a:p>
                    <a:p>
                      <a:pPr rtl="0" fontAlgn="base"/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warriors arrive in Britian​</a:t>
                      </a:r>
                      <a:endParaRPr lang="en-GB" sz="1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597AD​</a:t>
                      </a:r>
                    </a:p>
                    <a:p>
                      <a:pPr rtl="0" fontAlgn="base"/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St Augustine brings Christianity  to England </a:t>
                      </a:r>
                    </a:p>
                    <a:p>
                      <a:pPr rtl="0" fontAlgn="base"/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from Rome​</a:t>
                      </a:r>
                      <a:endParaRPr lang="en-GB" sz="9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613AD​</a:t>
                      </a:r>
                    </a:p>
                    <a:p>
                      <a:pPr rtl="0" fontAlgn="base"/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The</a:t>
                      </a:r>
                      <a:r>
                        <a:rPr lang="en-GB" sz="1000" baseline="0" dirty="0">
                          <a:solidFill>
                            <a:schemeClr val="tx1"/>
                          </a:solidFill>
                          <a:effectLst/>
                        </a:rPr>
                        <a:t> Saxons    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rule</a:t>
                      </a:r>
                      <a:r>
                        <a:rPr lang="en-GB" sz="10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over</a:t>
                      </a:r>
                    </a:p>
                    <a:p>
                      <a:pPr rtl="0" fontAlgn="base"/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most of </a:t>
                      </a:r>
                    </a:p>
                    <a:p>
                      <a:pPr rtl="0" fontAlgn="base"/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England​</a:t>
                      </a:r>
                      <a:endParaRPr lang="en-GB" sz="1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633AD</a:t>
                      </a:r>
                    </a:p>
                    <a:p>
                      <a:pPr rtl="0" fontAlgn="base"/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Lindisfarne monastery built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​</a:t>
                      </a:r>
                      <a:endParaRPr lang="en-GB" sz="1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660AD </a:t>
                      </a:r>
                    </a:p>
                    <a:p>
                      <a:pPr rtl="0" fontAlgn="base"/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Britain was </a:t>
                      </a:r>
                    </a:p>
                    <a:p>
                      <a:pPr rtl="0" fontAlgn="base"/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split into </a:t>
                      </a:r>
                    </a:p>
                    <a:p>
                      <a:pPr rtl="0" fontAlgn="base"/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seven </a:t>
                      </a:r>
                    </a:p>
                    <a:p>
                      <a:pPr rtl="0" fontAlgn="base"/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kingdoms​</a:t>
                      </a:r>
                      <a:endParaRPr lang="en-GB" sz="1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731AD​</a:t>
                      </a:r>
                    </a:p>
                    <a:p>
                      <a:pPr rtl="0" fontAlgn="base"/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Bede completes Ecclesiastical History of the English people​</a:t>
                      </a:r>
                      <a:endParaRPr lang="en-GB" sz="9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793AD </a:t>
                      </a:r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The Vikings attack and </a:t>
                      </a:r>
                    </a:p>
                    <a:p>
                      <a:pPr rtl="0" fontAlgn="base"/>
                      <a:r>
                        <a:rPr lang="en-GB" sz="900" dirty="0">
                          <a:solidFill>
                            <a:schemeClr val="tx1"/>
                          </a:solidFill>
                          <a:effectLst/>
                        </a:rPr>
                        <a:t>capture the city of York​</a:t>
                      </a:r>
                      <a:endParaRPr lang="en-GB" sz="9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1066AD</a:t>
                      </a:r>
                    </a:p>
                    <a:p>
                      <a:pPr lvl="0"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effectLst/>
                        </a:rPr>
                        <a:t>The Normans the Battle of Hastings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378622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3396" y="870250"/>
            <a:ext cx="6396246" cy="143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22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D6950-C476-C200-E306-524FFA2C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0786D-42F9-54AB-8690-2FA9CAD04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cs typeface="Calibri"/>
              </a:rPr>
              <a:t>Century</a:t>
            </a:r>
          </a:p>
          <a:p>
            <a:r>
              <a:rPr lang="en-GB" dirty="0">
                <a:cs typeface="Calibri"/>
              </a:rPr>
              <a:t>1st century – 0AD to 100AD</a:t>
            </a:r>
          </a:p>
        </p:txBody>
      </p:sp>
    </p:spTree>
    <p:extLst>
      <p:ext uri="{BB962C8B-B14F-4D97-AF65-F5344CB8AC3E}">
        <p14:creationId xmlns:p14="http://schemas.microsoft.com/office/powerpoint/2010/main" val="3789278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1814</TotalTime>
  <Words>132</Words>
  <Application>Microsoft Office PowerPoint</Application>
  <PresentationFormat>A4 Paper (210x297 mm)</PresentationFormat>
  <Paragraphs>49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Anderson</dc:creator>
  <cp:lastModifiedBy>Sonia Wall</cp:lastModifiedBy>
  <cp:revision>938</cp:revision>
  <cp:lastPrinted>2023-02-20T10:28:28Z</cp:lastPrinted>
  <dcterms:created xsi:type="dcterms:W3CDTF">2022-06-28T18:53:18Z</dcterms:created>
  <dcterms:modified xsi:type="dcterms:W3CDTF">2023-02-26T22:41:34Z</dcterms:modified>
</cp:coreProperties>
</file>