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" lastIdx="1" clrIdx="0">
    <p:extLst>
      <p:ext uri="{19B8F6BF-5375-455C-9EA6-DF929625EA0E}">
        <p15:presenceInfo xmlns:p15="http://schemas.microsoft.com/office/powerpoint/2012/main" userId="S-1-5-21-812959221-2854452788-2739497560-12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93" autoAdjust="0"/>
    <p:restoredTop sz="94660"/>
  </p:normalViewPr>
  <p:slideViewPr>
    <p:cSldViewPr snapToGrid="0">
      <p:cViewPr varScale="1">
        <p:scale>
          <a:sx n="61" d="100"/>
          <a:sy n="61" d="100"/>
        </p:scale>
        <p:origin x="293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14FDED-EBF2-4FA2-A1A9-D6EF0A529368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768759-79C0-41FB-8ABC-6350419C6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261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925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1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77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844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296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46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10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276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66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39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C7F5-7F76-46F2-8BCC-9DA071A6F76A}" type="datetimeFigureOut">
              <a:rPr lang="en-GB" smtClean="0"/>
              <a:t>04/01/2023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5AF29-9618-4623-832F-7F4D857FFF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197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fif"/><Relationship Id="rId3" Type="http://schemas.openxmlformats.org/officeDocument/2006/relationships/image" Target="../media/image2.JPG"/><Relationship Id="rId7" Type="http://schemas.openxmlformats.org/officeDocument/2006/relationships/image" Target="../media/image6.jfif"/><Relationship Id="rId12" Type="http://schemas.openxmlformats.org/officeDocument/2006/relationships/image" Target="../media/image11.jpg"/><Relationship Id="rId2" Type="http://schemas.openxmlformats.org/officeDocument/2006/relationships/image" Target="../media/image1.JPG"/><Relationship Id="rId16" Type="http://schemas.openxmlformats.org/officeDocument/2006/relationships/image" Target="../media/image15.jf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5" Type="http://schemas.openxmlformats.org/officeDocument/2006/relationships/image" Target="../media/image14.jfif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jfif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8B2BF94-EACB-2063-6CE0-B55FD182D4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670" y="156411"/>
            <a:ext cx="494046" cy="4800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0BF9E9A-D530-2596-2C7A-6C61BA14D996}"/>
              </a:ext>
            </a:extLst>
          </p:cNvPr>
          <p:cNvSpPr txBox="1"/>
          <p:nvPr/>
        </p:nvSpPr>
        <p:spPr>
          <a:xfrm>
            <a:off x="1114816" y="84207"/>
            <a:ext cx="3927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solidFill>
                  <a:srgbClr val="0070C0"/>
                </a:solidFill>
                <a:latin typeface="Tw Cen MT" panose="020B0602020104020603" pitchFamily="34" charset="0"/>
              </a:rPr>
              <a:t>Knowledge Organiser </a:t>
            </a:r>
            <a:br>
              <a:rPr lang="en-GB" b="1" u="sng" dirty="0">
                <a:solidFill>
                  <a:srgbClr val="0070C0"/>
                </a:solidFill>
                <a:latin typeface="Tw Cen MT" panose="020B0602020104020603" pitchFamily="34" charset="0"/>
              </a:rPr>
            </a:br>
            <a:r>
              <a:rPr lang="en-GB" b="1" dirty="0" smtClean="0">
                <a:solidFill>
                  <a:srgbClr val="0070C0"/>
                </a:solidFill>
              </a:rPr>
              <a:t>Sikhism</a:t>
            </a:r>
            <a:r>
              <a:rPr lang="en-GB" dirty="0" smtClean="0">
                <a:solidFill>
                  <a:srgbClr val="0070C0"/>
                </a:solidFill>
              </a:rPr>
              <a:t>: How </a:t>
            </a:r>
            <a:r>
              <a:rPr lang="en-GB" dirty="0">
                <a:solidFill>
                  <a:srgbClr val="0070C0"/>
                </a:solidFill>
              </a:rPr>
              <a:t>do Sikhs put their beliefs about equality into practice?</a:t>
            </a:r>
            <a:endParaRPr lang="en-GB" sz="1200" dirty="0" smtClean="0">
              <a:solidFill>
                <a:srgbClr val="0070C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8BF4D8-3249-D973-3E27-839F10F6768A}"/>
              </a:ext>
            </a:extLst>
          </p:cNvPr>
          <p:cNvSpPr txBox="1"/>
          <p:nvPr/>
        </p:nvSpPr>
        <p:spPr>
          <a:xfrm>
            <a:off x="4828234" y="156411"/>
            <a:ext cx="15898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Term    Spring 1</a:t>
            </a:r>
            <a:endParaRPr lang="en-GB" sz="1100" dirty="0">
              <a:solidFill>
                <a:srgbClr val="0070C0"/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EFE92F-8C75-553F-D26B-6CB6BE4ADF14}"/>
              </a:ext>
            </a:extLst>
          </p:cNvPr>
          <p:cNvSpPr txBox="1"/>
          <p:nvPr/>
        </p:nvSpPr>
        <p:spPr>
          <a:xfrm>
            <a:off x="169360" y="117022"/>
            <a:ext cx="8182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rgbClr val="0070C0"/>
                </a:solidFill>
                <a:latin typeface="Tw Cen MT" panose="020B0602020104020603" pitchFamily="34" charset="0"/>
              </a:rPr>
              <a:t>  </a:t>
            </a:r>
            <a:r>
              <a:rPr lang="en-GB" sz="11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 Year   4</a:t>
            </a:r>
            <a:endParaRPr lang="en-GB" sz="1100" dirty="0">
              <a:solidFill>
                <a:srgbClr val="0070C0"/>
              </a:solidFill>
              <a:latin typeface="Tw Cen MT" panose="020B0602020104020603" pitchFamily="34" charset="0"/>
            </a:endParaRPr>
          </a:p>
        </p:txBody>
      </p:sp>
      <p:sp>
        <p:nvSpPr>
          <p:cNvPr id="1044" name="TextBox 1043">
            <a:extLst>
              <a:ext uri="{FF2B5EF4-FFF2-40B4-BE49-F238E27FC236}">
                <a16:creationId xmlns:a16="http://schemas.microsoft.com/office/drawing/2014/main" id="{4CDEC6E8-FBBB-B22A-7444-E5E675833AEF}"/>
              </a:ext>
            </a:extLst>
          </p:cNvPr>
          <p:cNvSpPr txBox="1"/>
          <p:nvPr/>
        </p:nvSpPr>
        <p:spPr>
          <a:xfrm>
            <a:off x="1303038" y="8481071"/>
            <a:ext cx="1405039" cy="1261884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0070C0"/>
                </a:solidFill>
                <a:latin typeface="Tw Cen MT" panose="020B0602020104020603" pitchFamily="34" charset="0"/>
              </a:rPr>
              <a:t>Vocabulary Tier </a:t>
            </a:r>
            <a:r>
              <a:rPr lang="en-GB" sz="1100" b="1" u="sng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2</a:t>
            </a:r>
          </a:p>
          <a:p>
            <a:r>
              <a:rPr lang="en-GB" sz="11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Sikh</a:t>
            </a:r>
            <a:endParaRPr lang="en-GB" sz="1100" dirty="0" smtClean="0">
              <a:solidFill>
                <a:srgbClr val="0070C0"/>
              </a:solidFill>
              <a:latin typeface="Tw Cen MT" panose="020B0602020104020603" pitchFamily="34" charset="0"/>
            </a:endParaRPr>
          </a:p>
          <a:p>
            <a:r>
              <a:rPr lang="en-GB" sz="11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Sikhism</a:t>
            </a:r>
          </a:p>
          <a:p>
            <a:r>
              <a:rPr lang="en-GB" sz="11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Belief</a:t>
            </a:r>
          </a:p>
          <a:p>
            <a:r>
              <a:rPr lang="en-GB" sz="11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Equal</a:t>
            </a:r>
          </a:p>
          <a:p>
            <a:r>
              <a:rPr lang="en-GB" sz="1100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equality</a:t>
            </a:r>
            <a:endParaRPr lang="en-GB" sz="1100" dirty="0" smtClean="0">
              <a:solidFill>
                <a:srgbClr val="0070C0"/>
              </a:solidFill>
              <a:latin typeface="Tw Cen MT" panose="020B0602020104020603" pitchFamily="34" charset="0"/>
            </a:endParaRPr>
          </a:p>
          <a:p>
            <a:endParaRPr lang="en-GB" sz="1000" dirty="0" smtClean="0">
              <a:solidFill>
                <a:srgbClr val="0070C0"/>
              </a:solidFill>
              <a:latin typeface="Tw Cen MT" panose="020B0602020104020603" pitchFamily="34" charset="0"/>
            </a:endParaRPr>
          </a:p>
        </p:txBody>
      </p:sp>
      <p:pic>
        <p:nvPicPr>
          <p:cNvPr id="1051" name="Picture 1050">
            <a:extLst>
              <a:ext uri="{FF2B5EF4-FFF2-40B4-BE49-F238E27FC236}">
                <a16:creationId xmlns:a16="http://schemas.microsoft.com/office/drawing/2014/main" id="{0FEA88E7-5E3F-E8F7-CB43-F9623FCB65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73" y="8812833"/>
            <a:ext cx="812206" cy="987819"/>
          </a:xfrm>
          <a:prstGeom prst="rect">
            <a:avLst/>
          </a:prstGeom>
        </p:spPr>
      </p:pic>
      <p:sp>
        <p:nvSpPr>
          <p:cNvPr id="169" name="TextBox 168">
            <a:extLst>
              <a:ext uri="{FF2B5EF4-FFF2-40B4-BE49-F238E27FC236}">
                <a16:creationId xmlns:a16="http://schemas.microsoft.com/office/drawing/2014/main" id="{D1E3FBA0-4BD6-EAC7-6C58-25CD799E9A04}"/>
              </a:ext>
            </a:extLst>
          </p:cNvPr>
          <p:cNvSpPr txBox="1"/>
          <p:nvPr/>
        </p:nvSpPr>
        <p:spPr>
          <a:xfrm>
            <a:off x="4146037" y="8504480"/>
            <a:ext cx="1405039" cy="1277273"/>
          </a:xfrm>
          <a:prstGeom prst="rect">
            <a:avLst/>
          </a:prstGeom>
          <a:noFill/>
          <a:ln w="2222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0070C0"/>
                </a:solidFill>
                <a:latin typeface="Tw Cen MT" panose="020B0602020104020603" pitchFamily="34" charset="0"/>
              </a:rPr>
              <a:t>Vocabulary Tier </a:t>
            </a:r>
            <a:r>
              <a:rPr lang="en-GB" sz="1100" b="1" u="sng" dirty="0" smtClean="0">
                <a:solidFill>
                  <a:srgbClr val="0070C0"/>
                </a:solidFill>
                <a:latin typeface="Tw Cen MT" panose="020B0602020104020603" pitchFamily="34" charset="0"/>
              </a:rPr>
              <a:t>3</a:t>
            </a:r>
          </a:p>
          <a:p>
            <a:r>
              <a:rPr lang="en-GB" sz="1100" dirty="0" err="1" smtClean="0">
                <a:solidFill>
                  <a:srgbClr val="0070C0"/>
                </a:solidFill>
                <a:latin typeface="Tw Cen MT" panose="020B0602020104020603" pitchFamily="34" charset="0"/>
              </a:rPr>
              <a:t>Gurdwara</a:t>
            </a:r>
            <a:endParaRPr lang="en-GB" sz="1100" dirty="0" smtClean="0">
              <a:solidFill>
                <a:srgbClr val="0070C0"/>
              </a:solidFill>
              <a:latin typeface="Tw Cen MT" panose="020B0602020104020603" pitchFamily="34" charset="0"/>
            </a:endParaRPr>
          </a:p>
          <a:p>
            <a:r>
              <a:rPr lang="en-GB" sz="1100" b="1" dirty="0" smtClean="0">
                <a:solidFill>
                  <a:srgbClr val="0070C0"/>
                </a:solidFill>
              </a:rPr>
              <a:t>Singh</a:t>
            </a:r>
          </a:p>
          <a:p>
            <a:r>
              <a:rPr lang="en-GB" sz="1100" b="1" dirty="0">
                <a:solidFill>
                  <a:srgbClr val="0070C0"/>
                </a:solidFill>
              </a:rPr>
              <a:t>Kaur</a:t>
            </a:r>
            <a:endParaRPr lang="en-GB" sz="1100" b="1" dirty="0" smtClean="0">
              <a:solidFill>
                <a:srgbClr val="0070C0"/>
              </a:solidFill>
            </a:endParaRPr>
          </a:p>
          <a:p>
            <a:r>
              <a:rPr lang="en-GB" sz="1100" b="1" dirty="0">
                <a:solidFill>
                  <a:srgbClr val="0070C0"/>
                </a:solidFill>
              </a:rPr>
              <a:t>Guru </a:t>
            </a:r>
            <a:r>
              <a:rPr lang="en-GB" sz="1100" b="1" dirty="0" smtClean="0">
                <a:solidFill>
                  <a:srgbClr val="0070C0"/>
                </a:solidFill>
              </a:rPr>
              <a:t>Nanak</a:t>
            </a:r>
          </a:p>
          <a:p>
            <a:r>
              <a:rPr lang="en-GB" sz="1100" b="1" dirty="0" err="1" smtClean="0">
                <a:solidFill>
                  <a:srgbClr val="0070C0"/>
                </a:solidFill>
                <a:latin typeface="Tw Cen MT" panose="020B0602020104020603" pitchFamily="34" charset="0"/>
              </a:rPr>
              <a:t>Patka</a:t>
            </a:r>
            <a:endParaRPr lang="en-GB" sz="1100" b="1" dirty="0" smtClean="0">
              <a:solidFill>
                <a:srgbClr val="0070C0"/>
              </a:solidFill>
              <a:latin typeface="Tw Cen MT" panose="020B0602020104020603" pitchFamily="34" charset="0"/>
            </a:endParaRPr>
          </a:p>
          <a:p>
            <a:r>
              <a:rPr lang="en-GB" sz="1100" b="1" dirty="0" err="1" smtClean="0">
                <a:solidFill>
                  <a:srgbClr val="0070C0"/>
                </a:solidFill>
                <a:latin typeface="Tw Cen MT" panose="020B0602020104020603" pitchFamily="34" charset="0"/>
              </a:rPr>
              <a:t>Langar</a:t>
            </a:r>
            <a:endParaRPr lang="en-GB" sz="1100" dirty="0" smtClean="0">
              <a:solidFill>
                <a:srgbClr val="0070C0"/>
              </a:solidFill>
              <a:latin typeface="Tw Cen MT" panose="020B0602020104020603" pitchFamily="34" charset="0"/>
            </a:endParaRPr>
          </a:p>
        </p:txBody>
      </p:sp>
      <p:pic>
        <p:nvPicPr>
          <p:cNvPr id="1053" name="Picture 1052">
            <a:extLst>
              <a:ext uri="{FF2B5EF4-FFF2-40B4-BE49-F238E27FC236}">
                <a16:creationId xmlns:a16="http://schemas.microsoft.com/office/drawing/2014/main" id="{D9429D63-E0D1-4A2D-51B2-72A66461F5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397" y="8816816"/>
            <a:ext cx="845014" cy="881057"/>
          </a:xfrm>
          <a:prstGeom prst="rect">
            <a:avLst/>
          </a:prstGeom>
        </p:spPr>
      </p:pic>
      <p:pic>
        <p:nvPicPr>
          <p:cNvPr id="1055" name="Picture 1054">
            <a:extLst>
              <a:ext uri="{FF2B5EF4-FFF2-40B4-BE49-F238E27FC236}">
                <a16:creationId xmlns:a16="http://schemas.microsoft.com/office/drawing/2014/main" id="{3956FF55-F548-4B1B-5FB5-BFFC1D3E18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369" y="8825357"/>
            <a:ext cx="700963" cy="96276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5659" y="84207"/>
            <a:ext cx="6694057" cy="9759508"/>
          </a:xfrm>
          <a:prstGeom prst="rect">
            <a:avLst/>
          </a:prstGeom>
          <a:noFill/>
          <a:ln w="3175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70C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93462" y="1130468"/>
            <a:ext cx="3622594" cy="36933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Sikhs believe everyone is equal.</a:t>
            </a:r>
            <a:endParaRPr lang="en-GB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72" name="Picture 71"/>
          <p:cNvPicPr>
            <a:picLocks noChangeAspect="1"/>
          </p:cNvPicPr>
          <p:nvPr/>
        </p:nvPicPr>
        <p:blipFill rotWithShape="1">
          <a:blip r:embed="rId6"/>
          <a:srcRect b="21679"/>
          <a:stretch/>
        </p:blipFill>
        <p:spPr>
          <a:xfrm>
            <a:off x="3648397" y="2277710"/>
            <a:ext cx="411430" cy="32223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4328" y="809803"/>
            <a:ext cx="1517649" cy="1157429"/>
          </a:xfrm>
          <a:prstGeom prst="rect">
            <a:avLst/>
          </a:prstGeom>
        </p:spPr>
      </p:pic>
      <p:sp>
        <p:nvSpPr>
          <p:cNvPr id="58" name="Rectangle 57"/>
          <p:cNvSpPr/>
          <p:nvPr/>
        </p:nvSpPr>
        <p:spPr>
          <a:xfrm>
            <a:off x="331170" y="2007167"/>
            <a:ext cx="30882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>
                <a:solidFill>
                  <a:srgbClr val="0070C0"/>
                </a:solidFill>
              </a:rPr>
              <a:t>Langar</a:t>
            </a:r>
            <a:r>
              <a:rPr lang="en-GB" b="1" dirty="0">
                <a:solidFill>
                  <a:srgbClr val="0070C0"/>
                </a:solidFill>
              </a:rPr>
              <a:t>: </a:t>
            </a:r>
            <a:r>
              <a:rPr lang="en-GB" dirty="0">
                <a:solidFill>
                  <a:srgbClr val="0070C0"/>
                </a:solidFill>
              </a:rPr>
              <a:t>The free kitchen at the </a:t>
            </a:r>
            <a:r>
              <a:rPr lang="en-GB" dirty="0" err="1">
                <a:solidFill>
                  <a:srgbClr val="0070C0"/>
                </a:solidFill>
              </a:rPr>
              <a:t>Gurdwara</a:t>
            </a:r>
            <a:r>
              <a:rPr lang="en-GB" dirty="0">
                <a:solidFill>
                  <a:srgbClr val="0070C0"/>
                </a:solidFill>
              </a:rPr>
              <a:t> where all can eat. All are expected to help serve here.</a:t>
            </a:r>
          </a:p>
          <a:p>
            <a:pPr lvl="0"/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055" y="2056304"/>
            <a:ext cx="825492" cy="82549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31171" y="1967232"/>
            <a:ext cx="4925456" cy="11508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330078" y="5920540"/>
            <a:ext cx="5946707" cy="103140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44" name="Picture 43"/>
          <p:cNvPicPr>
            <a:picLocks noChangeAspect="1"/>
          </p:cNvPicPr>
          <p:nvPr/>
        </p:nvPicPr>
        <p:blipFill rotWithShape="1">
          <a:blip r:embed="rId6"/>
          <a:srcRect b="21679"/>
          <a:stretch/>
        </p:blipFill>
        <p:spPr>
          <a:xfrm>
            <a:off x="2907170" y="6296757"/>
            <a:ext cx="411430" cy="322237"/>
          </a:xfrm>
          <a:prstGeom prst="rect">
            <a:avLst/>
          </a:prstGeom>
        </p:spPr>
      </p:pic>
      <p:sp>
        <p:nvSpPr>
          <p:cNvPr id="45" name="Rectangle 44"/>
          <p:cNvSpPr/>
          <p:nvPr/>
        </p:nvSpPr>
        <p:spPr>
          <a:xfrm>
            <a:off x="491063" y="5920540"/>
            <a:ext cx="23992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A </a:t>
            </a:r>
            <a:r>
              <a:rPr lang="en-GB" b="1" dirty="0" err="1" smtClean="0">
                <a:solidFill>
                  <a:srgbClr val="0070C0"/>
                </a:solidFill>
              </a:rPr>
              <a:t>Gurdwara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>
                <a:solidFill>
                  <a:srgbClr val="0070C0"/>
                </a:solidFill>
              </a:rPr>
              <a:t>is a place of assembly and worship for </a:t>
            </a:r>
            <a:r>
              <a:rPr lang="en-GB" b="1" dirty="0">
                <a:solidFill>
                  <a:srgbClr val="0070C0"/>
                </a:solidFill>
              </a:rPr>
              <a:t>Sikhs</a:t>
            </a:r>
            <a:r>
              <a:rPr lang="en-GB" dirty="0">
                <a:solidFill>
                  <a:srgbClr val="0070C0"/>
                </a:solidFill>
              </a:rPr>
              <a:t>.</a:t>
            </a:r>
            <a:endParaRPr lang="en-GB" sz="14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556" y="5987308"/>
            <a:ext cx="978336" cy="978336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6"/>
          <a:srcRect b="21679"/>
          <a:stretch/>
        </p:blipFill>
        <p:spPr>
          <a:xfrm>
            <a:off x="4236621" y="6372321"/>
            <a:ext cx="411430" cy="322237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450" y="6063203"/>
            <a:ext cx="817171" cy="817171"/>
          </a:xfrm>
          <a:prstGeom prst="rect">
            <a:avLst/>
          </a:prstGeom>
        </p:spPr>
      </p:pic>
      <p:grpSp>
        <p:nvGrpSpPr>
          <p:cNvPr id="27" name="Group 26"/>
          <p:cNvGrpSpPr/>
          <p:nvPr/>
        </p:nvGrpSpPr>
        <p:grpSpPr>
          <a:xfrm>
            <a:off x="491063" y="7141167"/>
            <a:ext cx="6111100" cy="1239145"/>
            <a:chOff x="236323" y="7165971"/>
            <a:chExt cx="6111100" cy="1239145"/>
          </a:xfrm>
        </p:grpSpPr>
        <p:sp>
          <p:nvSpPr>
            <p:cNvPr id="17" name="TextBox 16"/>
            <p:cNvSpPr txBox="1"/>
            <p:nvPr/>
          </p:nvSpPr>
          <p:spPr>
            <a:xfrm>
              <a:off x="259438" y="7177566"/>
              <a:ext cx="6087985" cy="1227550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endParaRPr lang="en-GB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36323" y="7165971"/>
              <a:ext cx="2890568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dirty="0" smtClean="0">
                  <a:solidFill>
                    <a:srgbClr val="0070C0"/>
                  </a:solidFill>
                </a:rPr>
                <a:t>A </a:t>
              </a:r>
              <a:r>
                <a:rPr lang="en-GB" b="1" dirty="0" err="1" smtClean="0">
                  <a:solidFill>
                    <a:srgbClr val="0070C0"/>
                  </a:solidFill>
                </a:rPr>
                <a:t>Patka</a:t>
              </a:r>
              <a:r>
                <a:rPr lang="en-GB" dirty="0" smtClean="0">
                  <a:solidFill>
                    <a:srgbClr val="0070C0"/>
                  </a:solidFill>
                </a:rPr>
                <a:t> is a head covering which is worn by many Sikh children in preference to its ‘bigger brother’ the turban.</a:t>
              </a:r>
              <a:endParaRPr lang="en-GB" dirty="0">
                <a:solidFill>
                  <a:srgbClr val="0070C0"/>
                </a:solidFill>
                <a:latin typeface="Comic Sans MS" panose="030F0702030302020204" pitchFamily="66" charset="0"/>
              </a:endParaRPr>
            </a:p>
          </p:txBody>
        </p:sp>
        <p:pic>
          <p:nvPicPr>
            <p:cNvPr id="52" name="Picture 51"/>
            <p:cNvPicPr>
              <a:picLocks noChangeAspect="1"/>
            </p:cNvPicPr>
            <p:nvPr/>
          </p:nvPicPr>
          <p:blipFill rotWithShape="1">
            <a:blip r:embed="rId6"/>
            <a:srcRect b="21679"/>
            <a:stretch/>
          </p:blipFill>
          <p:spPr>
            <a:xfrm>
              <a:off x="3228780" y="7558057"/>
              <a:ext cx="411430" cy="322237"/>
            </a:xfrm>
            <a:prstGeom prst="rect">
              <a:avLst/>
            </a:prstGeom>
          </p:spPr>
        </p:pic>
        <p:pic>
          <p:nvPicPr>
            <p:cNvPr id="53" name="Picture 52"/>
            <p:cNvPicPr/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64896" y="7403726"/>
              <a:ext cx="763905" cy="632460"/>
            </a:xfrm>
            <a:prstGeom prst="rect">
              <a:avLst/>
            </a:prstGeom>
          </p:spPr>
        </p:pic>
        <p:pic>
          <p:nvPicPr>
            <p:cNvPr id="54" name="Picture 53"/>
            <p:cNvPicPr>
              <a:picLocks noChangeAspect="1"/>
            </p:cNvPicPr>
            <p:nvPr/>
          </p:nvPicPr>
          <p:blipFill rotWithShape="1">
            <a:blip r:embed="rId6"/>
            <a:srcRect b="21679"/>
            <a:stretch/>
          </p:blipFill>
          <p:spPr>
            <a:xfrm>
              <a:off x="4642841" y="7558057"/>
              <a:ext cx="411430" cy="322237"/>
            </a:xfrm>
            <a:prstGeom prst="rect">
              <a:avLst/>
            </a:prstGeom>
          </p:spPr>
        </p:pic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2461" y="7304169"/>
              <a:ext cx="928060" cy="923935"/>
            </a:xfrm>
            <a:prstGeom prst="rect">
              <a:avLst/>
            </a:prstGeom>
          </p:spPr>
        </p:pic>
      </p:grpSp>
      <p:grpSp>
        <p:nvGrpSpPr>
          <p:cNvPr id="26" name="Group 25"/>
          <p:cNvGrpSpPr/>
          <p:nvPr/>
        </p:nvGrpSpPr>
        <p:grpSpPr>
          <a:xfrm>
            <a:off x="1611716" y="4955675"/>
            <a:ext cx="5068641" cy="1064728"/>
            <a:chOff x="330078" y="4956004"/>
            <a:chExt cx="5068641" cy="1064728"/>
          </a:xfrm>
        </p:grpSpPr>
        <p:sp>
          <p:nvSpPr>
            <p:cNvPr id="22" name="TextBox 21"/>
            <p:cNvSpPr txBox="1"/>
            <p:nvPr/>
          </p:nvSpPr>
          <p:spPr>
            <a:xfrm>
              <a:off x="330078" y="4956004"/>
              <a:ext cx="5068641" cy="868599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endParaRPr lang="en-GB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29775" y="5051941"/>
              <a:ext cx="2643506" cy="9687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b="1" dirty="0">
                  <a:solidFill>
                    <a:srgbClr val="0070C0"/>
                  </a:solidFill>
                </a:rPr>
                <a:t>Kaur: </a:t>
              </a:r>
              <a:r>
                <a:rPr lang="en-GB" dirty="0">
                  <a:solidFill>
                    <a:srgbClr val="0070C0"/>
                  </a:solidFill>
                </a:rPr>
                <a:t>Means ‘princess’ a name for all Sikh girls.</a:t>
              </a:r>
            </a:p>
            <a:p>
              <a:pPr lvl="0">
                <a:lnSpc>
                  <a:spcPct val="107000"/>
                </a:lnSpc>
                <a:spcAft>
                  <a:spcPts val="800"/>
                </a:spcAft>
              </a:pPr>
              <a:endParaRPr lang="en-GB" sz="1100" dirty="0">
                <a:solidFill>
                  <a:schemeClr val="accent1">
                    <a:lumMod val="75000"/>
                  </a:schemeClr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60" name="Picture 59"/>
            <p:cNvPicPr>
              <a:picLocks noChangeAspect="1"/>
            </p:cNvPicPr>
            <p:nvPr/>
          </p:nvPicPr>
          <p:blipFill rotWithShape="1">
            <a:blip r:embed="rId6"/>
            <a:srcRect b="21679"/>
            <a:stretch/>
          </p:blipFill>
          <p:spPr>
            <a:xfrm>
              <a:off x="3569054" y="5290941"/>
              <a:ext cx="411430" cy="322237"/>
            </a:xfrm>
            <a:prstGeom prst="rect">
              <a:avLst/>
            </a:prstGeom>
          </p:spPr>
        </p:pic>
        <p:pic>
          <p:nvPicPr>
            <p:cNvPr id="61" name="Picture 60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30" y="4991889"/>
              <a:ext cx="684596" cy="854894"/>
            </a:xfrm>
            <a:prstGeom prst="rect">
              <a:avLst/>
            </a:prstGeom>
          </p:spPr>
        </p:pic>
      </p:grpSp>
      <p:grpSp>
        <p:nvGrpSpPr>
          <p:cNvPr id="25" name="Group 24"/>
          <p:cNvGrpSpPr/>
          <p:nvPr/>
        </p:nvGrpSpPr>
        <p:grpSpPr>
          <a:xfrm>
            <a:off x="839739" y="3167490"/>
            <a:ext cx="5710443" cy="923330"/>
            <a:chOff x="330078" y="3167490"/>
            <a:chExt cx="5710443" cy="923330"/>
          </a:xfrm>
        </p:grpSpPr>
        <p:sp>
          <p:nvSpPr>
            <p:cNvPr id="23" name="TextBox 22"/>
            <p:cNvSpPr txBox="1"/>
            <p:nvPr/>
          </p:nvSpPr>
          <p:spPr>
            <a:xfrm>
              <a:off x="330078" y="3206663"/>
              <a:ext cx="5710443" cy="826718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endParaRPr lang="en-GB" dirty="0"/>
            </a:p>
          </p:txBody>
        </p:sp>
        <p:pic>
          <p:nvPicPr>
            <p:cNvPr id="62" name="Picture 61"/>
            <p:cNvPicPr>
              <a:picLocks noChangeAspect="1"/>
            </p:cNvPicPr>
            <p:nvPr/>
          </p:nvPicPr>
          <p:blipFill rotWithShape="1">
            <a:blip r:embed="rId6"/>
            <a:srcRect b="21679"/>
            <a:stretch/>
          </p:blipFill>
          <p:spPr>
            <a:xfrm>
              <a:off x="4424344" y="3404900"/>
              <a:ext cx="411430" cy="322237"/>
            </a:xfrm>
            <a:prstGeom prst="rect">
              <a:avLst/>
            </a:prstGeom>
          </p:spPr>
        </p:pic>
        <p:pic>
          <p:nvPicPr>
            <p:cNvPr id="63" name="Picture 62"/>
            <p:cNvPicPr>
              <a:picLocks noChangeAspect="1"/>
            </p:cNvPicPr>
            <p:nvPr/>
          </p:nvPicPr>
          <p:blipFill rotWithShape="1">
            <a:blip r:embed="rId6"/>
            <a:srcRect b="21679"/>
            <a:stretch/>
          </p:blipFill>
          <p:spPr>
            <a:xfrm>
              <a:off x="2927320" y="3462451"/>
              <a:ext cx="411430" cy="322237"/>
            </a:xfrm>
            <a:prstGeom prst="rect">
              <a:avLst/>
            </a:prstGeom>
          </p:spPr>
        </p:pic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03834" y="3218508"/>
              <a:ext cx="836125" cy="836125"/>
            </a:xfrm>
            <a:prstGeom prst="rect">
              <a:avLst/>
            </a:prstGeom>
          </p:spPr>
        </p:pic>
        <p:sp>
          <p:nvSpPr>
            <p:cNvPr id="65" name="Rectangle 64"/>
            <p:cNvSpPr/>
            <p:nvPr/>
          </p:nvSpPr>
          <p:spPr>
            <a:xfrm>
              <a:off x="424825" y="3167490"/>
              <a:ext cx="2377004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GB" b="1" dirty="0">
                  <a:solidFill>
                    <a:srgbClr val="0070C0"/>
                  </a:solidFill>
                </a:rPr>
                <a:t>Guru Nanak </a:t>
              </a:r>
              <a:r>
                <a:rPr lang="en-GB" dirty="0">
                  <a:solidFill>
                    <a:srgbClr val="0070C0"/>
                  </a:solidFill>
                </a:rPr>
                <a:t>taught that God was present in everyone. </a:t>
              </a:r>
            </a:p>
          </p:txBody>
        </p:sp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0193" y="3229215"/>
              <a:ext cx="806371" cy="781614"/>
            </a:xfrm>
            <a:prstGeom prst="rect">
              <a:avLst/>
            </a:prstGeom>
          </p:spPr>
        </p:pic>
      </p:grpSp>
      <p:sp>
        <p:nvSpPr>
          <p:cNvPr id="24" name="TextBox 23"/>
          <p:cNvSpPr txBox="1"/>
          <p:nvPr/>
        </p:nvSpPr>
        <p:spPr>
          <a:xfrm>
            <a:off x="330079" y="4090820"/>
            <a:ext cx="5068640" cy="75675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9" name="Rectangle 68"/>
          <p:cNvSpPr/>
          <p:nvPr/>
        </p:nvSpPr>
        <p:spPr>
          <a:xfrm>
            <a:off x="701658" y="4183537"/>
            <a:ext cx="2377004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srgbClr val="0070C0"/>
                </a:solidFill>
              </a:rPr>
              <a:t>Singh: </a:t>
            </a:r>
            <a:r>
              <a:rPr lang="en-GB" dirty="0">
                <a:solidFill>
                  <a:srgbClr val="0070C0"/>
                </a:solidFill>
              </a:rPr>
              <a:t>Means ‘lion’ a name for all Sikh boys</a:t>
            </a:r>
            <a:r>
              <a:rPr lang="en-GB" dirty="0" smtClean="0">
                <a:solidFill>
                  <a:srgbClr val="0070C0"/>
                </a:solidFill>
              </a:rPr>
              <a:t>.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70" name="Picture 69"/>
          <p:cNvPicPr>
            <a:picLocks noChangeAspect="1"/>
          </p:cNvPicPr>
          <p:nvPr/>
        </p:nvPicPr>
        <p:blipFill rotWithShape="1">
          <a:blip r:embed="rId6"/>
          <a:srcRect b="21679"/>
          <a:stretch/>
        </p:blipFill>
        <p:spPr>
          <a:xfrm>
            <a:off x="3288928" y="4345999"/>
            <a:ext cx="411430" cy="322237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344" y="4136062"/>
            <a:ext cx="542826" cy="718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72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1590</TotalTime>
  <Words>123</Words>
  <Application>Microsoft Office PowerPoint</Application>
  <PresentationFormat>A4 Paper (210x297 mm)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Times New Roman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Anderson</dc:creator>
  <cp:lastModifiedBy>Stacey Wilkerson</cp:lastModifiedBy>
  <cp:revision>111</cp:revision>
  <dcterms:created xsi:type="dcterms:W3CDTF">2022-06-28T18:53:18Z</dcterms:created>
  <dcterms:modified xsi:type="dcterms:W3CDTF">2023-01-04T19:05:25Z</dcterms:modified>
</cp:coreProperties>
</file>