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4" autoAdjust="0"/>
    <p:restoredTop sz="94906"/>
  </p:normalViewPr>
  <p:slideViewPr>
    <p:cSldViewPr snapToGrid="0">
      <p:cViewPr varScale="1">
        <p:scale>
          <a:sx n="62" d="100"/>
          <a:sy n="62" d="100"/>
        </p:scale>
        <p:origin x="54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393492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701216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52477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9248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360184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1283296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66246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52910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1041276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67066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C7F5-7F76-46F2-8BCC-9DA071A6F76A}" type="datetimeFigureOut">
              <a:rPr lang="en-GB" smtClean="0"/>
              <a:t>22/03/2023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33939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DE9C7F5-7F76-46F2-8BCC-9DA071A6F76A}" type="datetimeFigureOut">
              <a:rPr lang="en-GB" smtClean="0"/>
              <a:t>22/03/2023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2A5AF29-9618-4623-832F-7F4D857FFF24}" type="slidenum">
              <a:rPr lang="en-GB" smtClean="0"/>
              <a:t>‹#›</a:t>
            </a:fld>
            <a:endParaRPr lang="en-GB" dirty="0"/>
          </a:p>
        </p:txBody>
      </p:sp>
    </p:spTree>
    <p:extLst>
      <p:ext uri="{BB962C8B-B14F-4D97-AF65-F5344CB8AC3E}">
        <p14:creationId xmlns:p14="http://schemas.microsoft.com/office/powerpoint/2010/main" val="42931974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8B2BF94-EACB-2063-6CE0-B55FD182D4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5670" y="156411"/>
            <a:ext cx="494046" cy="480090"/>
          </a:xfrm>
          <a:prstGeom prst="rect">
            <a:avLst/>
          </a:prstGeom>
        </p:spPr>
      </p:pic>
      <p:sp>
        <p:nvSpPr>
          <p:cNvPr id="11" name="TextBox 10">
            <a:extLst>
              <a:ext uri="{FF2B5EF4-FFF2-40B4-BE49-F238E27FC236}">
                <a16:creationId xmlns:a16="http://schemas.microsoft.com/office/drawing/2014/main" id="{A0BF9E9A-D530-2596-2C7A-6C61BA14D996}"/>
              </a:ext>
            </a:extLst>
          </p:cNvPr>
          <p:cNvSpPr txBox="1"/>
          <p:nvPr/>
        </p:nvSpPr>
        <p:spPr>
          <a:xfrm>
            <a:off x="1401392" y="150352"/>
            <a:ext cx="4046622" cy="830997"/>
          </a:xfrm>
          <a:prstGeom prst="rect">
            <a:avLst/>
          </a:prstGeom>
          <a:noFill/>
        </p:spPr>
        <p:txBody>
          <a:bodyPr wrap="square" rtlCol="0">
            <a:spAutoFit/>
          </a:bodyPr>
          <a:lstStyle/>
          <a:p>
            <a:pPr algn="ctr"/>
            <a:r>
              <a:rPr lang="en-GB" sz="1600" b="1" u="sng" dirty="0" smtClean="0">
                <a:solidFill>
                  <a:schemeClr val="accent1">
                    <a:lumMod val="75000"/>
                  </a:schemeClr>
                </a:solidFill>
                <a:latin typeface="Tw Cen MT" panose="020B0602020104020603" pitchFamily="34" charset="0"/>
              </a:rPr>
              <a:t>Design &amp; Technology  </a:t>
            </a:r>
          </a:p>
          <a:p>
            <a:pPr algn="ctr"/>
            <a:r>
              <a:rPr lang="en-GB" sz="1600" b="1" u="sng" dirty="0" smtClean="0">
                <a:solidFill>
                  <a:schemeClr val="accent1">
                    <a:lumMod val="75000"/>
                  </a:schemeClr>
                </a:solidFill>
                <a:latin typeface="Tw Cen MT" panose="020B0602020104020603" pitchFamily="34" charset="0"/>
              </a:rPr>
              <a:t>Knowledge </a:t>
            </a:r>
            <a:r>
              <a:rPr lang="en-GB" sz="1600" b="1" u="sng" dirty="0">
                <a:solidFill>
                  <a:schemeClr val="accent1">
                    <a:lumMod val="75000"/>
                  </a:schemeClr>
                </a:solidFill>
                <a:latin typeface="Tw Cen MT" panose="020B0602020104020603" pitchFamily="34" charset="0"/>
              </a:rPr>
              <a:t>Organiser </a:t>
            </a:r>
            <a:br>
              <a:rPr lang="en-GB" sz="1600" b="1" u="sng" dirty="0">
                <a:solidFill>
                  <a:schemeClr val="accent1">
                    <a:lumMod val="75000"/>
                  </a:schemeClr>
                </a:solidFill>
                <a:latin typeface="Tw Cen MT" panose="020B0602020104020603" pitchFamily="34" charset="0"/>
              </a:rPr>
            </a:br>
            <a:r>
              <a:rPr lang="en-GB" sz="1600" b="1" u="sng" dirty="0" smtClean="0">
                <a:solidFill>
                  <a:schemeClr val="accent1">
                    <a:lumMod val="75000"/>
                  </a:schemeClr>
                </a:solidFill>
                <a:latin typeface="Tw Cen MT" panose="020B0602020104020603" pitchFamily="34" charset="0"/>
              </a:rPr>
              <a:t>Is poverty increasing or decreasing?</a:t>
            </a:r>
            <a:endParaRPr lang="en-GB" sz="1600" b="1" u="sng" dirty="0">
              <a:solidFill>
                <a:schemeClr val="accent1">
                  <a:lumMod val="75000"/>
                </a:schemeClr>
              </a:solidFill>
              <a:latin typeface="Tw Cen MT" panose="020B0602020104020603" pitchFamily="34" charset="0"/>
            </a:endParaRPr>
          </a:p>
        </p:txBody>
      </p:sp>
      <p:sp>
        <p:nvSpPr>
          <p:cNvPr id="1044" name="TextBox 1043">
            <a:extLst>
              <a:ext uri="{FF2B5EF4-FFF2-40B4-BE49-F238E27FC236}">
                <a16:creationId xmlns:a16="http://schemas.microsoft.com/office/drawing/2014/main" id="{4CDEC6E8-FBBB-B22A-7444-E5E675833AEF}"/>
              </a:ext>
            </a:extLst>
          </p:cNvPr>
          <p:cNvSpPr txBox="1"/>
          <p:nvPr/>
        </p:nvSpPr>
        <p:spPr>
          <a:xfrm>
            <a:off x="4295864" y="8370506"/>
            <a:ext cx="1401878" cy="1107996"/>
          </a:xfrm>
          <a:prstGeom prst="rect">
            <a:avLst/>
          </a:prstGeom>
          <a:noFill/>
          <a:ln w="22225">
            <a:solidFill>
              <a:srgbClr val="FF0000"/>
            </a:solidFill>
          </a:ln>
        </p:spPr>
        <p:txBody>
          <a:bodyPr wrap="square" rtlCol="0">
            <a:spAutoFit/>
          </a:bodyPr>
          <a:lstStyle/>
          <a:p>
            <a:pPr algn="ctr"/>
            <a:r>
              <a:rPr lang="en-GB" sz="1100" b="1" u="sng" dirty="0">
                <a:solidFill>
                  <a:schemeClr val="accent1">
                    <a:lumMod val="75000"/>
                  </a:schemeClr>
                </a:solidFill>
                <a:latin typeface="Tw Cen MT" panose="020B0602020104020603" pitchFamily="34" charset="0"/>
              </a:rPr>
              <a:t>Vocabulary Tier 3</a:t>
            </a:r>
          </a:p>
          <a:p>
            <a:r>
              <a:rPr lang="en-GB" sz="1100" dirty="0" smtClean="0">
                <a:solidFill>
                  <a:schemeClr val="accent1">
                    <a:lumMod val="75000"/>
                  </a:schemeClr>
                </a:solidFill>
                <a:latin typeface="Tw Cen MT" panose="020B0602020104020603" pitchFamily="34" charset="0"/>
              </a:rPr>
              <a:t>Protein</a:t>
            </a:r>
          </a:p>
          <a:p>
            <a:r>
              <a:rPr lang="en-GB" sz="1100" dirty="0" smtClean="0">
                <a:solidFill>
                  <a:schemeClr val="accent1">
                    <a:lumMod val="75000"/>
                  </a:schemeClr>
                </a:solidFill>
                <a:latin typeface="Tw Cen MT" panose="020B0602020104020603" pitchFamily="34" charset="0"/>
              </a:rPr>
              <a:t>Meat</a:t>
            </a:r>
          </a:p>
          <a:p>
            <a:r>
              <a:rPr lang="en-GB" sz="1100" dirty="0" smtClean="0">
                <a:solidFill>
                  <a:schemeClr val="accent1">
                    <a:lumMod val="75000"/>
                  </a:schemeClr>
                </a:solidFill>
                <a:latin typeface="Tw Cen MT" panose="020B0602020104020603" pitchFamily="34" charset="0"/>
              </a:rPr>
              <a:t>Raw</a:t>
            </a:r>
          </a:p>
          <a:p>
            <a:r>
              <a:rPr lang="en-GB" sz="1100" dirty="0" smtClean="0">
                <a:solidFill>
                  <a:schemeClr val="accent1">
                    <a:lumMod val="75000"/>
                  </a:schemeClr>
                </a:solidFill>
                <a:latin typeface="Tw Cen MT" panose="020B0602020104020603" pitchFamily="34" charset="0"/>
              </a:rPr>
              <a:t>Dietary</a:t>
            </a:r>
          </a:p>
          <a:p>
            <a:r>
              <a:rPr lang="en-GB" sz="1100" dirty="0" smtClean="0">
                <a:solidFill>
                  <a:schemeClr val="accent1">
                    <a:lumMod val="75000"/>
                  </a:schemeClr>
                </a:solidFill>
                <a:latin typeface="Tw Cen MT" panose="020B0602020104020603" pitchFamily="34" charset="0"/>
              </a:rPr>
              <a:t>Ingredient </a:t>
            </a:r>
          </a:p>
        </p:txBody>
      </p:sp>
      <p:pic>
        <p:nvPicPr>
          <p:cNvPr id="1051" name="Picture 1050">
            <a:extLst>
              <a:ext uri="{FF2B5EF4-FFF2-40B4-BE49-F238E27FC236}">
                <a16:creationId xmlns:a16="http://schemas.microsoft.com/office/drawing/2014/main" id="{0FEA88E7-5E3F-E8F7-CB43-F9623FCB65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8643811"/>
            <a:ext cx="806408" cy="980767"/>
          </a:xfrm>
          <a:prstGeom prst="rect">
            <a:avLst/>
          </a:prstGeom>
        </p:spPr>
      </p:pic>
      <p:pic>
        <p:nvPicPr>
          <p:cNvPr id="1053" name="Picture 1052">
            <a:extLst>
              <a:ext uri="{FF2B5EF4-FFF2-40B4-BE49-F238E27FC236}">
                <a16:creationId xmlns:a16="http://schemas.microsoft.com/office/drawing/2014/main" id="{D9429D63-E0D1-4A2D-51B2-72A66461F5A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023893" y="8670089"/>
            <a:ext cx="847643" cy="883797"/>
          </a:xfrm>
          <a:prstGeom prst="rect">
            <a:avLst/>
          </a:prstGeom>
        </p:spPr>
      </p:pic>
      <p:pic>
        <p:nvPicPr>
          <p:cNvPr id="1055" name="Picture 1054">
            <a:extLst>
              <a:ext uri="{FF2B5EF4-FFF2-40B4-BE49-F238E27FC236}">
                <a16:creationId xmlns:a16="http://schemas.microsoft.com/office/drawing/2014/main" id="{3956FF55-F548-4B1B-5FB5-BFFC1D3E18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944" y="8724585"/>
            <a:ext cx="603788" cy="829301"/>
          </a:xfrm>
          <a:prstGeom prst="rect">
            <a:avLst/>
          </a:prstGeom>
        </p:spPr>
      </p:pic>
      <p:sp>
        <p:nvSpPr>
          <p:cNvPr id="7" name="Rectangle 6"/>
          <p:cNvSpPr/>
          <p:nvPr/>
        </p:nvSpPr>
        <p:spPr>
          <a:xfrm>
            <a:off x="55659" y="84207"/>
            <a:ext cx="6694057" cy="9759508"/>
          </a:xfrm>
          <a:prstGeom prst="rect">
            <a:avLst/>
          </a:prstGeom>
          <a:noFill/>
          <a:ln w="317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1">
                  <a:lumMod val="75000"/>
                </a:schemeClr>
              </a:solidFill>
            </a:endParaRPr>
          </a:p>
        </p:txBody>
      </p:sp>
      <p:sp>
        <p:nvSpPr>
          <p:cNvPr id="152" name="TextBox 151">
            <a:extLst>
              <a:ext uri="{FF2B5EF4-FFF2-40B4-BE49-F238E27FC236}">
                <a16:creationId xmlns:a16="http://schemas.microsoft.com/office/drawing/2014/main" id="{3053B035-2FB2-1D46-90B4-0B3CFD14E7D3}"/>
              </a:ext>
            </a:extLst>
          </p:cNvPr>
          <p:cNvSpPr txBox="1"/>
          <p:nvPr/>
        </p:nvSpPr>
        <p:spPr>
          <a:xfrm>
            <a:off x="1195247" y="8375334"/>
            <a:ext cx="1353262" cy="1107996"/>
          </a:xfrm>
          <a:prstGeom prst="rect">
            <a:avLst/>
          </a:prstGeom>
          <a:noFill/>
          <a:ln w="22225">
            <a:solidFill>
              <a:srgbClr val="FF0000"/>
            </a:solidFill>
          </a:ln>
        </p:spPr>
        <p:txBody>
          <a:bodyPr wrap="square" rtlCol="0">
            <a:spAutoFit/>
          </a:bodyPr>
          <a:lstStyle/>
          <a:p>
            <a:pPr algn="ctr"/>
            <a:r>
              <a:rPr lang="en-GB" sz="1100" b="1" u="sng" dirty="0">
                <a:solidFill>
                  <a:schemeClr val="accent1">
                    <a:lumMod val="75000"/>
                  </a:schemeClr>
                </a:solidFill>
                <a:latin typeface="Tw Cen MT" panose="020B0602020104020603" pitchFamily="34" charset="0"/>
              </a:rPr>
              <a:t>Vocabulary Tier </a:t>
            </a:r>
            <a:r>
              <a:rPr lang="en-GB" sz="1100" b="1" u="sng" dirty="0" smtClean="0">
                <a:solidFill>
                  <a:schemeClr val="accent1">
                    <a:lumMod val="75000"/>
                  </a:schemeClr>
                </a:solidFill>
                <a:latin typeface="Tw Cen MT" panose="020B0602020104020603" pitchFamily="34" charset="0"/>
              </a:rPr>
              <a:t>2</a:t>
            </a:r>
          </a:p>
          <a:p>
            <a:r>
              <a:rPr lang="en-GB" sz="1100" dirty="0" smtClean="0">
                <a:solidFill>
                  <a:schemeClr val="accent1">
                    <a:lumMod val="75000"/>
                  </a:schemeClr>
                </a:solidFill>
                <a:latin typeface="Tw Cen MT" panose="020B0602020104020603" pitchFamily="34" charset="0"/>
              </a:rPr>
              <a:t>Tasting</a:t>
            </a:r>
          </a:p>
          <a:p>
            <a:r>
              <a:rPr lang="en-GB" sz="1100" dirty="0" smtClean="0">
                <a:solidFill>
                  <a:schemeClr val="accent1">
                    <a:lumMod val="75000"/>
                  </a:schemeClr>
                </a:solidFill>
                <a:latin typeface="Tw Cen MT" panose="020B0602020104020603" pitchFamily="34" charset="0"/>
              </a:rPr>
              <a:t>Cutting</a:t>
            </a:r>
          </a:p>
          <a:p>
            <a:r>
              <a:rPr lang="en-GB" sz="1100" dirty="0" smtClean="0">
                <a:solidFill>
                  <a:schemeClr val="accent1">
                    <a:lumMod val="75000"/>
                  </a:schemeClr>
                </a:solidFill>
                <a:latin typeface="Tw Cen MT" panose="020B0602020104020603" pitchFamily="34" charset="0"/>
              </a:rPr>
              <a:t>Chopping</a:t>
            </a:r>
          </a:p>
          <a:p>
            <a:r>
              <a:rPr lang="en-GB" sz="1100" dirty="0" smtClean="0">
                <a:solidFill>
                  <a:schemeClr val="accent1">
                    <a:lumMod val="75000"/>
                  </a:schemeClr>
                </a:solidFill>
                <a:latin typeface="Tw Cen MT" panose="020B0602020104020603" pitchFamily="34" charset="0"/>
              </a:rPr>
              <a:t>Flavour</a:t>
            </a:r>
          </a:p>
          <a:p>
            <a:r>
              <a:rPr lang="en-GB" sz="1100" dirty="0" smtClean="0">
                <a:solidFill>
                  <a:schemeClr val="accent1">
                    <a:lumMod val="75000"/>
                  </a:schemeClr>
                </a:solidFill>
                <a:latin typeface="Tw Cen MT" panose="020B0602020104020603" pitchFamily="34" charset="0"/>
              </a:rPr>
              <a:t>Vegetable</a:t>
            </a:r>
          </a:p>
        </p:txBody>
      </p:sp>
      <p:sp>
        <p:nvSpPr>
          <p:cNvPr id="47" name="TextBox 46">
            <a:extLst>
              <a:ext uri="{FF2B5EF4-FFF2-40B4-BE49-F238E27FC236}">
                <a16:creationId xmlns:a16="http://schemas.microsoft.com/office/drawing/2014/main" id="{51A955C5-3245-AFE9-4653-69B04FB7BF9E}"/>
              </a:ext>
            </a:extLst>
          </p:cNvPr>
          <p:cNvSpPr txBox="1"/>
          <p:nvPr/>
        </p:nvSpPr>
        <p:spPr>
          <a:xfrm>
            <a:off x="318672" y="1982469"/>
            <a:ext cx="5234007" cy="1200329"/>
          </a:xfrm>
          <a:prstGeom prst="rect">
            <a:avLst/>
          </a:prstGeom>
          <a:noFill/>
          <a:ln cap="rnd">
            <a:solidFill>
              <a:srgbClr val="C00000"/>
            </a:solidFill>
            <a:prstDash val="sysDash"/>
            <a:bevel/>
          </a:ln>
        </p:spPr>
        <p:txBody>
          <a:bodyPr wrap="square" rtlCol="0">
            <a:spAutoFit/>
          </a:bodyPr>
          <a:lstStyle/>
          <a:p>
            <a:pPr algn="ctr"/>
            <a:r>
              <a:rPr lang="en-GB" sz="1200" b="1" dirty="0" smtClean="0">
                <a:solidFill>
                  <a:schemeClr val="accent1">
                    <a:lumMod val="75000"/>
                  </a:schemeClr>
                </a:solidFill>
                <a:latin typeface="Tw Cen MT" panose="020B0602020104020603" pitchFamily="34" charset="0"/>
              </a:rPr>
              <a:t>Ingredients and tasting </a:t>
            </a:r>
          </a:p>
          <a:p>
            <a:pPr algn="ctr"/>
            <a:r>
              <a:rPr lang="en-GB" sz="1200" dirty="0" smtClean="0">
                <a:solidFill>
                  <a:schemeClr val="accent1">
                    <a:lumMod val="75000"/>
                  </a:schemeClr>
                </a:solidFill>
                <a:latin typeface="Tw Cen MT" panose="020B0602020104020603" pitchFamily="34" charset="0"/>
              </a:rPr>
              <a:t>Ingredients can be identified and sorted depending on where they come from, how they can be prepared and their flavours. </a:t>
            </a:r>
          </a:p>
          <a:p>
            <a:pPr algn="ctr"/>
            <a:r>
              <a:rPr lang="en-GB" sz="1200" dirty="0" smtClean="0">
                <a:solidFill>
                  <a:schemeClr val="accent1">
                    <a:lumMod val="75000"/>
                  </a:schemeClr>
                </a:solidFill>
                <a:latin typeface="Tw Cen MT" panose="020B0602020104020603" pitchFamily="34" charset="0"/>
              </a:rPr>
              <a:t> Tasting different foods can provide the opportunity to discover new flavours, engage our taste buds, understand our likes and dislikes and how to build on flavours in cooking.	</a:t>
            </a:r>
            <a:endParaRPr lang="en-GB" sz="1200" dirty="0">
              <a:solidFill>
                <a:schemeClr val="accent1">
                  <a:lumMod val="75000"/>
                </a:schemeClr>
              </a:solidFill>
              <a:latin typeface="Tw Cen MT" panose="020B0602020104020603" pitchFamily="34" charset="0"/>
            </a:endParaRPr>
          </a:p>
        </p:txBody>
      </p:sp>
      <p:sp>
        <p:nvSpPr>
          <p:cNvPr id="49" name="TextBox 48">
            <a:extLst>
              <a:ext uri="{FF2B5EF4-FFF2-40B4-BE49-F238E27FC236}">
                <a16:creationId xmlns:a16="http://schemas.microsoft.com/office/drawing/2014/main" id="{7C8BF4D8-3249-D973-3E27-839F10F6768A}"/>
              </a:ext>
            </a:extLst>
          </p:cNvPr>
          <p:cNvSpPr txBox="1"/>
          <p:nvPr/>
        </p:nvSpPr>
        <p:spPr>
          <a:xfrm>
            <a:off x="5074967" y="396982"/>
            <a:ext cx="1589829" cy="261610"/>
          </a:xfrm>
          <a:prstGeom prst="rect">
            <a:avLst/>
          </a:prstGeom>
          <a:noFill/>
        </p:spPr>
        <p:txBody>
          <a:bodyPr wrap="square" rtlCol="0">
            <a:spAutoFit/>
          </a:bodyPr>
          <a:lstStyle/>
          <a:p>
            <a:r>
              <a:rPr lang="en-GB" sz="1100" dirty="0" smtClean="0">
                <a:solidFill>
                  <a:schemeClr val="accent1">
                    <a:lumMod val="75000"/>
                  </a:schemeClr>
                </a:solidFill>
                <a:latin typeface="Tw Cen MT" panose="020B0602020104020603" pitchFamily="34" charset="0"/>
              </a:rPr>
              <a:t>Term    Summer_1</a:t>
            </a:r>
            <a:endParaRPr lang="en-GB" sz="1100" dirty="0">
              <a:solidFill>
                <a:schemeClr val="accent1">
                  <a:lumMod val="75000"/>
                </a:schemeClr>
              </a:solidFill>
              <a:latin typeface="Tw Cen MT" panose="020B0602020104020603" pitchFamily="34" charset="0"/>
            </a:endParaRPr>
          </a:p>
        </p:txBody>
      </p:sp>
      <p:sp>
        <p:nvSpPr>
          <p:cNvPr id="53" name="TextBox 52">
            <a:extLst>
              <a:ext uri="{FF2B5EF4-FFF2-40B4-BE49-F238E27FC236}">
                <a16:creationId xmlns:a16="http://schemas.microsoft.com/office/drawing/2014/main" id="{3DEFE92F-8C75-553F-D26B-6CB6BE4ADF14}"/>
              </a:ext>
            </a:extLst>
          </p:cNvPr>
          <p:cNvSpPr txBox="1"/>
          <p:nvPr/>
        </p:nvSpPr>
        <p:spPr>
          <a:xfrm>
            <a:off x="4722367" y="200490"/>
            <a:ext cx="1151835" cy="261610"/>
          </a:xfrm>
          <a:prstGeom prst="rect">
            <a:avLst/>
          </a:prstGeom>
          <a:noFill/>
        </p:spPr>
        <p:txBody>
          <a:bodyPr wrap="square" rtlCol="0">
            <a:spAutoFit/>
          </a:bodyPr>
          <a:lstStyle/>
          <a:p>
            <a:r>
              <a:rPr lang="en-GB" sz="1100" dirty="0">
                <a:solidFill>
                  <a:schemeClr val="accent1">
                    <a:lumMod val="75000"/>
                  </a:schemeClr>
                </a:solidFill>
                <a:latin typeface="Tw Cen MT" panose="020B0602020104020603" pitchFamily="34" charset="0"/>
              </a:rPr>
              <a:t>         </a:t>
            </a:r>
            <a:r>
              <a:rPr lang="en-GB" sz="1100" dirty="0" smtClean="0">
                <a:solidFill>
                  <a:schemeClr val="accent1">
                    <a:lumMod val="75000"/>
                  </a:schemeClr>
                </a:solidFill>
                <a:latin typeface="Tw Cen MT" panose="020B0602020104020603" pitchFamily="34" charset="0"/>
              </a:rPr>
              <a:t>Year   4</a:t>
            </a:r>
            <a:endParaRPr lang="en-GB" sz="1100" dirty="0">
              <a:solidFill>
                <a:schemeClr val="accent1">
                  <a:lumMod val="75000"/>
                </a:schemeClr>
              </a:solidFill>
              <a:latin typeface="Tw Cen MT" panose="020B0602020104020603" pitchFamily="34" charset="0"/>
            </a:endParaRPr>
          </a:p>
        </p:txBody>
      </p:sp>
      <p:sp>
        <p:nvSpPr>
          <p:cNvPr id="58" name="TextBox 57">
            <a:extLst>
              <a:ext uri="{FF2B5EF4-FFF2-40B4-BE49-F238E27FC236}">
                <a16:creationId xmlns:a16="http://schemas.microsoft.com/office/drawing/2014/main" id="{51A955C5-3245-AFE9-4653-69B04FB7BF9E}"/>
              </a:ext>
            </a:extLst>
          </p:cNvPr>
          <p:cNvSpPr txBox="1"/>
          <p:nvPr/>
        </p:nvSpPr>
        <p:spPr>
          <a:xfrm>
            <a:off x="1798887" y="6752899"/>
            <a:ext cx="4760044" cy="1261884"/>
          </a:xfrm>
          <a:prstGeom prst="rect">
            <a:avLst/>
          </a:prstGeom>
          <a:noFill/>
          <a:ln cap="rnd">
            <a:solidFill>
              <a:srgbClr val="C00000"/>
            </a:solidFill>
            <a:prstDash val="sysDash"/>
            <a:bevel/>
          </a:ln>
        </p:spPr>
        <p:txBody>
          <a:bodyPr wrap="square" rtlCol="0">
            <a:spAutoFit/>
          </a:bodyPr>
          <a:lstStyle/>
          <a:p>
            <a:pPr algn="ctr"/>
            <a:r>
              <a:rPr lang="en-GB" sz="1000" b="1" dirty="0" smtClean="0">
                <a:solidFill>
                  <a:schemeClr val="accent1">
                    <a:lumMod val="75000"/>
                  </a:schemeClr>
                </a:solidFill>
                <a:latin typeface="Tw Cen MT" panose="020B0602020104020603" pitchFamily="34" charset="0"/>
              </a:rPr>
              <a:t>Preparation and cooking </a:t>
            </a:r>
          </a:p>
          <a:p>
            <a:pPr algn="ctr"/>
            <a:r>
              <a:rPr lang="en-GB" sz="1200" i="1" dirty="0" smtClean="0">
                <a:solidFill>
                  <a:schemeClr val="accent1">
                    <a:lumMod val="75000"/>
                  </a:schemeClr>
                </a:solidFill>
                <a:latin typeface="Tw Cen MT" panose="020B0602020104020603" pitchFamily="34" charset="0"/>
              </a:rPr>
              <a:t>Chopping: </a:t>
            </a:r>
            <a:r>
              <a:rPr lang="en-GB" sz="1200" dirty="0" smtClean="0">
                <a:solidFill>
                  <a:schemeClr val="accent1">
                    <a:lumMod val="75000"/>
                  </a:schemeClr>
                </a:solidFill>
                <a:latin typeface="Tw Cen MT" panose="020B0602020104020603" pitchFamily="34" charset="0"/>
              </a:rPr>
              <a:t>Hold </a:t>
            </a:r>
            <a:r>
              <a:rPr lang="en-GB" sz="1200" dirty="0">
                <a:solidFill>
                  <a:schemeClr val="accent1">
                    <a:lumMod val="75000"/>
                  </a:schemeClr>
                </a:solidFill>
                <a:latin typeface="Tw Cen MT" panose="020B0602020104020603" pitchFamily="34" charset="0"/>
              </a:rPr>
              <a:t>the knife in your strongest hand and the ingredient in the other, with your fingers and thumb tucked away from the knife. Slice the food, moving your hand backwards and away from the knife as you chop</a:t>
            </a:r>
            <a:r>
              <a:rPr lang="en-GB" sz="1200" dirty="0" smtClean="0">
                <a:solidFill>
                  <a:schemeClr val="accent1">
                    <a:lumMod val="75000"/>
                  </a:schemeClr>
                </a:solidFill>
                <a:latin typeface="Tw Cen MT" panose="020B0602020104020603" pitchFamily="34" charset="0"/>
              </a:rPr>
              <a:t>.</a:t>
            </a:r>
            <a:endParaRPr lang="en-GB" sz="1000" dirty="0">
              <a:solidFill>
                <a:schemeClr val="accent1">
                  <a:lumMod val="75000"/>
                </a:schemeClr>
              </a:solidFill>
              <a:latin typeface="Tw Cen MT" panose="020B0602020104020603" pitchFamily="34" charset="0"/>
            </a:endParaRPr>
          </a:p>
          <a:p>
            <a:pPr algn="ctr"/>
            <a:endParaRPr lang="en-GB" sz="1000" dirty="0" smtClean="0">
              <a:solidFill>
                <a:schemeClr val="accent1">
                  <a:lumMod val="75000"/>
                </a:schemeClr>
              </a:solidFill>
              <a:latin typeface="Tw Cen MT" panose="020B0602020104020603" pitchFamily="34" charset="0"/>
            </a:endParaRPr>
          </a:p>
          <a:p>
            <a:pPr algn="ctr"/>
            <a:endParaRPr lang="en-GB" sz="1000" dirty="0" smtClean="0">
              <a:solidFill>
                <a:schemeClr val="accent1">
                  <a:lumMod val="75000"/>
                </a:schemeClr>
              </a:solidFill>
              <a:latin typeface="Tw Cen MT" panose="020B0602020104020603" pitchFamily="34" charset="0"/>
            </a:endParaRPr>
          </a:p>
          <a:p>
            <a:pPr algn="ctr"/>
            <a:endParaRPr lang="en-GB" sz="1000" dirty="0">
              <a:solidFill>
                <a:schemeClr val="accent1">
                  <a:lumMod val="75000"/>
                </a:schemeClr>
              </a:solidFill>
              <a:latin typeface="Tw Cen MT" panose="020B0602020104020603" pitchFamily="34" charset="0"/>
            </a:endParaRPr>
          </a:p>
        </p:txBody>
      </p:sp>
      <p:sp>
        <p:nvSpPr>
          <p:cNvPr id="59" name="TextBox 58">
            <a:extLst>
              <a:ext uri="{FF2B5EF4-FFF2-40B4-BE49-F238E27FC236}">
                <a16:creationId xmlns:a16="http://schemas.microsoft.com/office/drawing/2014/main" id="{51A955C5-3245-AFE9-4653-69B04FB7BF9E}"/>
              </a:ext>
            </a:extLst>
          </p:cNvPr>
          <p:cNvSpPr txBox="1"/>
          <p:nvPr/>
        </p:nvSpPr>
        <p:spPr>
          <a:xfrm>
            <a:off x="314924" y="1002975"/>
            <a:ext cx="6260808" cy="830997"/>
          </a:xfrm>
          <a:prstGeom prst="rect">
            <a:avLst/>
          </a:prstGeom>
          <a:noFill/>
          <a:ln cap="rnd">
            <a:solidFill>
              <a:srgbClr val="C00000"/>
            </a:solidFill>
            <a:prstDash val="sysDash"/>
            <a:bevel/>
          </a:ln>
        </p:spPr>
        <p:txBody>
          <a:bodyPr wrap="square" rtlCol="0">
            <a:spAutoFit/>
          </a:bodyPr>
          <a:lstStyle/>
          <a:p>
            <a:pPr algn="ctr"/>
            <a:r>
              <a:rPr lang="en-GB" sz="1200" b="1" dirty="0" smtClean="0">
                <a:solidFill>
                  <a:schemeClr val="accent1">
                    <a:lumMod val="75000"/>
                  </a:schemeClr>
                </a:solidFill>
                <a:latin typeface="Tw Cen MT" panose="020B0602020104020603" pitchFamily="34" charset="0"/>
              </a:rPr>
              <a:t>Research</a:t>
            </a:r>
          </a:p>
          <a:p>
            <a:pPr algn="ctr"/>
            <a:r>
              <a:rPr lang="en-GB" sz="1200" dirty="0">
                <a:solidFill>
                  <a:schemeClr val="accent1">
                    <a:lumMod val="75000"/>
                  </a:schemeClr>
                </a:solidFill>
                <a:latin typeface="Tw Cen MT" panose="020B0602020104020603" pitchFamily="34" charset="0"/>
              </a:rPr>
              <a:t>I</a:t>
            </a:r>
            <a:r>
              <a:rPr lang="en-GB" sz="1200" dirty="0" smtClean="0">
                <a:solidFill>
                  <a:schemeClr val="accent1">
                    <a:lumMod val="75000"/>
                  </a:schemeClr>
                </a:solidFill>
                <a:latin typeface="Tw Cen MT" panose="020B0602020104020603" pitchFamily="34" charset="0"/>
              </a:rPr>
              <a:t>ngredients are grown all around the world, often this is due to the climate they grow best in. The ingredients from specific parts of the world will dictate the type of cuisine traditionally found in that area. Different foods can also grow better at different times of the year, this is called seasonality. </a:t>
            </a:r>
            <a:endParaRPr lang="en-GB" sz="1200" dirty="0">
              <a:solidFill>
                <a:schemeClr val="accent1">
                  <a:lumMod val="75000"/>
                </a:schemeClr>
              </a:solidFill>
              <a:latin typeface="Tw Cen MT" panose="020B0602020104020603" pitchFamily="34" charset="0"/>
            </a:endParaRPr>
          </a:p>
        </p:txBody>
      </p:sp>
      <p:pic>
        <p:nvPicPr>
          <p:cNvPr id="9" name="Picture 8"/>
          <p:cNvPicPr>
            <a:picLocks noChangeAspect="1"/>
          </p:cNvPicPr>
          <p:nvPr/>
        </p:nvPicPr>
        <p:blipFill>
          <a:blip r:embed="rId6"/>
          <a:stretch>
            <a:fillRect/>
          </a:stretch>
        </p:blipFill>
        <p:spPr>
          <a:xfrm>
            <a:off x="668008" y="3410350"/>
            <a:ext cx="653287" cy="575077"/>
          </a:xfrm>
          <a:prstGeom prst="rect">
            <a:avLst/>
          </a:prstGeom>
        </p:spPr>
      </p:pic>
      <p:pic>
        <p:nvPicPr>
          <p:cNvPr id="14" name="Picture 13"/>
          <p:cNvPicPr>
            <a:picLocks noChangeAspect="1"/>
          </p:cNvPicPr>
          <p:nvPr/>
        </p:nvPicPr>
        <p:blipFill>
          <a:blip r:embed="rId7"/>
          <a:stretch>
            <a:fillRect/>
          </a:stretch>
        </p:blipFill>
        <p:spPr>
          <a:xfrm>
            <a:off x="5919056" y="799370"/>
            <a:ext cx="490161" cy="458019"/>
          </a:xfrm>
          <a:prstGeom prst="rect">
            <a:avLst/>
          </a:prstGeom>
        </p:spPr>
      </p:pic>
      <p:pic>
        <p:nvPicPr>
          <p:cNvPr id="2" name="Picture 1"/>
          <p:cNvPicPr>
            <a:picLocks noChangeAspect="1"/>
          </p:cNvPicPr>
          <p:nvPr/>
        </p:nvPicPr>
        <p:blipFill>
          <a:blip r:embed="rId8"/>
          <a:stretch>
            <a:fillRect/>
          </a:stretch>
        </p:blipFill>
        <p:spPr>
          <a:xfrm>
            <a:off x="5622355" y="2169380"/>
            <a:ext cx="949263" cy="874205"/>
          </a:xfrm>
          <a:prstGeom prst="rect">
            <a:avLst/>
          </a:prstGeom>
        </p:spPr>
      </p:pic>
      <p:pic>
        <p:nvPicPr>
          <p:cNvPr id="4" name="Picture 3"/>
          <p:cNvPicPr>
            <a:picLocks noChangeAspect="1"/>
          </p:cNvPicPr>
          <p:nvPr/>
        </p:nvPicPr>
        <p:blipFill>
          <a:blip r:embed="rId9"/>
          <a:stretch>
            <a:fillRect/>
          </a:stretch>
        </p:blipFill>
        <p:spPr>
          <a:xfrm>
            <a:off x="139742" y="3329991"/>
            <a:ext cx="491820" cy="735794"/>
          </a:xfrm>
          <a:prstGeom prst="rect">
            <a:avLst/>
          </a:prstGeom>
        </p:spPr>
      </p:pic>
      <p:pic>
        <p:nvPicPr>
          <p:cNvPr id="5" name="Picture 4"/>
          <p:cNvPicPr>
            <a:picLocks noChangeAspect="1"/>
          </p:cNvPicPr>
          <p:nvPr/>
        </p:nvPicPr>
        <p:blipFill>
          <a:blip r:embed="rId10"/>
          <a:stretch>
            <a:fillRect/>
          </a:stretch>
        </p:blipFill>
        <p:spPr>
          <a:xfrm>
            <a:off x="994651" y="203395"/>
            <a:ext cx="680175" cy="602441"/>
          </a:xfrm>
          <a:prstGeom prst="rect">
            <a:avLst/>
          </a:prstGeom>
        </p:spPr>
      </p:pic>
      <p:pic>
        <p:nvPicPr>
          <p:cNvPr id="17" name="Picture 16"/>
          <p:cNvPicPr>
            <a:picLocks noChangeAspect="1"/>
          </p:cNvPicPr>
          <p:nvPr/>
        </p:nvPicPr>
        <p:blipFill>
          <a:blip r:embed="rId11"/>
          <a:stretch>
            <a:fillRect/>
          </a:stretch>
        </p:blipFill>
        <p:spPr>
          <a:xfrm>
            <a:off x="4556060" y="7552222"/>
            <a:ext cx="619161" cy="400810"/>
          </a:xfrm>
          <a:prstGeom prst="rect">
            <a:avLst/>
          </a:prstGeom>
        </p:spPr>
      </p:pic>
      <p:pic>
        <p:nvPicPr>
          <p:cNvPr id="18" name="Picture 17"/>
          <p:cNvPicPr>
            <a:picLocks noChangeAspect="1"/>
          </p:cNvPicPr>
          <p:nvPr/>
        </p:nvPicPr>
        <p:blipFill>
          <a:blip r:embed="rId12"/>
          <a:stretch>
            <a:fillRect/>
          </a:stretch>
        </p:blipFill>
        <p:spPr>
          <a:xfrm>
            <a:off x="3937517" y="7552221"/>
            <a:ext cx="495542" cy="385791"/>
          </a:xfrm>
          <a:prstGeom prst="rect">
            <a:avLst/>
          </a:prstGeom>
        </p:spPr>
      </p:pic>
      <p:pic>
        <p:nvPicPr>
          <p:cNvPr id="26" name="Picture 25"/>
          <p:cNvPicPr>
            <a:picLocks noChangeAspect="1"/>
          </p:cNvPicPr>
          <p:nvPr/>
        </p:nvPicPr>
        <p:blipFill>
          <a:blip r:embed="rId13"/>
          <a:stretch>
            <a:fillRect/>
          </a:stretch>
        </p:blipFill>
        <p:spPr>
          <a:xfrm>
            <a:off x="2973625" y="7556220"/>
            <a:ext cx="818547" cy="417378"/>
          </a:xfrm>
          <a:prstGeom prst="rect">
            <a:avLst/>
          </a:prstGeom>
        </p:spPr>
      </p:pic>
      <p:pic>
        <p:nvPicPr>
          <p:cNvPr id="28" name="Picture 27"/>
          <p:cNvPicPr>
            <a:picLocks noChangeAspect="1"/>
          </p:cNvPicPr>
          <p:nvPr/>
        </p:nvPicPr>
        <p:blipFill>
          <a:blip r:embed="rId14"/>
          <a:stretch>
            <a:fillRect/>
          </a:stretch>
        </p:blipFill>
        <p:spPr>
          <a:xfrm>
            <a:off x="106419" y="6798364"/>
            <a:ext cx="1648088" cy="1519700"/>
          </a:xfrm>
          <a:prstGeom prst="rect">
            <a:avLst/>
          </a:prstGeom>
        </p:spPr>
      </p:pic>
      <p:grpSp>
        <p:nvGrpSpPr>
          <p:cNvPr id="32" name="Group 31"/>
          <p:cNvGrpSpPr/>
          <p:nvPr/>
        </p:nvGrpSpPr>
        <p:grpSpPr>
          <a:xfrm>
            <a:off x="231662" y="4292901"/>
            <a:ext cx="6271031" cy="2308324"/>
            <a:chOff x="314924" y="3452492"/>
            <a:chExt cx="6271031" cy="2308324"/>
          </a:xfrm>
        </p:grpSpPr>
        <p:pic>
          <p:nvPicPr>
            <p:cNvPr id="54" name="Picture 53"/>
            <p:cNvPicPr>
              <a:picLocks noChangeAspect="1"/>
            </p:cNvPicPr>
            <p:nvPr/>
          </p:nvPicPr>
          <p:blipFill>
            <a:blip r:embed="rId15"/>
            <a:stretch>
              <a:fillRect/>
            </a:stretch>
          </p:blipFill>
          <p:spPr>
            <a:xfrm rot="16200000">
              <a:off x="5455386" y="4449423"/>
              <a:ext cx="278326" cy="362854"/>
            </a:xfrm>
            <a:prstGeom prst="rect">
              <a:avLst/>
            </a:prstGeom>
          </p:spPr>
        </p:pic>
        <p:sp>
          <p:nvSpPr>
            <p:cNvPr id="56" name="TextBox 55">
              <a:extLst>
                <a:ext uri="{FF2B5EF4-FFF2-40B4-BE49-F238E27FC236}">
                  <a16:creationId xmlns:a16="http://schemas.microsoft.com/office/drawing/2014/main" id="{51A955C5-3245-AFE9-4653-69B04FB7BF9E}"/>
                </a:ext>
              </a:extLst>
            </p:cNvPr>
            <p:cNvSpPr txBox="1"/>
            <p:nvPr/>
          </p:nvSpPr>
          <p:spPr>
            <a:xfrm>
              <a:off x="314924" y="3452492"/>
              <a:ext cx="4943559" cy="2308324"/>
            </a:xfrm>
            <a:prstGeom prst="rect">
              <a:avLst/>
            </a:prstGeom>
            <a:noFill/>
            <a:ln cap="rnd">
              <a:solidFill>
                <a:srgbClr val="C00000"/>
              </a:solidFill>
              <a:prstDash val="sysDash"/>
              <a:bevel/>
            </a:ln>
          </p:spPr>
          <p:txBody>
            <a:bodyPr wrap="square" rtlCol="0">
              <a:spAutoFit/>
            </a:bodyPr>
            <a:lstStyle/>
            <a:p>
              <a:pPr algn="ctr"/>
              <a:r>
                <a:rPr lang="en-GB" sz="1200" b="1" dirty="0" smtClean="0">
                  <a:solidFill>
                    <a:schemeClr val="accent1">
                      <a:lumMod val="75000"/>
                    </a:schemeClr>
                  </a:solidFill>
                  <a:latin typeface="Tw Cen MT" panose="020B0602020104020603" pitchFamily="34" charset="0"/>
                </a:rPr>
                <a:t> Food safety and Hygiene</a:t>
              </a:r>
              <a:endParaRPr lang="en-GB" sz="1200" b="1" dirty="0">
                <a:solidFill>
                  <a:schemeClr val="accent1">
                    <a:lumMod val="75000"/>
                  </a:schemeClr>
                </a:solidFill>
                <a:latin typeface="Tw Cen MT" panose="020B0602020104020603" pitchFamily="34" charset="0"/>
              </a:endParaRPr>
            </a:p>
            <a:p>
              <a:pPr algn="ctr"/>
              <a:r>
                <a:rPr lang="en-GB" sz="1200" dirty="0" smtClean="0">
                  <a:solidFill>
                    <a:schemeClr val="accent1">
                      <a:lumMod val="75000"/>
                    </a:schemeClr>
                  </a:solidFill>
                  <a:latin typeface="Tw Cen MT" panose="020B0602020104020603" pitchFamily="34" charset="0"/>
                </a:rPr>
                <a:t>An important part of cooking and preparing food is how we handle it safely and hygienically.</a:t>
              </a:r>
            </a:p>
            <a:p>
              <a:pPr algn="ctr"/>
              <a:endParaRPr lang="en-GB" sz="1200" dirty="0" smtClean="0">
                <a:solidFill>
                  <a:schemeClr val="accent1">
                    <a:lumMod val="75000"/>
                  </a:schemeClr>
                </a:solidFill>
                <a:latin typeface="Tw Cen MT" panose="020B0602020104020603" pitchFamily="34" charset="0"/>
              </a:endParaRPr>
            </a:p>
            <a:p>
              <a:pPr algn="ctr"/>
              <a:r>
                <a:rPr lang="en-GB" sz="1200" dirty="0" smtClean="0">
                  <a:solidFill>
                    <a:schemeClr val="accent1">
                      <a:lumMod val="75000"/>
                    </a:schemeClr>
                  </a:solidFill>
                  <a:latin typeface="Tw Cen MT" panose="020B0602020104020603" pitchFamily="34" charset="0"/>
                </a:rPr>
                <a:t>Steps should be taken to prevent the spreading of germs, through washing the produce, tools and our hands. </a:t>
              </a:r>
            </a:p>
            <a:p>
              <a:pPr algn="ctr"/>
              <a:endParaRPr lang="en-GB" sz="1200" dirty="0">
                <a:solidFill>
                  <a:schemeClr val="accent1">
                    <a:lumMod val="75000"/>
                  </a:schemeClr>
                </a:solidFill>
                <a:latin typeface="Tw Cen MT" panose="020B0602020104020603" pitchFamily="34" charset="0"/>
              </a:endParaRPr>
            </a:p>
            <a:p>
              <a:pPr algn="ctr"/>
              <a:r>
                <a:rPr lang="en-GB" sz="1200" dirty="0" smtClean="0">
                  <a:solidFill>
                    <a:schemeClr val="accent1">
                      <a:lumMod val="75000"/>
                    </a:schemeClr>
                  </a:solidFill>
                  <a:latin typeface="Tw Cen MT" panose="020B0602020104020603" pitchFamily="34" charset="0"/>
                </a:rPr>
                <a:t>Safety must be taken when using sharp knives and moving around the cooking area.</a:t>
              </a:r>
            </a:p>
            <a:p>
              <a:pPr algn="ctr"/>
              <a:endParaRPr lang="en-GB" sz="1200" dirty="0">
                <a:solidFill>
                  <a:schemeClr val="accent1">
                    <a:lumMod val="75000"/>
                  </a:schemeClr>
                </a:solidFill>
                <a:latin typeface="Tw Cen MT" panose="020B0602020104020603" pitchFamily="34" charset="0"/>
              </a:endParaRPr>
            </a:p>
            <a:p>
              <a:pPr algn="ctr"/>
              <a:r>
                <a:rPr lang="en-GB" sz="1200" dirty="0" smtClean="0">
                  <a:solidFill>
                    <a:schemeClr val="accent1">
                      <a:lumMod val="75000"/>
                    </a:schemeClr>
                  </a:solidFill>
                  <a:latin typeface="Tw Cen MT" panose="020B0602020104020603" pitchFamily="34" charset="0"/>
                </a:rPr>
                <a:t>Reading labels on products will tell you the safest way to store the product and for how long.</a:t>
              </a:r>
            </a:p>
          </p:txBody>
        </p:sp>
        <p:pic>
          <p:nvPicPr>
            <p:cNvPr id="50" name="Picture 49"/>
            <p:cNvPicPr>
              <a:picLocks noChangeAspect="1"/>
            </p:cNvPicPr>
            <p:nvPr/>
          </p:nvPicPr>
          <p:blipFill>
            <a:blip r:embed="rId15"/>
            <a:stretch>
              <a:fillRect/>
            </a:stretch>
          </p:blipFill>
          <p:spPr>
            <a:xfrm rot="16200000">
              <a:off x="5441532" y="3751752"/>
              <a:ext cx="278326" cy="362854"/>
            </a:xfrm>
            <a:prstGeom prst="rect">
              <a:avLst/>
            </a:prstGeom>
          </p:spPr>
        </p:pic>
        <p:pic>
          <p:nvPicPr>
            <p:cNvPr id="55" name="Picture 54"/>
            <p:cNvPicPr>
              <a:picLocks noChangeAspect="1"/>
            </p:cNvPicPr>
            <p:nvPr/>
          </p:nvPicPr>
          <p:blipFill>
            <a:blip r:embed="rId15"/>
            <a:stretch>
              <a:fillRect/>
            </a:stretch>
          </p:blipFill>
          <p:spPr>
            <a:xfrm rot="16200000">
              <a:off x="5455386" y="5203705"/>
              <a:ext cx="278326" cy="362854"/>
            </a:xfrm>
            <a:prstGeom prst="rect">
              <a:avLst/>
            </a:prstGeom>
          </p:spPr>
        </p:pic>
        <p:pic>
          <p:nvPicPr>
            <p:cNvPr id="25" name="Picture 24"/>
            <p:cNvPicPr>
              <a:picLocks noChangeAspect="1"/>
            </p:cNvPicPr>
            <p:nvPr/>
          </p:nvPicPr>
          <p:blipFill>
            <a:blip r:embed="rId16"/>
            <a:stretch>
              <a:fillRect/>
            </a:stretch>
          </p:blipFill>
          <p:spPr>
            <a:xfrm>
              <a:off x="5869881" y="4360096"/>
              <a:ext cx="716074" cy="541509"/>
            </a:xfrm>
            <a:prstGeom prst="rect">
              <a:avLst/>
            </a:prstGeom>
          </p:spPr>
        </p:pic>
        <p:pic>
          <p:nvPicPr>
            <p:cNvPr id="30" name="Picture 29"/>
            <p:cNvPicPr>
              <a:picLocks noChangeAspect="1"/>
            </p:cNvPicPr>
            <p:nvPr/>
          </p:nvPicPr>
          <p:blipFill>
            <a:blip r:embed="rId17"/>
            <a:stretch>
              <a:fillRect/>
            </a:stretch>
          </p:blipFill>
          <p:spPr>
            <a:xfrm>
              <a:off x="5883508" y="3569167"/>
              <a:ext cx="670418" cy="636728"/>
            </a:xfrm>
            <a:prstGeom prst="rect">
              <a:avLst/>
            </a:prstGeom>
          </p:spPr>
        </p:pic>
      </p:grpSp>
      <p:pic>
        <p:nvPicPr>
          <p:cNvPr id="31" name="Picture 30"/>
          <p:cNvPicPr>
            <a:picLocks noChangeAspect="1"/>
          </p:cNvPicPr>
          <p:nvPr/>
        </p:nvPicPr>
        <p:blipFill>
          <a:blip r:embed="rId18"/>
          <a:stretch>
            <a:fillRect/>
          </a:stretch>
        </p:blipFill>
        <p:spPr>
          <a:xfrm>
            <a:off x="5807222" y="5933983"/>
            <a:ext cx="672824" cy="583114"/>
          </a:xfrm>
          <a:prstGeom prst="rect">
            <a:avLst/>
          </a:prstGeom>
        </p:spPr>
      </p:pic>
      <p:sp>
        <p:nvSpPr>
          <p:cNvPr id="52" name="TextBox 51">
            <a:extLst>
              <a:ext uri="{FF2B5EF4-FFF2-40B4-BE49-F238E27FC236}">
                <a16:creationId xmlns:a16="http://schemas.microsoft.com/office/drawing/2014/main" id="{51A955C5-3245-AFE9-4653-69B04FB7BF9E}"/>
              </a:ext>
            </a:extLst>
          </p:cNvPr>
          <p:cNvSpPr txBox="1"/>
          <p:nvPr/>
        </p:nvSpPr>
        <p:spPr>
          <a:xfrm>
            <a:off x="1390970" y="3348897"/>
            <a:ext cx="5174340" cy="707886"/>
          </a:xfrm>
          <a:prstGeom prst="rect">
            <a:avLst/>
          </a:prstGeom>
          <a:noFill/>
          <a:ln cap="rnd">
            <a:solidFill>
              <a:srgbClr val="C00000"/>
            </a:solidFill>
            <a:prstDash val="sysDash"/>
            <a:bevel/>
          </a:ln>
        </p:spPr>
        <p:txBody>
          <a:bodyPr wrap="square" rtlCol="0">
            <a:spAutoFit/>
          </a:bodyPr>
          <a:lstStyle/>
          <a:p>
            <a:pPr algn="ctr"/>
            <a:r>
              <a:rPr lang="en-GB" sz="1000" b="1" dirty="0" smtClean="0">
                <a:solidFill>
                  <a:schemeClr val="accent1">
                    <a:lumMod val="75000"/>
                  </a:schemeClr>
                </a:solidFill>
                <a:latin typeface="Tw Cen MT" panose="020B0602020104020603" pitchFamily="34" charset="0"/>
              </a:rPr>
              <a:t>Design brief</a:t>
            </a:r>
            <a:endParaRPr lang="en-GB" sz="1000" b="1" dirty="0">
              <a:solidFill>
                <a:schemeClr val="accent1">
                  <a:lumMod val="75000"/>
                </a:schemeClr>
              </a:solidFill>
              <a:latin typeface="Tw Cen MT" panose="020B0602020104020603" pitchFamily="34" charset="0"/>
            </a:endParaRPr>
          </a:p>
          <a:p>
            <a:pPr algn="ctr"/>
            <a:r>
              <a:rPr lang="en-GB" sz="1000" dirty="0" smtClean="0">
                <a:solidFill>
                  <a:schemeClr val="accent1">
                    <a:lumMod val="75000"/>
                  </a:schemeClr>
                </a:solidFill>
                <a:latin typeface="Tw Cen MT" panose="020B0602020104020603" pitchFamily="34" charset="0"/>
              </a:rPr>
              <a:t>Each design of a recipe can be adapted to suit peoples individual taste buds and food likes. This can include the sweetness, spiciness, inclusion of different herbs, vegetables and meat. Individual dietary requirements should be considered as some people are allergic to specific ingredients.</a:t>
            </a:r>
          </a:p>
        </p:txBody>
      </p:sp>
      <p:pic>
        <p:nvPicPr>
          <p:cNvPr id="3" name="Picture 2"/>
          <p:cNvPicPr>
            <a:picLocks noChangeAspect="1"/>
          </p:cNvPicPr>
          <p:nvPr/>
        </p:nvPicPr>
        <p:blipFill>
          <a:blip r:embed="rId19"/>
          <a:stretch>
            <a:fillRect/>
          </a:stretch>
        </p:blipFill>
        <p:spPr>
          <a:xfrm>
            <a:off x="283720" y="204778"/>
            <a:ext cx="620031" cy="614343"/>
          </a:xfrm>
          <a:prstGeom prst="rect">
            <a:avLst/>
          </a:prstGeom>
        </p:spPr>
      </p:pic>
    </p:spTree>
    <p:extLst>
      <p:ext uri="{BB962C8B-B14F-4D97-AF65-F5344CB8AC3E}">
        <p14:creationId xmlns:p14="http://schemas.microsoft.com/office/powerpoint/2010/main" val="27387220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34332</TotalTime>
  <Words>318</Words>
  <Application>Microsoft Office PowerPoint</Application>
  <PresentationFormat>A4 Paper (210x297 mm)</PresentationFormat>
  <Paragraphs>34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Tw Cen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Anderson</dc:creator>
  <cp:lastModifiedBy>Emily Harris</cp:lastModifiedBy>
  <cp:revision>240</cp:revision>
  <cp:lastPrinted>2023-02-20T07:26:45Z</cp:lastPrinted>
  <dcterms:created xsi:type="dcterms:W3CDTF">2022-06-28T18:53:18Z</dcterms:created>
  <dcterms:modified xsi:type="dcterms:W3CDTF">2023-03-24T10:13:57Z</dcterms:modified>
</cp:coreProperties>
</file>