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 " initials="" lastIdx="1" clrIdx="0">
    <p:extLst>
      <p:ext uri="{19B8F6BF-5375-455C-9EA6-DF929625EA0E}">
        <p15:presenceInfo xmlns:p15="http://schemas.microsoft.com/office/powerpoint/2012/main" userId="S-1-5-21-812959221-2854452788-2739497560-120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93" autoAdjust="0"/>
    <p:restoredTop sz="94660"/>
  </p:normalViewPr>
  <p:slideViewPr>
    <p:cSldViewPr snapToGrid="0">
      <p:cViewPr varScale="1">
        <p:scale>
          <a:sx n="61" d="100"/>
          <a:sy n="61" d="100"/>
        </p:scale>
        <p:origin x="293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14FDED-EBF2-4FA2-A1A9-D6EF0A529368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768759-79C0-41FB-8ABC-6350419C69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5261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925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216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771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8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1844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3296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469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102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1276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0665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9390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9C7F5-7F76-46F2-8BCC-9DA071A6F76A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5AF29-9618-4623-832F-7F4D857FF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197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Calvary" TargetMode="External"/><Relationship Id="rId13" Type="http://schemas.openxmlformats.org/officeDocument/2006/relationships/image" Target="../media/image8.png"/><Relationship Id="rId18" Type="http://schemas.openxmlformats.org/officeDocument/2006/relationships/image" Target="../media/image13.jfif"/><Relationship Id="rId3" Type="http://schemas.openxmlformats.org/officeDocument/2006/relationships/image" Target="../media/image2.JPG"/><Relationship Id="rId21" Type="http://schemas.openxmlformats.org/officeDocument/2006/relationships/image" Target="../media/image16.jfif"/><Relationship Id="rId7" Type="http://schemas.openxmlformats.org/officeDocument/2006/relationships/hyperlink" Target="https://en.wikipedia.org/wiki/Crucifixion_of_Jesus" TargetMode="External"/><Relationship Id="rId12" Type="http://schemas.openxmlformats.org/officeDocument/2006/relationships/image" Target="../media/image7.jfif"/><Relationship Id="rId17" Type="http://schemas.openxmlformats.org/officeDocument/2006/relationships/image" Target="../media/image12.png"/><Relationship Id="rId2" Type="http://schemas.openxmlformats.org/officeDocument/2006/relationships/image" Target="../media/image1.JPG"/><Relationship Id="rId16" Type="http://schemas.openxmlformats.org/officeDocument/2006/relationships/image" Target="../media/image11.png"/><Relationship Id="rId20" Type="http://schemas.openxmlformats.org/officeDocument/2006/relationships/image" Target="../media/image15.jfif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n.wikipedia.org/wiki/Holiday" TargetMode="External"/><Relationship Id="rId11" Type="http://schemas.openxmlformats.org/officeDocument/2006/relationships/image" Target="../media/image6.png"/><Relationship Id="rId5" Type="http://schemas.openxmlformats.org/officeDocument/2006/relationships/image" Target="../media/image4.JPG"/><Relationship Id="rId15" Type="http://schemas.openxmlformats.org/officeDocument/2006/relationships/image" Target="../media/image10.jfif"/><Relationship Id="rId10" Type="http://schemas.openxmlformats.org/officeDocument/2006/relationships/image" Target="../media/image5.png"/><Relationship Id="rId19" Type="http://schemas.openxmlformats.org/officeDocument/2006/relationships/image" Target="../media/image14.jfif"/><Relationship Id="rId4" Type="http://schemas.openxmlformats.org/officeDocument/2006/relationships/image" Target="../media/image3.JPG"/><Relationship Id="rId9" Type="http://schemas.openxmlformats.org/officeDocument/2006/relationships/hyperlink" Target="https://en.wikipedia.org/wiki/Holy_Week" TargetMode="External"/><Relationship Id="rId14" Type="http://schemas.openxmlformats.org/officeDocument/2006/relationships/image" Target="../media/image9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8B2BF94-EACB-2063-6CE0-B55FD182D4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5670" y="156411"/>
            <a:ext cx="494046" cy="48009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0BF9E9A-D530-2596-2C7A-6C61BA14D996}"/>
              </a:ext>
            </a:extLst>
          </p:cNvPr>
          <p:cNvSpPr txBox="1"/>
          <p:nvPr/>
        </p:nvSpPr>
        <p:spPr>
          <a:xfrm>
            <a:off x="1114816" y="84207"/>
            <a:ext cx="39276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solidFill>
                  <a:srgbClr val="0070C0"/>
                </a:solidFill>
                <a:latin typeface="Tw Cen MT" panose="020B0602020104020603" pitchFamily="34" charset="0"/>
              </a:rPr>
              <a:t>Knowledge Organiser </a:t>
            </a:r>
            <a:br>
              <a:rPr lang="en-GB" b="1" u="sng" dirty="0">
                <a:solidFill>
                  <a:srgbClr val="0070C0"/>
                </a:solidFill>
                <a:latin typeface="Tw Cen MT" panose="020B0602020104020603" pitchFamily="34" charset="0"/>
              </a:rPr>
            </a:br>
            <a:r>
              <a:rPr lang="en-GB" b="1" dirty="0" smtClean="0">
                <a:solidFill>
                  <a:srgbClr val="0070C0"/>
                </a:solidFill>
              </a:rPr>
              <a:t>Sikhism</a:t>
            </a:r>
            <a:r>
              <a:rPr lang="en-GB" dirty="0" smtClean="0">
                <a:solidFill>
                  <a:srgbClr val="0070C0"/>
                </a:solidFill>
              </a:rPr>
              <a:t>: Why do Christians call the day Jesus died ‘Good Friday’?</a:t>
            </a:r>
            <a:endParaRPr lang="en-GB" sz="1200" dirty="0" smtClean="0">
              <a:solidFill>
                <a:srgbClr val="0070C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C8BF4D8-3249-D973-3E27-839F10F6768A}"/>
              </a:ext>
            </a:extLst>
          </p:cNvPr>
          <p:cNvSpPr txBox="1"/>
          <p:nvPr/>
        </p:nvSpPr>
        <p:spPr>
          <a:xfrm>
            <a:off x="4828234" y="156411"/>
            <a:ext cx="15898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0070C0"/>
                </a:solidFill>
                <a:latin typeface="Tw Cen MT" panose="020B0602020104020603" pitchFamily="34" charset="0"/>
              </a:rPr>
              <a:t>Term    Spring </a:t>
            </a:r>
            <a:r>
              <a:rPr lang="en-GB" sz="1100" dirty="0" smtClean="0">
                <a:solidFill>
                  <a:srgbClr val="0070C0"/>
                </a:solidFill>
                <a:latin typeface="Tw Cen MT" panose="020B0602020104020603" pitchFamily="34" charset="0"/>
              </a:rPr>
              <a:t>2</a:t>
            </a:r>
            <a:endParaRPr lang="en-GB" sz="1100" dirty="0">
              <a:solidFill>
                <a:srgbClr val="0070C0"/>
              </a:solidFill>
              <a:latin typeface="Tw Cen MT" panose="020B06020201040206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DEFE92F-8C75-553F-D26B-6CB6BE4ADF14}"/>
              </a:ext>
            </a:extLst>
          </p:cNvPr>
          <p:cNvSpPr txBox="1"/>
          <p:nvPr/>
        </p:nvSpPr>
        <p:spPr>
          <a:xfrm>
            <a:off x="169360" y="117022"/>
            <a:ext cx="8182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rgbClr val="0070C0"/>
                </a:solidFill>
                <a:latin typeface="Tw Cen MT" panose="020B0602020104020603" pitchFamily="34" charset="0"/>
              </a:rPr>
              <a:t>  </a:t>
            </a:r>
            <a:r>
              <a:rPr lang="en-GB" sz="1100" dirty="0" smtClean="0">
                <a:solidFill>
                  <a:srgbClr val="0070C0"/>
                </a:solidFill>
                <a:latin typeface="Tw Cen MT" panose="020B0602020104020603" pitchFamily="34" charset="0"/>
              </a:rPr>
              <a:t> Year   4</a:t>
            </a:r>
            <a:endParaRPr lang="en-GB" sz="1100" dirty="0">
              <a:solidFill>
                <a:srgbClr val="0070C0"/>
              </a:solidFill>
              <a:latin typeface="Tw Cen MT" panose="020B0602020104020603" pitchFamily="34" charset="0"/>
            </a:endParaRPr>
          </a:p>
        </p:txBody>
      </p:sp>
      <p:sp>
        <p:nvSpPr>
          <p:cNvPr id="1044" name="TextBox 1043">
            <a:extLst>
              <a:ext uri="{FF2B5EF4-FFF2-40B4-BE49-F238E27FC236}">
                <a16:creationId xmlns:a16="http://schemas.microsoft.com/office/drawing/2014/main" id="{4CDEC6E8-FBBB-B22A-7444-E5E675833AEF}"/>
              </a:ext>
            </a:extLst>
          </p:cNvPr>
          <p:cNvSpPr txBox="1"/>
          <p:nvPr/>
        </p:nvSpPr>
        <p:spPr>
          <a:xfrm>
            <a:off x="1264874" y="8171652"/>
            <a:ext cx="1443204" cy="1569660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>
                <a:solidFill>
                  <a:srgbClr val="0070C0"/>
                </a:solidFill>
                <a:latin typeface="Tw Cen MT" panose="020B0602020104020603" pitchFamily="34" charset="0"/>
              </a:rPr>
              <a:t>Vocabulary Tier </a:t>
            </a:r>
            <a:r>
              <a:rPr lang="en-GB" sz="1200" b="1" u="sng" dirty="0" smtClean="0">
                <a:solidFill>
                  <a:srgbClr val="0070C0"/>
                </a:solidFill>
                <a:latin typeface="Tw Cen MT" panose="020B0602020104020603" pitchFamily="34" charset="0"/>
              </a:rPr>
              <a:t>2</a:t>
            </a:r>
          </a:p>
          <a:p>
            <a:r>
              <a:rPr lang="en-GB" sz="1200" dirty="0" smtClean="0">
                <a:solidFill>
                  <a:srgbClr val="0070C0"/>
                </a:solidFill>
                <a:latin typeface="Tw Cen MT" panose="020B0602020104020603" pitchFamily="34" charset="0"/>
              </a:rPr>
              <a:t>Death, Easter,</a:t>
            </a:r>
          </a:p>
          <a:p>
            <a:r>
              <a:rPr lang="en-GB" sz="1200" dirty="0" smtClean="0">
                <a:solidFill>
                  <a:srgbClr val="0070C0"/>
                </a:solidFill>
                <a:latin typeface="Tw Cen MT" panose="020B0602020104020603" pitchFamily="34" charset="0"/>
              </a:rPr>
              <a:t>Jesus, Church,</a:t>
            </a:r>
          </a:p>
          <a:p>
            <a:r>
              <a:rPr lang="en-GB" sz="1200" dirty="0" smtClean="0">
                <a:solidFill>
                  <a:srgbClr val="0070C0"/>
                </a:solidFill>
                <a:latin typeface="Tw Cen MT" panose="020B0602020104020603" pitchFamily="34" charset="0"/>
              </a:rPr>
              <a:t>Creation, communities,</a:t>
            </a:r>
          </a:p>
          <a:p>
            <a:r>
              <a:rPr lang="en-GB" sz="1200" dirty="0" smtClean="0">
                <a:solidFill>
                  <a:srgbClr val="0070C0"/>
                </a:solidFill>
                <a:latin typeface="Tw Cen MT" panose="020B0602020104020603" pitchFamily="34" charset="0"/>
              </a:rPr>
              <a:t>Fall, Bible,</a:t>
            </a:r>
          </a:p>
          <a:p>
            <a:r>
              <a:rPr lang="en-GB" sz="1200" smtClean="0">
                <a:solidFill>
                  <a:srgbClr val="0070C0"/>
                </a:solidFill>
                <a:latin typeface="Tw Cen MT" panose="020B0602020104020603" pitchFamily="34" charset="0"/>
              </a:rPr>
              <a:t>Jerusalem,</a:t>
            </a:r>
            <a:endParaRPr lang="en-GB" sz="1200" dirty="0" smtClean="0">
              <a:solidFill>
                <a:srgbClr val="0070C0"/>
              </a:solidFill>
              <a:latin typeface="Tw Cen MT" panose="020B0602020104020603" pitchFamily="34" charset="0"/>
            </a:endParaRPr>
          </a:p>
          <a:p>
            <a:r>
              <a:rPr lang="en-GB" sz="1200" dirty="0" smtClean="0">
                <a:solidFill>
                  <a:srgbClr val="0070C0"/>
                </a:solidFill>
                <a:latin typeface="Tw Cen MT" panose="020B0602020104020603" pitchFamily="34" charset="0"/>
              </a:rPr>
              <a:t>Christians</a:t>
            </a:r>
            <a:endParaRPr lang="en-GB" sz="1200" dirty="0" smtClean="0">
              <a:solidFill>
                <a:srgbClr val="0070C0"/>
              </a:solidFill>
              <a:latin typeface="Tw Cen MT" panose="020B0602020104020603" pitchFamily="34" charset="0"/>
            </a:endParaRPr>
          </a:p>
        </p:txBody>
      </p:sp>
      <p:pic>
        <p:nvPicPr>
          <p:cNvPr id="1051" name="Picture 1050">
            <a:extLst>
              <a:ext uri="{FF2B5EF4-FFF2-40B4-BE49-F238E27FC236}">
                <a16:creationId xmlns:a16="http://schemas.microsoft.com/office/drawing/2014/main" id="{0FEA88E7-5E3F-E8F7-CB43-F9623FCB65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73" y="8812833"/>
            <a:ext cx="812206" cy="987819"/>
          </a:xfrm>
          <a:prstGeom prst="rect">
            <a:avLst/>
          </a:prstGeom>
        </p:spPr>
      </p:pic>
      <p:sp>
        <p:nvSpPr>
          <p:cNvPr id="169" name="TextBox 168">
            <a:extLst>
              <a:ext uri="{FF2B5EF4-FFF2-40B4-BE49-F238E27FC236}">
                <a16:creationId xmlns:a16="http://schemas.microsoft.com/office/drawing/2014/main" id="{D1E3FBA0-4BD6-EAC7-6C58-25CD799E9A04}"/>
              </a:ext>
            </a:extLst>
          </p:cNvPr>
          <p:cNvSpPr txBox="1"/>
          <p:nvPr/>
        </p:nvSpPr>
        <p:spPr>
          <a:xfrm>
            <a:off x="4202946" y="8219016"/>
            <a:ext cx="1405039" cy="1384995"/>
          </a:xfrm>
          <a:prstGeom prst="rect">
            <a:avLst/>
          </a:prstGeom>
          <a:noFill/>
          <a:ln w="2222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70C0"/>
                </a:solidFill>
                <a:latin typeface="Tw Cen MT" panose="020B0602020104020603" pitchFamily="34" charset="0"/>
              </a:rPr>
              <a:t>Vocabulary Tier </a:t>
            </a:r>
            <a:r>
              <a:rPr lang="en-GB" sz="1200" b="1" u="sng" dirty="0" smtClean="0">
                <a:solidFill>
                  <a:srgbClr val="0070C0"/>
                </a:solidFill>
                <a:latin typeface="Tw Cen MT" panose="020B0602020104020603" pitchFamily="34" charset="0"/>
              </a:rPr>
              <a:t>3 </a:t>
            </a:r>
            <a:r>
              <a:rPr lang="en-GB" sz="1200" dirty="0">
                <a:solidFill>
                  <a:srgbClr val="0070C0"/>
                </a:solidFill>
                <a:latin typeface="Tw Cen MT" panose="020B0602020104020603" pitchFamily="34" charset="0"/>
              </a:rPr>
              <a:t>R</a:t>
            </a:r>
            <a:r>
              <a:rPr lang="en-GB" sz="1200" dirty="0" smtClean="0">
                <a:solidFill>
                  <a:srgbClr val="0070C0"/>
                </a:solidFill>
                <a:latin typeface="Tw Cen MT" panose="020B0602020104020603" pitchFamily="34" charset="0"/>
              </a:rPr>
              <a:t>esurrection</a:t>
            </a:r>
          </a:p>
          <a:p>
            <a:r>
              <a:rPr lang="en-GB" sz="1200" dirty="0" smtClean="0">
                <a:solidFill>
                  <a:srgbClr val="0070C0"/>
                </a:solidFill>
                <a:latin typeface="Tw Cen MT" panose="020B0602020104020603" pitchFamily="34" charset="0"/>
              </a:rPr>
              <a:t>Gospel</a:t>
            </a:r>
          </a:p>
          <a:p>
            <a:r>
              <a:rPr lang="en-GB" sz="1200" dirty="0" smtClean="0">
                <a:solidFill>
                  <a:srgbClr val="0070C0"/>
                </a:solidFill>
                <a:latin typeface="Tw Cen MT" panose="020B0602020104020603" pitchFamily="34" charset="0"/>
              </a:rPr>
              <a:t>Salvation</a:t>
            </a:r>
          </a:p>
          <a:p>
            <a:r>
              <a:rPr lang="en-GB" sz="1200" dirty="0" smtClean="0">
                <a:solidFill>
                  <a:srgbClr val="0070C0"/>
                </a:solidFill>
                <a:latin typeface="Tw Cen MT" panose="020B0602020104020603" pitchFamily="34" charset="0"/>
              </a:rPr>
              <a:t>Palm Sunday</a:t>
            </a:r>
          </a:p>
          <a:p>
            <a:r>
              <a:rPr lang="en-GB" sz="1200" dirty="0" smtClean="0">
                <a:solidFill>
                  <a:srgbClr val="0070C0"/>
                </a:solidFill>
                <a:latin typeface="Tw Cen MT" panose="020B0602020104020603" pitchFamily="34" charset="0"/>
              </a:rPr>
              <a:t>Good Friday</a:t>
            </a:r>
          </a:p>
          <a:p>
            <a:r>
              <a:rPr lang="en-GB" sz="1200" dirty="0" smtClean="0">
                <a:solidFill>
                  <a:srgbClr val="0070C0"/>
                </a:solidFill>
                <a:latin typeface="Tw Cen MT" panose="020B0602020104020603" pitchFamily="34" charset="0"/>
              </a:rPr>
              <a:t>Easter Sunday</a:t>
            </a:r>
            <a:endParaRPr lang="en-GB" sz="1200" dirty="0" smtClean="0">
              <a:solidFill>
                <a:srgbClr val="0070C0"/>
              </a:solidFill>
              <a:latin typeface="Tw Cen MT" panose="020B0602020104020603" pitchFamily="34" charset="0"/>
            </a:endParaRPr>
          </a:p>
        </p:txBody>
      </p:sp>
      <p:pic>
        <p:nvPicPr>
          <p:cNvPr id="1053" name="Picture 1052">
            <a:extLst>
              <a:ext uri="{FF2B5EF4-FFF2-40B4-BE49-F238E27FC236}">
                <a16:creationId xmlns:a16="http://schemas.microsoft.com/office/drawing/2014/main" id="{D9429D63-E0D1-4A2D-51B2-72A66461F5A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7397" y="8816816"/>
            <a:ext cx="845014" cy="881057"/>
          </a:xfrm>
          <a:prstGeom prst="rect">
            <a:avLst/>
          </a:prstGeom>
        </p:spPr>
      </p:pic>
      <p:pic>
        <p:nvPicPr>
          <p:cNvPr id="1055" name="Picture 1054">
            <a:extLst>
              <a:ext uri="{FF2B5EF4-FFF2-40B4-BE49-F238E27FC236}">
                <a16:creationId xmlns:a16="http://schemas.microsoft.com/office/drawing/2014/main" id="{3956FF55-F548-4B1B-5FB5-BFFC1D3E186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8369" y="8825357"/>
            <a:ext cx="700963" cy="96276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5659" y="84207"/>
            <a:ext cx="6694057" cy="9759508"/>
          </a:xfrm>
          <a:prstGeom prst="rect">
            <a:avLst/>
          </a:prstGeom>
          <a:noFill/>
          <a:ln w="31750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70C0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631540" y="1255657"/>
            <a:ext cx="3622594" cy="1477328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rgbClr val="0070C0"/>
                </a:solidFill>
                <a:latin typeface="Tw Cen MT" panose="020B0602020104020603" pitchFamily="34" charset="0"/>
              </a:rPr>
              <a:t>Good Friday</a:t>
            </a:r>
            <a:r>
              <a:rPr lang="en-GB" dirty="0">
                <a:solidFill>
                  <a:srgbClr val="0070C0"/>
                </a:solidFill>
                <a:latin typeface="Tw Cen MT" panose="020B0602020104020603" pitchFamily="34" charset="0"/>
              </a:rPr>
              <a:t> is a Christian </a:t>
            </a:r>
            <a:r>
              <a:rPr lang="en-GB" dirty="0">
                <a:solidFill>
                  <a:srgbClr val="0070C0"/>
                </a:solidFill>
                <a:latin typeface="Tw Cen MT" panose="020B0602020104020603" pitchFamily="34" charset="0"/>
                <a:hlinkClick r:id="rId6" tooltip="Holiday"/>
              </a:rPr>
              <a:t>holiday</a:t>
            </a:r>
            <a:r>
              <a:rPr lang="en-GB" dirty="0">
                <a:solidFill>
                  <a:srgbClr val="0070C0"/>
                </a:solidFill>
                <a:latin typeface="Tw Cen MT" panose="020B0602020104020603" pitchFamily="34" charset="0"/>
              </a:rPr>
              <a:t> commemorating the </a:t>
            </a:r>
            <a:r>
              <a:rPr lang="en-GB" dirty="0">
                <a:solidFill>
                  <a:srgbClr val="0070C0"/>
                </a:solidFill>
                <a:latin typeface="Tw Cen MT" panose="020B0602020104020603" pitchFamily="34" charset="0"/>
                <a:hlinkClick r:id="rId7" tooltip="Crucifixion of Jesus"/>
              </a:rPr>
              <a:t>crucifixion of Jesus</a:t>
            </a:r>
            <a:r>
              <a:rPr lang="en-GB" dirty="0">
                <a:solidFill>
                  <a:srgbClr val="0070C0"/>
                </a:solidFill>
                <a:latin typeface="Tw Cen MT" panose="020B0602020104020603" pitchFamily="34" charset="0"/>
              </a:rPr>
              <a:t> and his death at </a:t>
            </a:r>
            <a:r>
              <a:rPr lang="en-GB" dirty="0">
                <a:solidFill>
                  <a:srgbClr val="0070C0"/>
                </a:solidFill>
                <a:latin typeface="Tw Cen MT" panose="020B0602020104020603" pitchFamily="34" charset="0"/>
                <a:hlinkClick r:id="rId8" tooltip="Calvary"/>
              </a:rPr>
              <a:t>Calvary</a:t>
            </a:r>
            <a:r>
              <a:rPr lang="en-GB" dirty="0">
                <a:solidFill>
                  <a:srgbClr val="0070C0"/>
                </a:solidFill>
                <a:latin typeface="Tw Cen MT" panose="020B0602020104020603" pitchFamily="34" charset="0"/>
              </a:rPr>
              <a:t>. It is observed during </a:t>
            </a:r>
            <a:r>
              <a:rPr lang="en-GB" dirty="0">
                <a:solidFill>
                  <a:srgbClr val="0070C0"/>
                </a:solidFill>
                <a:latin typeface="Tw Cen MT" panose="020B0602020104020603" pitchFamily="34" charset="0"/>
                <a:hlinkClick r:id="rId9" tooltip="Holy Week"/>
              </a:rPr>
              <a:t>Holy Week</a:t>
            </a:r>
            <a:r>
              <a:rPr lang="en-GB" dirty="0" smtClean="0">
                <a:solidFill>
                  <a:srgbClr val="0070C0"/>
                </a:solidFill>
                <a:latin typeface="Tw Cen MT" panose="020B0602020104020603" pitchFamily="34" charset="0"/>
              </a:rPr>
              <a:t>.</a:t>
            </a:r>
            <a:endParaRPr lang="en-GB" dirty="0">
              <a:solidFill>
                <a:srgbClr val="0070C0"/>
              </a:solidFill>
              <a:latin typeface="Tw Cen MT" panose="020B0602020104020603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30608" y="6971278"/>
            <a:ext cx="6272085" cy="103140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44" name="Picture 43"/>
          <p:cNvPicPr>
            <a:picLocks noChangeAspect="1"/>
          </p:cNvPicPr>
          <p:nvPr/>
        </p:nvPicPr>
        <p:blipFill rotWithShape="1">
          <a:blip r:embed="rId10"/>
          <a:srcRect b="21679"/>
          <a:stretch/>
        </p:blipFill>
        <p:spPr>
          <a:xfrm>
            <a:off x="2741682" y="7277946"/>
            <a:ext cx="411430" cy="322237"/>
          </a:xfrm>
          <a:prstGeom prst="rect">
            <a:avLst/>
          </a:prstGeom>
        </p:spPr>
      </p:pic>
      <p:sp>
        <p:nvSpPr>
          <p:cNvPr id="45" name="Rectangle 44"/>
          <p:cNvSpPr/>
          <p:nvPr/>
        </p:nvSpPr>
        <p:spPr>
          <a:xfrm>
            <a:off x="230607" y="6971278"/>
            <a:ext cx="259460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 smtClean="0">
                <a:solidFill>
                  <a:srgbClr val="0070C0"/>
                </a:solidFill>
                <a:latin typeface="Tw Cen MT" panose="020B0602020104020603" pitchFamily="34" charset="0"/>
              </a:rPr>
              <a:t>Palm Sunday - the </a:t>
            </a:r>
            <a:r>
              <a:rPr lang="en-GB" sz="1100" dirty="0">
                <a:solidFill>
                  <a:srgbClr val="0070C0"/>
                </a:solidFill>
                <a:latin typeface="Tw Cen MT" panose="020B0602020104020603" pitchFamily="34" charset="0"/>
              </a:rPr>
              <a:t>Sunday before Easter, on which Christ's entry into Jerusalem is celebrated in many Christian churches by </a:t>
            </a:r>
            <a:r>
              <a:rPr lang="en-GB" sz="1100" u="sng" dirty="0">
                <a:solidFill>
                  <a:srgbClr val="0070C0"/>
                </a:solidFill>
                <a:latin typeface="Tw Cen MT" panose="020B0602020104020603" pitchFamily="34" charset="0"/>
              </a:rPr>
              <a:t>processions</a:t>
            </a:r>
            <a:r>
              <a:rPr lang="en-GB" sz="1100" dirty="0">
                <a:solidFill>
                  <a:srgbClr val="0070C0"/>
                </a:solidFill>
                <a:latin typeface="Tw Cen MT" panose="020B0602020104020603" pitchFamily="34" charset="0"/>
              </a:rPr>
              <a:t> in which branches of </a:t>
            </a:r>
            <a:r>
              <a:rPr lang="en-GB" sz="1100" u="sng" dirty="0">
                <a:solidFill>
                  <a:srgbClr val="0070C0"/>
                </a:solidFill>
                <a:latin typeface="Tw Cen MT" panose="020B0602020104020603" pitchFamily="34" charset="0"/>
              </a:rPr>
              <a:t>palms</a:t>
            </a:r>
            <a:r>
              <a:rPr lang="en-GB" sz="1100" dirty="0">
                <a:solidFill>
                  <a:srgbClr val="0070C0"/>
                </a:solidFill>
                <a:latin typeface="Tw Cen MT" panose="020B0602020104020603" pitchFamily="34" charset="0"/>
              </a:rPr>
              <a:t> are carried.</a:t>
            </a:r>
          </a:p>
          <a:p>
            <a:endParaRPr lang="en-GB" sz="1100" dirty="0">
              <a:solidFill>
                <a:srgbClr val="0070C0"/>
              </a:solidFill>
              <a:latin typeface="Tw Cen MT" panose="020B0602020104020603" pitchFamily="34" charset="0"/>
            </a:endParaRP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 rotWithShape="1">
          <a:blip r:embed="rId10"/>
          <a:srcRect b="21679"/>
          <a:stretch/>
        </p:blipFill>
        <p:spPr>
          <a:xfrm>
            <a:off x="3824694" y="7243236"/>
            <a:ext cx="411430" cy="322237"/>
          </a:xfrm>
          <a:prstGeom prst="rect">
            <a:avLst/>
          </a:prstGeom>
        </p:spPr>
      </p:pic>
      <p:grpSp>
        <p:nvGrpSpPr>
          <p:cNvPr id="26" name="Group 25"/>
          <p:cNvGrpSpPr/>
          <p:nvPr/>
        </p:nvGrpSpPr>
        <p:grpSpPr>
          <a:xfrm>
            <a:off x="1303038" y="5593766"/>
            <a:ext cx="5068641" cy="868599"/>
            <a:chOff x="330078" y="4956004"/>
            <a:chExt cx="5068641" cy="868599"/>
          </a:xfrm>
        </p:grpSpPr>
        <p:sp>
          <p:nvSpPr>
            <p:cNvPr id="22" name="TextBox 21"/>
            <p:cNvSpPr txBox="1"/>
            <p:nvPr/>
          </p:nvSpPr>
          <p:spPr>
            <a:xfrm>
              <a:off x="330078" y="4956004"/>
              <a:ext cx="5068641" cy="868599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endParaRPr lang="en-GB" dirty="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426392" y="5078663"/>
              <a:ext cx="2643506" cy="68505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07000"/>
                </a:lnSpc>
                <a:spcAft>
                  <a:spcPts val="800"/>
                </a:spcAft>
              </a:pPr>
              <a:r>
                <a:rPr lang="en-GB" dirty="0" smtClean="0">
                  <a:solidFill>
                    <a:srgbClr val="0070C0"/>
                  </a:solidFill>
                  <a:effectLst/>
                  <a:latin typeface="Tw Cen MT" panose="020B0602020104020603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 Gospel – A Gospel is a religious story</a:t>
              </a:r>
              <a:endParaRPr lang="en-GB" dirty="0">
                <a:solidFill>
                  <a:srgbClr val="0070C0"/>
                </a:solidFill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60" name="Picture 59"/>
            <p:cNvPicPr>
              <a:picLocks noChangeAspect="1"/>
            </p:cNvPicPr>
            <p:nvPr/>
          </p:nvPicPr>
          <p:blipFill rotWithShape="1">
            <a:blip r:embed="rId10"/>
            <a:srcRect b="21679"/>
            <a:stretch/>
          </p:blipFill>
          <p:spPr>
            <a:xfrm>
              <a:off x="2935230" y="5291457"/>
              <a:ext cx="411430" cy="322237"/>
            </a:xfrm>
            <a:prstGeom prst="rect">
              <a:avLst/>
            </a:prstGeom>
          </p:spPr>
        </p:pic>
      </p:grpSp>
      <p:grpSp>
        <p:nvGrpSpPr>
          <p:cNvPr id="25" name="Group 24"/>
          <p:cNvGrpSpPr/>
          <p:nvPr/>
        </p:nvGrpSpPr>
        <p:grpSpPr>
          <a:xfrm>
            <a:off x="818889" y="2956581"/>
            <a:ext cx="5710443" cy="923330"/>
            <a:chOff x="330078" y="3167490"/>
            <a:chExt cx="5710443" cy="923330"/>
          </a:xfrm>
        </p:grpSpPr>
        <p:sp>
          <p:nvSpPr>
            <p:cNvPr id="23" name="TextBox 22"/>
            <p:cNvSpPr txBox="1"/>
            <p:nvPr/>
          </p:nvSpPr>
          <p:spPr>
            <a:xfrm>
              <a:off x="330078" y="3206663"/>
              <a:ext cx="5710443" cy="826718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endParaRPr lang="en-GB" dirty="0"/>
            </a:p>
          </p:txBody>
        </p:sp>
        <p:pic>
          <p:nvPicPr>
            <p:cNvPr id="62" name="Picture 61"/>
            <p:cNvPicPr>
              <a:picLocks noChangeAspect="1"/>
            </p:cNvPicPr>
            <p:nvPr/>
          </p:nvPicPr>
          <p:blipFill rotWithShape="1">
            <a:blip r:embed="rId10"/>
            <a:srcRect b="21679"/>
            <a:stretch/>
          </p:blipFill>
          <p:spPr>
            <a:xfrm>
              <a:off x="4424344" y="3404900"/>
              <a:ext cx="411430" cy="322237"/>
            </a:xfrm>
            <a:prstGeom prst="rect">
              <a:avLst/>
            </a:prstGeom>
          </p:spPr>
        </p:pic>
        <p:pic>
          <p:nvPicPr>
            <p:cNvPr id="63" name="Picture 62"/>
            <p:cNvPicPr>
              <a:picLocks noChangeAspect="1"/>
            </p:cNvPicPr>
            <p:nvPr/>
          </p:nvPicPr>
          <p:blipFill rotWithShape="1">
            <a:blip r:embed="rId10"/>
            <a:srcRect b="21679"/>
            <a:stretch/>
          </p:blipFill>
          <p:spPr>
            <a:xfrm>
              <a:off x="2927320" y="3462451"/>
              <a:ext cx="411430" cy="322237"/>
            </a:xfrm>
            <a:prstGeom prst="rect">
              <a:avLst/>
            </a:prstGeom>
          </p:spPr>
        </p:pic>
        <p:sp>
          <p:nvSpPr>
            <p:cNvPr id="65" name="Rectangle 64"/>
            <p:cNvSpPr/>
            <p:nvPr/>
          </p:nvSpPr>
          <p:spPr>
            <a:xfrm>
              <a:off x="424825" y="3167490"/>
              <a:ext cx="2377004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en-GB" b="1" dirty="0" smtClean="0">
                  <a:solidFill>
                    <a:srgbClr val="0070C0"/>
                  </a:solidFill>
                </a:rPr>
                <a:t>Good Friday </a:t>
              </a:r>
              <a:r>
                <a:rPr lang="en-GB" dirty="0" smtClean="0">
                  <a:solidFill>
                    <a:srgbClr val="0070C0"/>
                  </a:solidFill>
                </a:rPr>
                <a:t>– the day Jesus died and was crucified on a cross.</a:t>
              </a:r>
              <a:endParaRPr lang="en-GB" dirty="0">
                <a:solidFill>
                  <a:srgbClr val="0070C0"/>
                </a:solidFill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448207" y="4090820"/>
            <a:ext cx="5476604" cy="117117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9" name="Rectangle 68"/>
          <p:cNvSpPr/>
          <p:nvPr/>
        </p:nvSpPr>
        <p:spPr>
          <a:xfrm>
            <a:off x="701658" y="4183537"/>
            <a:ext cx="2377004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GB" dirty="0">
              <a:solidFill>
                <a:srgbClr val="0070C0"/>
              </a:solidFill>
            </a:endParaRPr>
          </a:p>
        </p:txBody>
      </p:sp>
      <p:pic>
        <p:nvPicPr>
          <p:cNvPr id="70" name="Picture 69"/>
          <p:cNvPicPr>
            <a:picLocks noChangeAspect="1"/>
          </p:cNvPicPr>
          <p:nvPr/>
        </p:nvPicPr>
        <p:blipFill rotWithShape="1">
          <a:blip r:embed="rId10"/>
          <a:srcRect b="21679"/>
          <a:stretch/>
        </p:blipFill>
        <p:spPr>
          <a:xfrm>
            <a:off x="3941881" y="4509461"/>
            <a:ext cx="411430" cy="32223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8190" y="3006877"/>
            <a:ext cx="871278" cy="87127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6298" y="3053364"/>
            <a:ext cx="1010511" cy="75690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2054" y="5598936"/>
            <a:ext cx="883152" cy="883152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 rotWithShape="1">
          <a:blip r:embed="rId10"/>
          <a:srcRect b="21679"/>
          <a:stretch/>
        </p:blipFill>
        <p:spPr>
          <a:xfrm>
            <a:off x="4987289" y="5897289"/>
            <a:ext cx="411430" cy="322237"/>
          </a:xfrm>
          <a:prstGeom prst="rect">
            <a:avLst/>
          </a:prstGeom>
        </p:spPr>
      </p:pic>
      <p:sp>
        <p:nvSpPr>
          <p:cNvPr id="57" name="Rectangle 56"/>
          <p:cNvSpPr/>
          <p:nvPr/>
        </p:nvSpPr>
        <p:spPr>
          <a:xfrm>
            <a:off x="448207" y="4091901"/>
            <a:ext cx="240453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200" b="1" dirty="0" smtClean="0">
                <a:solidFill>
                  <a:srgbClr val="0070C0"/>
                </a:solidFill>
                <a:latin typeface="Tw Cen MT" panose="020B0602020104020603" pitchFamily="34" charset="0"/>
              </a:rPr>
              <a:t>Easter Sunday </a:t>
            </a:r>
            <a:r>
              <a:rPr lang="en-GB" sz="1200" dirty="0" smtClean="0">
                <a:solidFill>
                  <a:srgbClr val="0070C0"/>
                </a:solidFill>
                <a:latin typeface="Tw Cen MT" panose="020B0602020104020603" pitchFamily="34" charset="0"/>
              </a:rPr>
              <a:t>- Easter</a:t>
            </a:r>
            <a:r>
              <a:rPr lang="en-GB" sz="1200" dirty="0">
                <a:solidFill>
                  <a:srgbClr val="0070C0"/>
                </a:solidFill>
                <a:latin typeface="Tw Cen MT" panose="020B0602020104020603" pitchFamily="34" charset="0"/>
              </a:rPr>
              <a:t>, also called Pascha </a:t>
            </a:r>
            <a:r>
              <a:rPr lang="en-GB" sz="1200" dirty="0" smtClean="0">
                <a:solidFill>
                  <a:srgbClr val="0070C0"/>
                </a:solidFill>
                <a:latin typeface="Tw Cen MT" panose="020B0602020104020603" pitchFamily="34" charset="0"/>
              </a:rPr>
              <a:t>Resurrection </a:t>
            </a:r>
            <a:r>
              <a:rPr lang="en-GB" sz="1200" dirty="0">
                <a:solidFill>
                  <a:srgbClr val="0070C0"/>
                </a:solidFill>
                <a:latin typeface="Tw Cen MT" panose="020B0602020104020603" pitchFamily="34" charset="0"/>
              </a:rPr>
              <a:t>Sunday, is a Christian festival and cultural holiday commemorating the resurrection of </a:t>
            </a:r>
            <a:r>
              <a:rPr lang="en-GB" sz="1200" dirty="0" smtClean="0">
                <a:solidFill>
                  <a:srgbClr val="0070C0"/>
                </a:solidFill>
                <a:latin typeface="Tw Cen MT" panose="020B0602020104020603" pitchFamily="34" charset="0"/>
              </a:rPr>
              <a:t>Jesus.</a:t>
            </a:r>
            <a:endParaRPr lang="en-GB" sz="1200" dirty="0">
              <a:solidFill>
                <a:srgbClr val="0070C0"/>
              </a:solidFill>
              <a:latin typeface="Tw Cen MT" panose="020B0602020104020603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2414" y="5742008"/>
            <a:ext cx="982505" cy="59700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815" y="4354396"/>
            <a:ext cx="1124484" cy="585744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 rotWithShape="1">
          <a:blip r:embed="rId10"/>
          <a:srcRect b="21679"/>
          <a:stretch/>
        </p:blipFill>
        <p:spPr>
          <a:xfrm>
            <a:off x="2767175" y="4458977"/>
            <a:ext cx="411430" cy="36349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3112" y="4256649"/>
            <a:ext cx="835907" cy="83590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3160" y="7054678"/>
            <a:ext cx="699355" cy="699355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9228" y="7097563"/>
            <a:ext cx="1027581" cy="666639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6151" y="7113925"/>
            <a:ext cx="977193" cy="65027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280" y="1413185"/>
            <a:ext cx="1226381" cy="860297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8719" y="1323608"/>
            <a:ext cx="1070205" cy="1070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72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1632</TotalTime>
  <Words>100</Words>
  <Application>Microsoft Office PowerPoint</Application>
  <PresentationFormat>A4 Paper (210x297 mm)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Tw Cen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Alison Anderson</dc:creator>
  <cp:lastModifiedBy>Stacey Wilkerson</cp:lastModifiedBy>
  <cp:revision>117</cp:revision>
  <cp:lastPrinted>2023-01-26T15:34:53Z</cp:lastPrinted>
  <dcterms:created xsi:type="dcterms:W3CDTF">2022-06-28T18:53:18Z</dcterms:created>
  <dcterms:modified xsi:type="dcterms:W3CDTF">2023-01-26T15:36:32Z</dcterms:modified>
</cp:coreProperties>
</file>