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82462-5F1F-25FF-1237-A02F655033A8}" v="44" dt="2022-10-31T12:57:09.885"/>
    <p1510:client id="{0B94163D-3129-E991-AD18-E1F558BC258F}" v="962" dt="2023-02-20T00:35:12.431"/>
    <p1510:client id="{16324B3C-46D6-6728-EF5B-F5455D903CD2}" v="2" dt="2023-02-26T22:41:22.843"/>
    <p1510:client id="{2AC8B82D-50F7-A6D9-78AB-997E2449FFC3}" v="31" dt="2023-01-02T11:52:30.413"/>
    <p1510:client id="{37CA47F0-63D6-2FB3-D866-FCE4B2738507}" v="841" dt="2022-12-24T15:39:46.449"/>
    <p1510:client id="{3A87EE56-02D4-52E5-6572-CEB83798B950}" v="32" dt="2022-10-30T18:09:53.101"/>
    <p1510:client id="{4C8498C9-ED1D-C4B1-942D-799E21F38FFD}" v="1203" dt="2022-12-31T13:24:16.817"/>
    <p1510:client id="{590F9BA9-557C-2478-8744-B209E9336D5C}" v="1495" dt="2023-02-19T23:50:59.351"/>
    <p1510:client id="{91902F58-7867-835E-DA28-9FC4128E2A5D}" v="3" dt="2022-10-30T15:39:02.593"/>
    <p1510:client id="{93B28F24-A35B-341E-503E-429A8073D7BA}" v="6" dt="2023-01-01T13:11:49.083"/>
    <p1510:client id="{A28A054A-6016-72E2-B2F7-4DCFEBE5C841}" v="1355" dt="2022-12-31T15:04:41.338"/>
    <p1510:client id="{B8D24A67-8688-DBF7-4080-35A8ABFD2150}" v="26" dt="2022-10-31T15:44:28.907"/>
    <p1510:client id="{DC426754-95FC-E572-397C-21BFA524B51F}" v="243" dt="2022-09-04T08:16:07.456"/>
    <p1510:client id="{EE4E3144-37C1-0709-B82E-36A3795E2110}" v="1433" dt="2022-12-30T20:30:40.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p:scale>
          <a:sx n="92" d="100"/>
          <a:sy n="92" d="100"/>
        </p:scale>
        <p:origin x="461" y="-52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393492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70121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52477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92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C7F5-7F76-46F2-8BCC-9DA071A6F76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36018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9C7F5-7F76-46F2-8BCC-9DA071A6F76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12832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9C7F5-7F76-46F2-8BCC-9DA071A6F76A}"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66246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9C7F5-7F76-46F2-8BCC-9DA071A6F76A}"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52910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C7F5-7F76-46F2-8BCC-9DA071A6F76A}"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104127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6706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33939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DE9C7F5-7F76-46F2-8BCC-9DA071A6F76A}" type="datetimeFigureOut">
              <a:rPr lang="en-GB" smtClean="0"/>
              <a:t>26/04/2023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A5AF29-9618-4623-832F-7F4D857FFF24}" type="slidenum">
              <a:rPr lang="en-GB" smtClean="0"/>
              <a:t>‹#›</a:t>
            </a:fld>
            <a:endParaRPr lang="en-GB"/>
          </a:p>
        </p:txBody>
      </p:sp>
    </p:spTree>
    <p:extLst>
      <p:ext uri="{BB962C8B-B14F-4D97-AF65-F5344CB8AC3E}">
        <p14:creationId xmlns:p14="http://schemas.microsoft.com/office/powerpoint/2010/main" val="4293197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2BF94-EACB-2063-6CE0-B55FD182D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670" y="156411"/>
            <a:ext cx="494046" cy="480090"/>
          </a:xfrm>
          <a:prstGeom prst="rect">
            <a:avLst/>
          </a:prstGeom>
        </p:spPr>
      </p:pic>
      <p:sp>
        <p:nvSpPr>
          <p:cNvPr id="11" name="TextBox 10">
            <a:extLst>
              <a:ext uri="{FF2B5EF4-FFF2-40B4-BE49-F238E27FC236}">
                <a16:creationId xmlns:a16="http://schemas.microsoft.com/office/drawing/2014/main" id="{A0BF9E9A-D530-2596-2C7A-6C61BA14D996}"/>
              </a:ext>
            </a:extLst>
          </p:cNvPr>
          <p:cNvSpPr txBox="1"/>
          <p:nvPr/>
        </p:nvSpPr>
        <p:spPr>
          <a:xfrm>
            <a:off x="1417408" y="84207"/>
            <a:ext cx="4688188" cy="954107"/>
          </a:xfrm>
          <a:prstGeom prst="rect">
            <a:avLst/>
          </a:prstGeom>
          <a:noFill/>
        </p:spPr>
        <p:txBody>
          <a:bodyPr wrap="square" lIns="91440" tIns="45720" rIns="91440" bIns="45720" rtlCol="0" anchor="t">
            <a:spAutoFit/>
          </a:bodyPr>
          <a:lstStyle/>
          <a:p>
            <a:pPr algn="ctr"/>
            <a:r>
              <a:rPr lang="en-GB" sz="1400" b="1" u="sng" dirty="0" smtClean="0">
                <a:latin typeface="Tw Cen MT"/>
              </a:rPr>
              <a:t>History Knowledge Organiser </a:t>
            </a:r>
            <a:r>
              <a:rPr lang="en-GB" sz="1400" b="1" u="sng" dirty="0">
                <a:latin typeface="Tw Cen MT" panose="020B0602020104020603" pitchFamily="34" charset="0"/>
              </a:rPr>
              <a:t/>
            </a:r>
            <a:br>
              <a:rPr lang="en-GB" sz="1400" b="1" u="sng" dirty="0">
                <a:latin typeface="Tw Cen MT" panose="020B0602020104020603" pitchFamily="34" charset="0"/>
              </a:rPr>
            </a:br>
            <a:r>
              <a:rPr lang="en-GB" sz="1400" b="1" u="sng" dirty="0">
                <a:latin typeface="Tw Cen MT" panose="020B0602020104020603" pitchFamily="34" charset="0"/>
              </a:rPr>
              <a:t>Is poverty increasing or decreasing</a:t>
            </a:r>
            <a:r>
              <a:rPr lang="en-GB" sz="1400" b="1" u="sng" dirty="0" smtClean="0">
                <a:latin typeface="Tw Cen MT" panose="020B0602020104020603" pitchFamily="34" charset="0"/>
              </a:rPr>
              <a:t>?</a:t>
            </a:r>
            <a:endParaRPr lang="en-GB" sz="1400" b="1" u="sng" dirty="0" smtClean="0">
              <a:latin typeface="Tw Cen MT" panose="020B0602020104020603" pitchFamily="34" charset="0"/>
            </a:endParaRPr>
          </a:p>
          <a:p>
            <a:pPr algn="ctr"/>
            <a:r>
              <a:rPr lang="en-GB" sz="1400" b="1" u="sng" dirty="0" smtClean="0">
                <a:latin typeface="Tw Cen MT"/>
              </a:rPr>
              <a:t>What stories could the Ancient Benin bronze plaques tell us?</a:t>
            </a:r>
          </a:p>
          <a:p>
            <a:pPr algn="ctr"/>
            <a:endParaRPr lang="en-GB" sz="1400" b="1" u="sng" dirty="0">
              <a:latin typeface="Tw Cen MT" panose="020B0602020104020603" pitchFamily="34" charset="0"/>
            </a:endParaRPr>
          </a:p>
        </p:txBody>
      </p:sp>
      <p:sp>
        <p:nvSpPr>
          <p:cNvPr id="12" name="TextBox 11">
            <a:extLst>
              <a:ext uri="{FF2B5EF4-FFF2-40B4-BE49-F238E27FC236}">
                <a16:creationId xmlns:a16="http://schemas.microsoft.com/office/drawing/2014/main" id="{7C8BF4D8-3249-D973-3E27-839F10F6768A}"/>
              </a:ext>
            </a:extLst>
          </p:cNvPr>
          <p:cNvSpPr txBox="1"/>
          <p:nvPr/>
        </p:nvSpPr>
        <p:spPr>
          <a:xfrm>
            <a:off x="5267712" y="115909"/>
            <a:ext cx="1589829" cy="261610"/>
          </a:xfrm>
          <a:prstGeom prst="rect">
            <a:avLst/>
          </a:prstGeom>
          <a:noFill/>
        </p:spPr>
        <p:txBody>
          <a:bodyPr wrap="square" lIns="91440" tIns="45720" rIns="91440" bIns="45720" rtlCol="0" anchor="t">
            <a:spAutoFit/>
          </a:bodyPr>
          <a:lstStyle/>
          <a:p>
            <a:r>
              <a:rPr lang="en-GB" sz="1100" dirty="0" smtClean="0">
                <a:latin typeface="Tw Cen MT"/>
              </a:rPr>
              <a:t>Term </a:t>
            </a:r>
            <a:r>
              <a:rPr lang="en-GB" sz="1100" dirty="0">
                <a:latin typeface="Tw Cen MT"/>
              </a:rPr>
              <a:t> </a:t>
            </a:r>
            <a:r>
              <a:rPr lang="en-GB" sz="1100" dirty="0" smtClean="0">
                <a:latin typeface="Tw Cen MT"/>
              </a:rPr>
              <a:t>Summer </a:t>
            </a:r>
            <a:r>
              <a:rPr lang="en-GB" sz="1100" dirty="0">
                <a:latin typeface="Tw Cen MT"/>
              </a:rPr>
              <a:t>1</a:t>
            </a:r>
            <a:endParaRPr lang="en-GB" sz="1100" dirty="0">
              <a:latin typeface="Tw Cen MT"/>
            </a:endParaRPr>
          </a:p>
        </p:txBody>
      </p:sp>
      <p:sp>
        <p:nvSpPr>
          <p:cNvPr id="13" name="TextBox 12">
            <a:extLst>
              <a:ext uri="{FF2B5EF4-FFF2-40B4-BE49-F238E27FC236}">
                <a16:creationId xmlns:a16="http://schemas.microsoft.com/office/drawing/2014/main" id="{3DEFE92F-8C75-553F-D26B-6CB6BE4ADF14}"/>
              </a:ext>
            </a:extLst>
          </p:cNvPr>
          <p:cNvSpPr txBox="1"/>
          <p:nvPr/>
        </p:nvSpPr>
        <p:spPr>
          <a:xfrm>
            <a:off x="853468" y="155001"/>
            <a:ext cx="1151835" cy="261610"/>
          </a:xfrm>
          <a:prstGeom prst="rect">
            <a:avLst/>
          </a:prstGeom>
          <a:noFill/>
        </p:spPr>
        <p:txBody>
          <a:bodyPr wrap="square" lIns="91440" tIns="45720" rIns="91440" bIns="45720" rtlCol="0" anchor="t">
            <a:spAutoFit/>
          </a:bodyPr>
          <a:lstStyle/>
          <a:p>
            <a:r>
              <a:rPr lang="en-GB" sz="1100" dirty="0">
                <a:latin typeface="Tw Cen MT"/>
              </a:rPr>
              <a:t>         Year   4</a:t>
            </a:r>
            <a:endParaRPr lang="en-GB" sz="1100" dirty="0">
              <a:latin typeface="Tw Cen MT" panose="020B0602020104020603" pitchFamily="34" charset="0"/>
            </a:endParaRPr>
          </a:p>
        </p:txBody>
      </p:sp>
      <p:sp>
        <p:nvSpPr>
          <p:cNvPr id="7" name="Rectangle 6"/>
          <p:cNvSpPr/>
          <p:nvPr/>
        </p:nvSpPr>
        <p:spPr>
          <a:xfrm>
            <a:off x="55659" y="84207"/>
            <a:ext cx="6694057" cy="9759508"/>
          </a:xfrm>
          <a:prstGeom prst="rect">
            <a:avLst/>
          </a:prstGeom>
          <a:noFill/>
          <a:ln w="317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8" name="TextBox 137">
            <a:extLst>
              <a:ext uri="{FF2B5EF4-FFF2-40B4-BE49-F238E27FC236}">
                <a16:creationId xmlns:a16="http://schemas.microsoft.com/office/drawing/2014/main" id="{C61E3606-B245-AFE9-4C85-7352BA50BF12}"/>
              </a:ext>
            </a:extLst>
          </p:cNvPr>
          <p:cNvSpPr txBox="1"/>
          <p:nvPr/>
        </p:nvSpPr>
        <p:spPr>
          <a:xfrm>
            <a:off x="5163408" y="6092984"/>
            <a:ext cx="1488839" cy="1600438"/>
          </a:xfrm>
          <a:prstGeom prst="rect">
            <a:avLst/>
          </a:prstGeom>
          <a:noFill/>
          <a:ln w="12700" cap="rnd">
            <a:solidFill>
              <a:srgbClr val="FF0000"/>
            </a:solidFill>
            <a:bevel/>
          </a:ln>
        </p:spPr>
        <p:txBody>
          <a:bodyPr wrap="square" lIns="91440" tIns="45720" rIns="91440" bIns="45720" rtlCol="0" anchor="t">
            <a:spAutoFit/>
          </a:bodyPr>
          <a:lstStyle/>
          <a:p>
            <a:r>
              <a:rPr lang="en-GB" sz="1400" dirty="0" smtClean="0">
                <a:latin typeface="Tw Cen MT" panose="020B0602020104020603" pitchFamily="34" charset="0"/>
              </a:rPr>
              <a:t>Ancient Benin is now the location of modern day Benin City in Nigeria which is in south western Africa.  </a:t>
            </a:r>
            <a:endParaRPr lang="en-GB" sz="1400" dirty="0">
              <a:latin typeface="Tw Cen MT" panose="020B0602020104020603" pitchFamily="34" charset="0"/>
              <a:cs typeface="Calibri"/>
            </a:endParaRPr>
          </a:p>
        </p:txBody>
      </p:sp>
      <p:pic>
        <p:nvPicPr>
          <p:cNvPr id="34" name="Picture 34" descr="A picture containing text&#10;&#10;Description automatically generated">
            <a:extLst>
              <a:ext uri="{FF2B5EF4-FFF2-40B4-BE49-F238E27FC236}">
                <a16:creationId xmlns:a16="http://schemas.microsoft.com/office/drawing/2014/main" id="{3BBAD270-D6B8-0A00-CAF5-743F195553C8}"/>
              </a:ext>
            </a:extLst>
          </p:cNvPr>
          <p:cNvPicPr>
            <a:picLocks noChangeAspect="1"/>
          </p:cNvPicPr>
          <p:nvPr/>
        </p:nvPicPr>
        <p:blipFill>
          <a:blip r:embed="rId3"/>
          <a:stretch>
            <a:fillRect/>
          </a:stretch>
        </p:blipFill>
        <p:spPr>
          <a:xfrm>
            <a:off x="148291" y="8633755"/>
            <a:ext cx="932854" cy="1040167"/>
          </a:xfrm>
          <a:prstGeom prst="rect">
            <a:avLst/>
          </a:prstGeom>
        </p:spPr>
      </p:pic>
      <p:pic>
        <p:nvPicPr>
          <p:cNvPr id="35" name="Picture 35" descr="A picture containing text&#10;&#10;Description automatically generated">
            <a:extLst>
              <a:ext uri="{FF2B5EF4-FFF2-40B4-BE49-F238E27FC236}">
                <a16:creationId xmlns:a16="http://schemas.microsoft.com/office/drawing/2014/main" id="{19594644-91CA-5870-703C-2FC3D5FFA858}"/>
              </a:ext>
            </a:extLst>
          </p:cNvPr>
          <p:cNvPicPr>
            <a:picLocks noChangeAspect="1"/>
          </p:cNvPicPr>
          <p:nvPr/>
        </p:nvPicPr>
        <p:blipFill>
          <a:blip r:embed="rId4"/>
          <a:stretch>
            <a:fillRect/>
          </a:stretch>
        </p:blipFill>
        <p:spPr>
          <a:xfrm>
            <a:off x="2971468" y="8753823"/>
            <a:ext cx="926146" cy="926633"/>
          </a:xfrm>
          <a:prstGeom prst="rect">
            <a:avLst/>
          </a:prstGeom>
        </p:spPr>
      </p:pic>
      <p:pic>
        <p:nvPicPr>
          <p:cNvPr id="36" name="Picture 36" descr="A picture containing text&#10;&#10;Description automatically generated">
            <a:extLst>
              <a:ext uri="{FF2B5EF4-FFF2-40B4-BE49-F238E27FC236}">
                <a16:creationId xmlns:a16="http://schemas.microsoft.com/office/drawing/2014/main" id="{FA16A67C-F8F3-DB51-6A36-376C366E8AF9}"/>
              </a:ext>
            </a:extLst>
          </p:cNvPr>
          <p:cNvPicPr>
            <a:picLocks noChangeAspect="1"/>
          </p:cNvPicPr>
          <p:nvPr/>
        </p:nvPicPr>
        <p:blipFill>
          <a:blip r:embed="rId5"/>
          <a:stretch>
            <a:fillRect/>
          </a:stretch>
        </p:blipFill>
        <p:spPr>
          <a:xfrm>
            <a:off x="6007911" y="9026451"/>
            <a:ext cx="488064" cy="654005"/>
          </a:xfrm>
          <a:prstGeom prst="rect">
            <a:avLst/>
          </a:prstGeom>
        </p:spPr>
      </p:pic>
      <p:sp>
        <p:nvSpPr>
          <p:cNvPr id="38" name="TextBox 37">
            <a:extLst>
              <a:ext uri="{FF2B5EF4-FFF2-40B4-BE49-F238E27FC236}">
                <a16:creationId xmlns:a16="http://schemas.microsoft.com/office/drawing/2014/main" id="{D261972F-4250-D1E6-D5FC-82E592035A7A}"/>
              </a:ext>
            </a:extLst>
          </p:cNvPr>
          <p:cNvSpPr txBox="1"/>
          <p:nvPr/>
        </p:nvSpPr>
        <p:spPr>
          <a:xfrm>
            <a:off x="1274399" y="8610936"/>
            <a:ext cx="1412308" cy="116955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cs typeface="Calibri"/>
              </a:rPr>
              <a:t>Vocabulary Tier 2</a:t>
            </a:r>
          </a:p>
          <a:p>
            <a:r>
              <a:rPr lang="en-GB" sz="1000" dirty="0" smtClean="0">
                <a:cs typeface="Calibri"/>
              </a:rPr>
              <a:t>Kingdom</a:t>
            </a:r>
          </a:p>
          <a:p>
            <a:r>
              <a:rPr lang="en-GB" sz="1000" dirty="0" smtClean="0">
                <a:cs typeface="Calibri"/>
              </a:rPr>
              <a:t>Trade</a:t>
            </a:r>
          </a:p>
          <a:p>
            <a:r>
              <a:rPr lang="en-GB" sz="1000" dirty="0" smtClean="0">
                <a:cs typeface="Calibri"/>
              </a:rPr>
              <a:t>Benin City</a:t>
            </a:r>
          </a:p>
          <a:p>
            <a:r>
              <a:rPr lang="en-GB" sz="1000" dirty="0" smtClean="0">
                <a:cs typeface="Calibri"/>
              </a:rPr>
              <a:t>Dynasty</a:t>
            </a:r>
          </a:p>
          <a:p>
            <a:r>
              <a:rPr lang="en-GB" sz="1000" dirty="0" smtClean="0">
                <a:cs typeface="Calibri"/>
              </a:rPr>
              <a:t>Bronze</a:t>
            </a:r>
          </a:p>
          <a:p>
            <a:r>
              <a:rPr lang="en-GB" sz="1000" dirty="0" smtClean="0">
                <a:cs typeface="Calibri"/>
              </a:rPr>
              <a:t>colonisation</a:t>
            </a:r>
            <a:endParaRPr lang="en-GB" sz="1000" dirty="0">
              <a:cs typeface="Calibri"/>
            </a:endParaRPr>
          </a:p>
        </p:txBody>
      </p:sp>
      <p:sp>
        <p:nvSpPr>
          <p:cNvPr id="39" name="TextBox 38">
            <a:extLst>
              <a:ext uri="{FF2B5EF4-FFF2-40B4-BE49-F238E27FC236}">
                <a16:creationId xmlns:a16="http://schemas.microsoft.com/office/drawing/2014/main" id="{86E5C611-1471-202E-904E-6BBA8CACC97D}"/>
              </a:ext>
            </a:extLst>
          </p:cNvPr>
          <p:cNvSpPr txBox="1"/>
          <p:nvPr/>
        </p:nvSpPr>
        <p:spPr>
          <a:xfrm>
            <a:off x="4151355" y="8610935"/>
            <a:ext cx="1486290" cy="116955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cs typeface="Calibri"/>
              </a:rPr>
              <a:t>Vocabulary Tier </a:t>
            </a:r>
            <a:r>
              <a:rPr lang="en-GB" sz="1000" b="1" dirty="0" smtClean="0">
                <a:cs typeface="Calibri"/>
              </a:rPr>
              <a:t>3</a:t>
            </a:r>
          </a:p>
          <a:p>
            <a:r>
              <a:rPr lang="en-GB" sz="1000" dirty="0" smtClean="0">
                <a:cs typeface="Calibri"/>
              </a:rPr>
              <a:t>Oba</a:t>
            </a:r>
          </a:p>
          <a:p>
            <a:r>
              <a:rPr lang="en-GB" sz="1000" dirty="0" smtClean="0">
                <a:cs typeface="Calibri"/>
              </a:rPr>
              <a:t>Yoruba</a:t>
            </a:r>
          </a:p>
          <a:p>
            <a:r>
              <a:rPr lang="en-GB" sz="1000" dirty="0" smtClean="0">
                <a:cs typeface="Calibri"/>
              </a:rPr>
              <a:t>Ife</a:t>
            </a:r>
          </a:p>
          <a:p>
            <a:r>
              <a:rPr lang="en-GB" sz="1000" dirty="0" smtClean="0">
                <a:cs typeface="Calibri"/>
              </a:rPr>
              <a:t>Edo</a:t>
            </a:r>
          </a:p>
          <a:p>
            <a:r>
              <a:rPr lang="en-GB" sz="1000" dirty="0" err="1" smtClean="0">
                <a:cs typeface="Calibri"/>
              </a:rPr>
              <a:t>Ogiso</a:t>
            </a:r>
            <a:endParaRPr lang="en-GB" sz="1000" dirty="0" smtClean="0">
              <a:cs typeface="Calibri"/>
            </a:endParaRPr>
          </a:p>
          <a:p>
            <a:r>
              <a:rPr lang="en-GB" sz="1000" dirty="0" smtClean="0">
                <a:cs typeface="Calibri"/>
              </a:rPr>
              <a:t>plaque</a:t>
            </a:r>
            <a:endParaRPr lang="en-GB" sz="1000" dirty="0">
              <a:cs typeface="Calibri"/>
            </a:endParaRPr>
          </a:p>
        </p:txBody>
      </p:sp>
      <p:sp>
        <p:nvSpPr>
          <p:cNvPr id="22" name="TextBox 21">
            <a:extLst>
              <a:ext uri="{FF2B5EF4-FFF2-40B4-BE49-F238E27FC236}">
                <a16:creationId xmlns:a16="http://schemas.microsoft.com/office/drawing/2014/main" id="{3A770A03-4465-8ED6-8ED8-D5248223088E}"/>
              </a:ext>
            </a:extLst>
          </p:cNvPr>
          <p:cNvSpPr txBox="1"/>
          <p:nvPr/>
        </p:nvSpPr>
        <p:spPr>
          <a:xfrm>
            <a:off x="131679" y="6108471"/>
            <a:ext cx="4955709" cy="2431435"/>
          </a:xfrm>
          <a:prstGeom prst="rect">
            <a:avLst/>
          </a:prstGeom>
          <a:noFill/>
          <a:ln w="12700" cmpd="sng">
            <a:solidFill>
              <a:srgbClr val="FF0000"/>
            </a:solidFill>
            <a:prstDash val="solid"/>
          </a:ln>
        </p:spPr>
        <p:txBody>
          <a:bodyPr wrap="square" lIns="91440" tIns="45720" rIns="91440" bIns="45720" rtlCol="0" anchor="t">
            <a:spAutoFit/>
          </a:bodyPr>
          <a:lstStyle/>
          <a:p>
            <a:r>
              <a:rPr lang="en-GB" sz="1200" b="1" dirty="0" smtClean="0">
                <a:cs typeface="Calibri"/>
              </a:rPr>
              <a:t>Ancient Benin 900 – 1900AD</a:t>
            </a:r>
            <a:endParaRPr lang="en-GB" sz="1200" b="1" dirty="0">
              <a:cs typeface="Calibri"/>
            </a:endParaRPr>
          </a:p>
          <a:p>
            <a:r>
              <a:rPr lang="en-GB" sz="1400" dirty="0" smtClean="0">
                <a:latin typeface="Tw Cen MT" panose="020B0602020104020603" pitchFamily="34" charset="0"/>
                <a:cs typeface="Calibri"/>
              </a:rPr>
              <a:t>Ancient Benin was a powerful African </a:t>
            </a:r>
            <a:r>
              <a:rPr lang="en-GB" sz="1400" dirty="0" smtClean="0">
                <a:latin typeface="Tw Cen MT" panose="020B0602020104020603" pitchFamily="34" charset="0"/>
                <a:cs typeface="Calibri"/>
              </a:rPr>
              <a:t>nation around the time of the Tudors.  </a:t>
            </a:r>
            <a:r>
              <a:rPr lang="en-GB" sz="1400" dirty="0" smtClean="0">
                <a:latin typeface="Tw Cen MT" panose="020B0602020104020603" pitchFamily="34" charset="0"/>
                <a:cs typeface="Calibri"/>
              </a:rPr>
              <a:t>The Golden Age, when </a:t>
            </a:r>
            <a:r>
              <a:rPr lang="en-GB" sz="1400" dirty="0">
                <a:latin typeface="Tw Cen MT" panose="020B0602020104020603" pitchFamily="34" charset="0"/>
                <a:cs typeface="Calibri"/>
              </a:rPr>
              <a:t>i</a:t>
            </a:r>
            <a:r>
              <a:rPr lang="en-GB" sz="1400" dirty="0" smtClean="0">
                <a:latin typeface="Tw Cen MT" panose="020B0602020104020603" pitchFamily="34" charset="0"/>
                <a:cs typeface="Calibri"/>
              </a:rPr>
              <a:t>t </a:t>
            </a:r>
            <a:r>
              <a:rPr lang="en-GB" sz="1400" dirty="0" smtClean="0">
                <a:latin typeface="Tw Cen MT" panose="020B0602020104020603" pitchFamily="34" charset="0"/>
                <a:cs typeface="Calibri"/>
              </a:rPr>
              <a:t>was at its most </a:t>
            </a:r>
            <a:r>
              <a:rPr lang="en-GB" sz="1400" dirty="0" smtClean="0">
                <a:latin typeface="Tw Cen MT" panose="020B0602020104020603" pitchFamily="34" charset="0"/>
                <a:cs typeface="Calibri"/>
              </a:rPr>
              <a:t>powerful, was </a:t>
            </a:r>
            <a:r>
              <a:rPr lang="en-GB" sz="1400" dirty="0" smtClean="0">
                <a:latin typeface="Tw Cen MT" panose="020B0602020104020603" pitchFamily="34" charset="0"/>
                <a:cs typeface="Calibri"/>
              </a:rPr>
              <a:t>in the 16</a:t>
            </a:r>
            <a:r>
              <a:rPr lang="en-GB" sz="1400" baseline="30000" dirty="0" smtClean="0">
                <a:latin typeface="Tw Cen MT" panose="020B0602020104020603" pitchFamily="34" charset="0"/>
                <a:cs typeface="Calibri"/>
              </a:rPr>
              <a:t>th</a:t>
            </a:r>
            <a:r>
              <a:rPr lang="en-GB" sz="1400" dirty="0" smtClean="0">
                <a:latin typeface="Tw Cen MT" panose="020B0602020104020603" pitchFamily="34" charset="0"/>
                <a:cs typeface="Calibri"/>
              </a:rPr>
              <a:t> century.  </a:t>
            </a:r>
            <a:endParaRPr lang="en-GB" sz="1400" dirty="0">
              <a:latin typeface="Tw Cen MT" panose="020B0602020104020603" pitchFamily="34" charset="0"/>
              <a:cs typeface="Calibri"/>
            </a:endParaRPr>
          </a:p>
          <a:p>
            <a:r>
              <a:rPr lang="en-GB" sz="1400" dirty="0" smtClean="0">
                <a:latin typeface="Tw Cen MT" panose="020B0602020104020603" pitchFamily="34" charset="0"/>
                <a:cs typeface="Calibri"/>
              </a:rPr>
              <a:t>In the beginning, there were small villages that joined together to improve trading and security.  People were mainly farmers and craftsmen.  The kingdom grew more powerful when it started to trade with foreigners</a:t>
            </a:r>
            <a:r>
              <a:rPr lang="en-GB" sz="1400" dirty="0" smtClean="0">
                <a:latin typeface="Tw Cen MT" panose="020B0602020104020603" pitchFamily="34" charset="0"/>
                <a:cs typeface="Calibri"/>
              </a:rPr>
              <a:t>.</a:t>
            </a:r>
            <a:endParaRPr lang="en-GB" sz="1400" dirty="0">
              <a:latin typeface="Tw Cen MT" panose="020B0602020104020603" pitchFamily="34" charset="0"/>
              <a:cs typeface="Calibri"/>
            </a:endParaRPr>
          </a:p>
          <a:p>
            <a:r>
              <a:rPr lang="en-GB" sz="1400" dirty="0" smtClean="0">
                <a:latin typeface="Tw Cen MT" panose="020B0602020104020603" pitchFamily="34" charset="0"/>
                <a:cs typeface="Calibri"/>
              </a:rPr>
              <a:t>As the Kingdom of </a:t>
            </a:r>
            <a:r>
              <a:rPr lang="en-GB" sz="1400" dirty="0" err="1" smtClean="0">
                <a:latin typeface="Tw Cen MT" panose="020B0602020104020603" pitchFamily="34" charset="0"/>
                <a:cs typeface="Calibri"/>
              </a:rPr>
              <a:t>Odo</a:t>
            </a:r>
            <a:r>
              <a:rPr lang="en-GB" sz="1400" dirty="0" smtClean="0">
                <a:latin typeface="Tw Cen MT" panose="020B0602020104020603" pitchFamily="34" charset="0"/>
                <a:cs typeface="Calibri"/>
              </a:rPr>
              <a:t> grew is became </a:t>
            </a:r>
            <a:r>
              <a:rPr lang="en-GB" sz="1400" dirty="0" smtClean="0">
                <a:latin typeface="Tw Cen MT" panose="020B0602020104020603" pitchFamily="34" charset="0"/>
                <a:cs typeface="Calibri"/>
              </a:rPr>
              <a:t>exceptionally </a:t>
            </a:r>
            <a:r>
              <a:rPr lang="en-GB" sz="1400" dirty="0" smtClean="0">
                <a:latin typeface="Tw Cen MT" panose="020B0602020104020603" pitchFamily="34" charset="0"/>
                <a:cs typeface="Calibri"/>
              </a:rPr>
              <a:t>rich for more that 200 years and it built up a large and strong army</a:t>
            </a:r>
            <a:r>
              <a:rPr lang="en-GB" sz="1400" dirty="0" smtClean="0">
                <a:latin typeface="Tw Cen MT" panose="020B0602020104020603" pitchFamily="34" charset="0"/>
                <a:cs typeface="Calibri"/>
              </a:rPr>
              <a:t>.</a:t>
            </a:r>
          </a:p>
          <a:p>
            <a:r>
              <a:rPr lang="en-GB" sz="1400" dirty="0">
                <a:latin typeface="Tw Cen MT" panose="020B0602020104020603" pitchFamily="34" charset="0"/>
                <a:cs typeface="Calibri"/>
              </a:rPr>
              <a:t>It was destroyed when British troops </a:t>
            </a:r>
            <a:r>
              <a:rPr lang="en-GB" sz="1400" dirty="0" smtClean="0">
                <a:latin typeface="Tw Cen MT" panose="020B0602020104020603" pitchFamily="34" charset="0"/>
                <a:cs typeface="Calibri"/>
              </a:rPr>
              <a:t>invaded in 1897 AD.</a:t>
            </a:r>
            <a:endParaRPr lang="en-GB" sz="1400" dirty="0">
              <a:latin typeface="Tw Cen MT" panose="020B0602020104020603" pitchFamily="34" charset="0"/>
              <a:cs typeface="Calibri"/>
            </a:endParaRPr>
          </a:p>
        </p:txBody>
      </p:sp>
      <p:pic>
        <p:nvPicPr>
          <p:cNvPr id="29" name="Picture 29" descr="Map&#10;&#10;Description automatically generated">
            <a:extLst>
              <a:ext uri="{FF2B5EF4-FFF2-40B4-BE49-F238E27FC236}">
                <a16:creationId xmlns:a16="http://schemas.microsoft.com/office/drawing/2014/main" id="{C12DDED8-1916-0F48-1DFB-A0BA4AC17201}"/>
              </a:ext>
            </a:extLst>
          </p:cNvPr>
          <p:cNvPicPr>
            <a:picLocks noChangeAspect="1"/>
          </p:cNvPicPr>
          <p:nvPr/>
        </p:nvPicPr>
        <p:blipFill>
          <a:blip r:embed="rId6"/>
          <a:stretch>
            <a:fillRect/>
          </a:stretch>
        </p:blipFill>
        <p:spPr>
          <a:xfrm>
            <a:off x="131680" y="230183"/>
            <a:ext cx="511399" cy="375918"/>
          </a:xfrm>
          <a:prstGeom prst="rect">
            <a:avLst/>
          </a:prstGeom>
        </p:spPr>
      </p:pic>
      <p:pic>
        <p:nvPicPr>
          <p:cNvPr id="4" name="Picture 29" descr="A picture containing text, sign, clipart&#10;&#10;Description automatically generated">
            <a:extLst>
              <a:ext uri="{FF2B5EF4-FFF2-40B4-BE49-F238E27FC236}">
                <a16:creationId xmlns:a16="http://schemas.microsoft.com/office/drawing/2014/main" id="{2EDA8FDB-135F-CFCA-36C0-0734739C7471}"/>
              </a:ext>
            </a:extLst>
          </p:cNvPr>
          <p:cNvPicPr>
            <a:picLocks noChangeAspect="1"/>
          </p:cNvPicPr>
          <p:nvPr/>
        </p:nvPicPr>
        <p:blipFill>
          <a:blip r:embed="rId7"/>
          <a:stretch>
            <a:fillRect/>
          </a:stretch>
        </p:blipFill>
        <p:spPr>
          <a:xfrm>
            <a:off x="660479" y="206051"/>
            <a:ext cx="609192" cy="589872"/>
          </a:xfrm>
          <a:prstGeom prst="rect">
            <a:avLst/>
          </a:prstGeom>
        </p:spPr>
      </p:pic>
      <p:graphicFrame>
        <p:nvGraphicFramePr>
          <p:cNvPr id="17" name="Table 16">
            <a:extLst>
              <a:ext uri="{FF2B5EF4-FFF2-40B4-BE49-F238E27FC236}">
                <a16:creationId xmlns:a16="http://schemas.microsoft.com/office/drawing/2014/main" id="{8527C58A-1A7B-4440-FFFF-CBADFC9871B7}"/>
              </a:ext>
            </a:extLst>
          </p:cNvPr>
          <p:cNvGraphicFramePr>
            <a:graphicFrameLocks noGrp="1"/>
          </p:cNvGraphicFramePr>
          <p:nvPr>
            <p:extLst>
              <p:ext uri="{D42A27DB-BD31-4B8C-83A1-F6EECF244321}">
                <p14:modId xmlns:p14="http://schemas.microsoft.com/office/powerpoint/2010/main" val="3562545563"/>
              </p:ext>
            </p:extLst>
          </p:nvPr>
        </p:nvGraphicFramePr>
        <p:xfrm>
          <a:off x="175486" y="2484756"/>
          <a:ext cx="6500017" cy="1775460"/>
        </p:xfrm>
        <a:graphic>
          <a:graphicData uri="http://schemas.openxmlformats.org/drawingml/2006/table">
            <a:tbl>
              <a:tblPr firstRow="1" bandRow="1">
                <a:tableStyleId>{5C22544A-7EE6-4342-B048-85BDC9FD1C3A}</a:tableStyleId>
              </a:tblPr>
              <a:tblGrid>
                <a:gridCol w="761492">
                  <a:extLst>
                    <a:ext uri="{9D8B030D-6E8A-4147-A177-3AD203B41FA5}">
                      <a16:colId xmlns:a16="http://schemas.microsoft.com/office/drawing/2014/main" val="1350082025"/>
                    </a:ext>
                  </a:extLst>
                </a:gridCol>
                <a:gridCol w="790222">
                  <a:extLst>
                    <a:ext uri="{9D8B030D-6E8A-4147-A177-3AD203B41FA5}">
                      <a16:colId xmlns:a16="http://schemas.microsoft.com/office/drawing/2014/main" val="261858621"/>
                    </a:ext>
                  </a:extLst>
                </a:gridCol>
                <a:gridCol w="666044">
                  <a:extLst>
                    <a:ext uri="{9D8B030D-6E8A-4147-A177-3AD203B41FA5}">
                      <a16:colId xmlns:a16="http://schemas.microsoft.com/office/drawing/2014/main" val="1991904683"/>
                    </a:ext>
                  </a:extLst>
                </a:gridCol>
                <a:gridCol w="671138">
                  <a:extLst>
                    <a:ext uri="{9D8B030D-6E8A-4147-A177-3AD203B41FA5}">
                      <a16:colId xmlns:a16="http://schemas.microsoft.com/office/drawing/2014/main" val="3813904818"/>
                    </a:ext>
                  </a:extLst>
                </a:gridCol>
                <a:gridCol w="757023">
                  <a:extLst>
                    <a:ext uri="{9D8B030D-6E8A-4147-A177-3AD203B41FA5}">
                      <a16:colId xmlns:a16="http://schemas.microsoft.com/office/drawing/2014/main" val="2115320780"/>
                    </a:ext>
                  </a:extLst>
                </a:gridCol>
                <a:gridCol w="706474">
                  <a:extLst>
                    <a:ext uri="{9D8B030D-6E8A-4147-A177-3AD203B41FA5}">
                      <a16:colId xmlns:a16="http://schemas.microsoft.com/office/drawing/2014/main" val="4001014881"/>
                    </a:ext>
                  </a:extLst>
                </a:gridCol>
                <a:gridCol w="703175">
                  <a:extLst>
                    <a:ext uri="{9D8B030D-6E8A-4147-A177-3AD203B41FA5}">
                      <a16:colId xmlns:a16="http://schemas.microsoft.com/office/drawing/2014/main" val="1760080108"/>
                    </a:ext>
                  </a:extLst>
                </a:gridCol>
                <a:gridCol w="749252">
                  <a:extLst>
                    <a:ext uri="{9D8B030D-6E8A-4147-A177-3AD203B41FA5}">
                      <a16:colId xmlns:a16="http://schemas.microsoft.com/office/drawing/2014/main" val="1010073388"/>
                    </a:ext>
                  </a:extLst>
                </a:gridCol>
                <a:gridCol w="695197">
                  <a:extLst>
                    <a:ext uri="{9D8B030D-6E8A-4147-A177-3AD203B41FA5}">
                      <a16:colId xmlns:a16="http://schemas.microsoft.com/office/drawing/2014/main" val="3641523921"/>
                    </a:ext>
                  </a:extLst>
                </a:gridCol>
              </a:tblGrid>
              <a:tr h="1726108">
                <a:tc>
                  <a:txBody>
                    <a:bodyPr/>
                    <a:lstStyle/>
                    <a:p>
                      <a:pPr rtl="0" fontAlgn="base"/>
                      <a:r>
                        <a:rPr lang="en-GB" sz="1000" dirty="0" smtClean="0">
                          <a:solidFill>
                            <a:schemeClr val="tx1"/>
                          </a:solidFill>
                          <a:effectLst/>
                        </a:rPr>
                        <a:t>900 CE </a:t>
                      </a:r>
                      <a:endParaRPr lang="en-GB" sz="1000" dirty="0" smtClean="0">
                        <a:solidFill>
                          <a:schemeClr val="tx1"/>
                        </a:solidFill>
                        <a:effectLst/>
                      </a:endParaRPr>
                    </a:p>
                    <a:p>
                      <a:pPr rtl="0" fontAlgn="base"/>
                      <a:r>
                        <a:rPr lang="en-GB" sz="1000" dirty="0" smtClean="0">
                          <a:solidFill>
                            <a:schemeClr val="tx1"/>
                          </a:solidFill>
                          <a:effectLst/>
                        </a:rPr>
                        <a:t>The </a:t>
                      </a:r>
                      <a:r>
                        <a:rPr lang="en-GB" sz="1000" dirty="0" smtClean="0">
                          <a:solidFill>
                            <a:schemeClr val="tx1"/>
                          </a:solidFill>
                          <a:effectLst/>
                        </a:rPr>
                        <a:t>kingdom of Benin </a:t>
                      </a:r>
                      <a:r>
                        <a:rPr lang="en-GB" sz="1000" dirty="0" smtClean="0">
                          <a:solidFill>
                            <a:schemeClr val="tx1"/>
                          </a:solidFill>
                          <a:effectLst/>
                        </a:rPr>
                        <a:t>began</a:t>
                      </a:r>
                      <a:endParaRPr lang="en-GB" sz="1000"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00" dirty="0" smtClean="0">
                          <a:solidFill>
                            <a:schemeClr val="tx1"/>
                          </a:solidFill>
                          <a:effectLst/>
                        </a:rPr>
                        <a:t>1180AD</a:t>
                      </a:r>
                      <a:endParaRPr lang="en-GB" sz="1000" dirty="0">
                        <a:solidFill>
                          <a:schemeClr val="tx1"/>
                        </a:solidFill>
                        <a:effectLst/>
                      </a:endParaRPr>
                    </a:p>
                    <a:p>
                      <a:pPr rtl="0" fontAlgn="base"/>
                      <a:r>
                        <a:rPr lang="en-GB" sz="1000" dirty="0" smtClean="0">
                          <a:solidFill>
                            <a:schemeClr val="tx1"/>
                          </a:solidFill>
                          <a:effectLst/>
                        </a:rPr>
                        <a:t>The dynasty of the Oba began</a:t>
                      </a:r>
                      <a:endParaRPr lang="en-GB" sz="1000" b="1"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00" dirty="0" smtClean="0">
                          <a:solidFill>
                            <a:schemeClr val="tx1"/>
                          </a:solidFill>
                          <a:effectLst/>
                        </a:rPr>
                        <a:t>1100 AD </a:t>
                      </a:r>
                      <a:r>
                        <a:rPr lang="en-GB" sz="1000" dirty="0" smtClean="0">
                          <a:solidFill>
                            <a:schemeClr val="tx1"/>
                          </a:solidFill>
                          <a:effectLst/>
                        </a:rPr>
                        <a:t>Power struggles meant the </a:t>
                      </a:r>
                      <a:r>
                        <a:rPr lang="en-GB" sz="1000" dirty="0" err="1" smtClean="0">
                          <a:solidFill>
                            <a:schemeClr val="tx1"/>
                          </a:solidFill>
                          <a:effectLst/>
                        </a:rPr>
                        <a:t>Ogisos</a:t>
                      </a:r>
                      <a:r>
                        <a:rPr lang="en-GB" sz="1000" dirty="0" smtClean="0">
                          <a:solidFill>
                            <a:schemeClr val="tx1"/>
                          </a:solidFill>
                          <a:effectLst/>
                        </a:rPr>
                        <a:t> </a:t>
                      </a:r>
                      <a:r>
                        <a:rPr lang="en-GB" sz="1000" dirty="0" smtClean="0">
                          <a:solidFill>
                            <a:schemeClr val="tx1"/>
                          </a:solidFill>
                          <a:effectLst/>
                        </a:rPr>
                        <a:t>lost control of their kingdom</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indent="0" algn="l" defTabSz="685800" rtl="0" eaLnBrk="1" fontAlgn="base" latinLnBrk="0" hangingPunct="1">
                        <a:lnSpc>
                          <a:spcPct val="100000"/>
                        </a:lnSpc>
                        <a:spcBef>
                          <a:spcPts val="0"/>
                        </a:spcBef>
                        <a:spcAft>
                          <a:spcPts val="0"/>
                        </a:spcAft>
                        <a:buClrTx/>
                        <a:buSzTx/>
                        <a:buFontTx/>
                        <a:buNone/>
                        <a:tabLst/>
                        <a:defRPr/>
                      </a:pPr>
                      <a:r>
                        <a:rPr lang="en-GB" sz="1000" dirty="0" smtClean="0">
                          <a:solidFill>
                            <a:schemeClr val="tx1"/>
                          </a:solidFill>
                          <a:effectLst/>
                        </a:rPr>
                        <a:t>​1100-1500 AD</a:t>
                      </a:r>
                      <a:r>
                        <a:rPr lang="en-GB" sz="1000" baseline="0" dirty="0" smtClean="0">
                          <a:solidFill>
                            <a:schemeClr val="tx1"/>
                          </a:solidFill>
                          <a:effectLst/>
                        </a:rPr>
                        <a:t> </a:t>
                      </a:r>
                      <a:r>
                        <a:rPr lang="en-GB" sz="1000" dirty="0" err="1" smtClean="0">
                          <a:solidFill>
                            <a:schemeClr val="tx1"/>
                          </a:solidFill>
                          <a:effectLst/>
                        </a:rPr>
                        <a:t>Oranmiyan</a:t>
                      </a:r>
                      <a:r>
                        <a:rPr lang="en-GB" sz="1000" dirty="0" smtClean="0">
                          <a:solidFill>
                            <a:schemeClr val="tx1"/>
                          </a:solidFill>
                          <a:effectLst/>
                        </a:rPr>
                        <a:t> chose his son </a:t>
                      </a:r>
                      <a:r>
                        <a:rPr lang="en-GB" sz="1000" dirty="0" err="1" smtClean="0">
                          <a:solidFill>
                            <a:schemeClr val="tx1"/>
                          </a:solidFill>
                          <a:effectLst/>
                        </a:rPr>
                        <a:t>EwekaI</a:t>
                      </a:r>
                      <a:r>
                        <a:rPr lang="en-GB" sz="1000" dirty="0" smtClean="0">
                          <a:solidFill>
                            <a:schemeClr val="tx1"/>
                          </a:solidFill>
                          <a:effectLst/>
                        </a:rPr>
                        <a:t> I to be the first Oba of Benin.</a:t>
                      </a:r>
                      <a:endParaRPr lang="en-GB" sz="1000" b="1" dirty="0" smtClean="0">
                        <a:solidFill>
                          <a:schemeClr val="tx1"/>
                        </a:solidFill>
                        <a:effectLst/>
                      </a:endParaRPr>
                    </a:p>
                    <a:p>
                      <a:pPr rtl="0" fontAlgn="base"/>
                      <a:endParaRPr lang="en-GB" sz="1000" b="1"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00" dirty="0" smtClean="0">
                          <a:solidFill>
                            <a:schemeClr val="tx1"/>
                          </a:solidFill>
                          <a:effectLst/>
                        </a:rPr>
                        <a:t>1283 AD</a:t>
                      </a:r>
                    </a:p>
                    <a:p>
                      <a:pPr rtl="0" fontAlgn="base"/>
                      <a:r>
                        <a:rPr lang="en-GB" sz="1000" b="1" dirty="0" smtClean="0">
                          <a:solidFill>
                            <a:schemeClr val="tx1"/>
                          </a:solidFill>
                          <a:effectLst/>
                        </a:rPr>
                        <a:t>Oba</a:t>
                      </a:r>
                      <a:r>
                        <a:rPr lang="en-GB" sz="1000" b="1" baseline="0" dirty="0" smtClean="0">
                          <a:solidFill>
                            <a:schemeClr val="tx1"/>
                          </a:solidFill>
                          <a:effectLst/>
                        </a:rPr>
                        <a:t> </a:t>
                      </a:r>
                      <a:r>
                        <a:rPr lang="en-GB" sz="1000" b="1" baseline="0" dirty="0" err="1" smtClean="0">
                          <a:solidFill>
                            <a:schemeClr val="tx1"/>
                          </a:solidFill>
                          <a:effectLst/>
                        </a:rPr>
                        <a:t>Oguole</a:t>
                      </a:r>
                      <a:r>
                        <a:rPr lang="en-GB" sz="1000" b="1" baseline="0" dirty="0" smtClean="0">
                          <a:solidFill>
                            <a:schemeClr val="tx1"/>
                          </a:solidFill>
                          <a:effectLst/>
                        </a:rPr>
                        <a:t> had the Benin  City Wall built</a:t>
                      </a:r>
                      <a:endParaRPr lang="en-GB" sz="1000" b="1" dirty="0" smtClean="0">
                        <a:solidFill>
                          <a:schemeClr val="tx1"/>
                        </a:solidFill>
                        <a:effectLst/>
                      </a:endParaRPr>
                    </a:p>
                    <a:p>
                      <a:pPr rtl="0" fontAlgn="base"/>
                      <a:endParaRPr lang="en-GB" sz="1000" b="1"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50" dirty="0" smtClean="0">
                          <a:solidFill>
                            <a:schemeClr val="tx1"/>
                          </a:solidFill>
                          <a:effectLst/>
                        </a:rPr>
                        <a:t>1440AD​</a:t>
                      </a:r>
                    </a:p>
                    <a:p>
                      <a:pPr rtl="0" fontAlgn="base"/>
                      <a:r>
                        <a:rPr lang="en-GB" sz="1000" dirty="0" smtClean="0">
                          <a:solidFill>
                            <a:schemeClr val="tx1"/>
                          </a:solidFill>
                          <a:effectLst/>
                        </a:rPr>
                        <a:t>Oba </a:t>
                      </a:r>
                      <a:r>
                        <a:rPr lang="en-GB" sz="1000" dirty="0" err="1" smtClean="0">
                          <a:solidFill>
                            <a:schemeClr val="tx1"/>
                          </a:solidFill>
                          <a:effectLst/>
                        </a:rPr>
                        <a:t>Ewuare</a:t>
                      </a:r>
                      <a:r>
                        <a:rPr lang="en-GB" sz="1000" dirty="0" smtClean="0">
                          <a:solidFill>
                            <a:schemeClr val="tx1"/>
                          </a:solidFill>
                          <a:effectLst/>
                        </a:rPr>
                        <a:t> the</a:t>
                      </a:r>
                      <a:r>
                        <a:rPr lang="en-GB" sz="1000" baseline="0" dirty="0" smtClean="0">
                          <a:solidFill>
                            <a:schemeClr val="tx1"/>
                          </a:solidFill>
                          <a:effectLst/>
                        </a:rPr>
                        <a:t> Great expands t</a:t>
                      </a:r>
                      <a:r>
                        <a:rPr lang="en-GB" sz="1000" dirty="0" smtClean="0">
                          <a:solidFill>
                            <a:schemeClr val="tx1"/>
                          </a:solidFill>
                          <a:effectLst/>
                        </a:rPr>
                        <a:t>he</a:t>
                      </a:r>
                      <a:r>
                        <a:rPr lang="en-GB" sz="1000" baseline="0" dirty="0" smtClean="0">
                          <a:solidFill>
                            <a:schemeClr val="tx1"/>
                          </a:solidFill>
                          <a:effectLst/>
                        </a:rPr>
                        <a:t> Kingdom  of Benin and it prospers.</a:t>
                      </a:r>
                      <a:endParaRPr lang="en-GB" sz="1000" b="1" dirty="0" smtClean="0">
                        <a:solidFill>
                          <a:schemeClr val="tx1"/>
                        </a:solidFill>
                        <a:effectLst/>
                      </a:endParaRPr>
                    </a:p>
                    <a:p>
                      <a:pPr rtl="0" fontAlgn="base"/>
                      <a:endParaRPr lang="en-GB" sz="1000" b="1"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50" b="1" dirty="0" smtClean="0">
                          <a:solidFill>
                            <a:schemeClr val="tx1"/>
                          </a:solidFill>
                          <a:effectLst/>
                        </a:rPr>
                        <a:t>1451AD</a:t>
                      </a:r>
                    </a:p>
                    <a:p>
                      <a:pPr rtl="0" fontAlgn="base"/>
                      <a:r>
                        <a:rPr lang="en-GB" sz="900" dirty="0" smtClean="0">
                          <a:solidFill>
                            <a:schemeClr val="tx1"/>
                          </a:solidFill>
                          <a:effectLst/>
                        </a:rPr>
                        <a:t>Oba </a:t>
                      </a:r>
                      <a:r>
                        <a:rPr lang="en-GB" sz="900" dirty="0" err="1" smtClean="0">
                          <a:solidFill>
                            <a:schemeClr val="tx1"/>
                          </a:solidFill>
                          <a:effectLst/>
                        </a:rPr>
                        <a:t>Ewuare</a:t>
                      </a:r>
                      <a:r>
                        <a:rPr lang="en-GB" sz="900" dirty="0" smtClean="0">
                          <a:solidFill>
                            <a:schemeClr val="tx1"/>
                          </a:solidFill>
                          <a:effectLst/>
                        </a:rPr>
                        <a:t> </a:t>
                      </a:r>
                      <a:r>
                        <a:rPr lang="en-GB" sz="900" smtClean="0">
                          <a:solidFill>
                            <a:schemeClr val="tx1"/>
                          </a:solidFill>
                          <a:effectLst/>
                        </a:rPr>
                        <a:t>the</a:t>
                      </a:r>
                      <a:r>
                        <a:rPr lang="en-GB" sz="900" baseline="0" smtClean="0">
                          <a:solidFill>
                            <a:schemeClr val="tx1"/>
                          </a:solidFill>
                          <a:effectLst/>
                        </a:rPr>
                        <a:t> </a:t>
                      </a:r>
                      <a:r>
                        <a:rPr lang="en-GB" sz="900" baseline="0" smtClean="0">
                          <a:solidFill>
                            <a:schemeClr val="tx1"/>
                          </a:solidFill>
                          <a:effectLst/>
                        </a:rPr>
                        <a:t>Great </a:t>
                      </a:r>
                      <a:r>
                        <a:rPr lang="en-GB" sz="900" smtClean="0">
                          <a:solidFill>
                            <a:schemeClr val="tx1"/>
                          </a:solidFill>
                          <a:effectLst/>
                        </a:rPr>
                        <a:t>set </a:t>
                      </a:r>
                      <a:r>
                        <a:rPr lang="en-GB" sz="900" dirty="0" smtClean="0">
                          <a:solidFill>
                            <a:schemeClr val="tx1"/>
                          </a:solidFill>
                          <a:effectLst/>
                        </a:rPr>
                        <a:t>up trade with Portugal​. </a:t>
                      </a:r>
                      <a:endParaRPr lang="en-GB" sz="900" b="1" dirty="0" smtClean="0">
                        <a:solidFill>
                          <a:schemeClr val="tx1"/>
                        </a:solidFill>
                        <a:effectLst/>
                      </a:endParaRPr>
                    </a:p>
                    <a:p>
                      <a:pPr rtl="0" fontAlgn="base"/>
                      <a:endParaRPr lang="en-GB" sz="900" b="1"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r>
                        <a:rPr lang="en-GB" sz="1000" b="1" dirty="0" smtClean="0">
                          <a:solidFill>
                            <a:schemeClr val="tx1"/>
                          </a:solidFill>
                          <a:effectLst/>
                        </a:rPr>
                        <a:t>1700AD </a:t>
                      </a:r>
                    </a:p>
                    <a:p>
                      <a:pPr rtl="0" fontAlgn="base"/>
                      <a:r>
                        <a:rPr lang="en-GB" sz="1000" b="1" dirty="0" smtClean="0">
                          <a:solidFill>
                            <a:schemeClr val="tx1"/>
                          </a:solidFill>
                          <a:effectLst/>
                        </a:rPr>
                        <a:t>The</a:t>
                      </a:r>
                      <a:r>
                        <a:rPr lang="en-GB" sz="1000" b="1" baseline="0" dirty="0" smtClean="0">
                          <a:solidFill>
                            <a:schemeClr val="tx1"/>
                          </a:solidFill>
                          <a:effectLst/>
                        </a:rPr>
                        <a:t> Benin Kingdom </a:t>
                      </a:r>
                      <a:r>
                        <a:rPr lang="en-GB" sz="1000" b="1" baseline="0" dirty="0" smtClean="0">
                          <a:solidFill>
                            <a:schemeClr val="tx1"/>
                          </a:solidFill>
                          <a:effectLst/>
                        </a:rPr>
                        <a:t>declines due </a:t>
                      </a:r>
                      <a:r>
                        <a:rPr lang="en-GB" sz="1000" b="1" baseline="0" dirty="0" smtClean="0">
                          <a:solidFill>
                            <a:schemeClr val="tx1"/>
                          </a:solidFill>
                          <a:effectLst/>
                        </a:rPr>
                        <a:t>to civil war and ending the slave trade with Europe.</a:t>
                      </a:r>
                      <a:endParaRPr lang="en-GB" sz="1000" b="1" dirty="0">
                        <a:solidFill>
                          <a:schemeClr val="tx1"/>
                        </a:solidFill>
                        <a:effectLst/>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r>
                        <a:rPr lang="en-GB" sz="1000" dirty="0" smtClean="0">
                          <a:solidFill>
                            <a:schemeClr val="tx1"/>
                          </a:solidFill>
                          <a:effectLst/>
                        </a:rPr>
                        <a:t>1897</a:t>
                      </a:r>
                      <a:r>
                        <a:rPr lang="en-GB" sz="1000" baseline="0" dirty="0" smtClean="0">
                          <a:solidFill>
                            <a:schemeClr val="tx1"/>
                          </a:solidFill>
                          <a:effectLst/>
                        </a:rPr>
                        <a:t>AD B</a:t>
                      </a:r>
                      <a:r>
                        <a:rPr lang="en-GB" sz="1000" dirty="0" smtClean="0">
                          <a:solidFill>
                            <a:schemeClr val="tx1"/>
                          </a:solidFill>
                          <a:effectLst/>
                        </a:rPr>
                        <a:t>enin</a:t>
                      </a:r>
                      <a:r>
                        <a:rPr lang="en-GB" sz="1000" baseline="0" dirty="0" smtClean="0">
                          <a:solidFill>
                            <a:schemeClr val="tx1"/>
                          </a:solidFill>
                          <a:effectLst/>
                        </a:rPr>
                        <a:t> City is destroyed by </a:t>
                      </a:r>
                      <a:r>
                        <a:rPr lang="en-GB" sz="1000" dirty="0" smtClean="0">
                          <a:solidFill>
                            <a:schemeClr val="tx1"/>
                          </a:solidFill>
                          <a:effectLst/>
                        </a:rPr>
                        <a:t>British troops. </a:t>
                      </a:r>
                      <a:endParaRPr lang="en-GB" sz="1000"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262378622"/>
                  </a:ext>
                </a:extLst>
              </a:tr>
            </a:tbl>
          </a:graphicData>
        </a:graphic>
      </p:graphicFrame>
      <p:pic>
        <p:nvPicPr>
          <p:cNvPr id="2" name="Picture 1"/>
          <p:cNvPicPr>
            <a:picLocks noChangeAspect="1"/>
          </p:cNvPicPr>
          <p:nvPr/>
        </p:nvPicPr>
        <p:blipFill>
          <a:blip r:embed="rId8"/>
          <a:stretch>
            <a:fillRect/>
          </a:stretch>
        </p:blipFill>
        <p:spPr>
          <a:xfrm>
            <a:off x="203396" y="1053134"/>
            <a:ext cx="6396246" cy="1436015"/>
          </a:xfrm>
          <a:prstGeom prst="rect">
            <a:avLst/>
          </a:prstGeom>
        </p:spPr>
      </p:pic>
      <p:pic>
        <p:nvPicPr>
          <p:cNvPr id="10" name="Picture 9"/>
          <p:cNvPicPr>
            <a:picLocks noChangeAspect="1"/>
          </p:cNvPicPr>
          <p:nvPr/>
        </p:nvPicPr>
        <p:blipFill>
          <a:blip r:embed="rId9"/>
          <a:stretch>
            <a:fillRect/>
          </a:stretch>
        </p:blipFill>
        <p:spPr>
          <a:xfrm>
            <a:off x="3549536" y="4377797"/>
            <a:ext cx="3061002" cy="1590956"/>
          </a:xfrm>
          <a:prstGeom prst="rect">
            <a:avLst/>
          </a:prstGeom>
        </p:spPr>
      </p:pic>
      <p:pic>
        <p:nvPicPr>
          <p:cNvPr id="15" name="Picture 14"/>
          <p:cNvPicPr>
            <a:picLocks noChangeAspect="1"/>
          </p:cNvPicPr>
          <p:nvPr/>
        </p:nvPicPr>
        <p:blipFill>
          <a:blip r:embed="rId10"/>
          <a:stretch>
            <a:fillRect/>
          </a:stretch>
        </p:blipFill>
        <p:spPr>
          <a:xfrm>
            <a:off x="175486" y="4377797"/>
            <a:ext cx="3141292" cy="1656996"/>
          </a:xfrm>
          <a:prstGeom prst="rect">
            <a:avLst/>
          </a:prstGeom>
        </p:spPr>
      </p:pic>
    </p:spTree>
    <p:extLst>
      <p:ext uri="{BB962C8B-B14F-4D97-AF65-F5344CB8AC3E}">
        <p14:creationId xmlns:p14="http://schemas.microsoft.com/office/powerpoint/2010/main" val="2738722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1900</TotalTime>
  <Words>259</Words>
  <Application>Microsoft Office PowerPoint</Application>
  <PresentationFormat>A4 Paper (210x297 mm)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 Cen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Anderson</dc:creator>
  <cp:lastModifiedBy>Sonia Wall</cp:lastModifiedBy>
  <cp:revision>948</cp:revision>
  <cp:lastPrinted>2023-02-20T10:28:28Z</cp:lastPrinted>
  <dcterms:created xsi:type="dcterms:W3CDTF">2022-06-28T18:53:18Z</dcterms:created>
  <dcterms:modified xsi:type="dcterms:W3CDTF">2023-04-26T15:41:47Z</dcterms:modified>
</cp:coreProperties>
</file>